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8"/>
  </p:notesMasterIdLst>
  <p:sldIdLst>
    <p:sldId id="290" r:id="rId2"/>
    <p:sldId id="288" r:id="rId3"/>
    <p:sldId id="352" r:id="rId4"/>
    <p:sldId id="353" r:id="rId5"/>
    <p:sldId id="354" r:id="rId6"/>
    <p:sldId id="355" r:id="rId7"/>
    <p:sldId id="356" r:id="rId8"/>
    <p:sldId id="379" r:id="rId9"/>
    <p:sldId id="377" r:id="rId10"/>
    <p:sldId id="378" r:id="rId11"/>
    <p:sldId id="358" r:id="rId12"/>
    <p:sldId id="359" r:id="rId13"/>
    <p:sldId id="360"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81" r:id="rId28"/>
    <p:sldId id="376" r:id="rId29"/>
    <p:sldId id="374" r:id="rId30"/>
    <p:sldId id="380" r:id="rId31"/>
    <p:sldId id="350" r:id="rId32"/>
    <p:sldId id="382" r:id="rId33"/>
    <p:sldId id="383" r:id="rId34"/>
    <p:sldId id="351" r:id="rId35"/>
    <p:sldId id="384" r:id="rId36"/>
    <p:sldId id="385" r:id="rId37"/>
    <p:sldId id="386" r:id="rId38"/>
    <p:sldId id="387" r:id="rId39"/>
    <p:sldId id="388" r:id="rId40"/>
    <p:sldId id="357"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401" r:id="rId54"/>
    <p:sldId id="402" r:id="rId55"/>
    <p:sldId id="403" r:id="rId56"/>
    <p:sldId id="404" r:id="rId57"/>
    <p:sldId id="405" r:id="rId58"/>
    <p:sldId id="375" r:id="rId59"/>
    <p:sldId id="406" r:id="rId60"/>
    <p:sldId id="407" r:id="rId61"/>
    <p:sldId id="408" r:id="rId62"/>
    <p:sldId id="409" r:id="rId63"/>
    <p:sldId id="410" r:id="rId64"/>
    <p:sldId id="411" r:id="rId65"/>
    <p:sldId id="412" r:id="rId66"/>
    <p:sldId id="413" r:id="rId67"/>
    <p:sldId id="414" r:id="rId68"/>
    <p:sldId id="415" r:id="rId69"/>
    <p:sldId id="416" r:id="rId70"/>
    <p:sldId id="417" r:id="rId71"/>
    <p:sldId id="418" r:id="rId72"/>
    <p:sldId id="419" r:id="rId73"/>
    <p:sldId id="420" r:id="rId74"/>
    <p:sldId id="421" r:id="rId75"/>
    <p:sldId id="422" r:id="rId76"/>
    <p:sldId id="423" r:id="rId77"/>
    <p:sldId id="424" r:id="rId78"/>
    <p:sldId id="425" r:id="rId79"/>
    <p:sldId id="426" r:id="rId80"/>
    <p:sldId id="427" r:id="rId81"/>
    <p:sldId id="428" r:id="rId82"/>
    <p:sldId id="429" r:id="rId83"/>
    <p:sldId id="430" r:id="rId84"/>
    <p:sldId id="431" r:id="rId85"/>
    <p:sldId id="432" r:id="rId86"/>
    <p:sldId id="433" r:id="rId87"/>
    <p:sldId id="434" r:id="rId88"/>
    <p:sldId id="435" r:id="rId89"/>
    <p:sldId id="436" r:id="rId90"/>
    <p:sldId id="437" r:id="rId91"/>
    <p:sldId id="438" r:id="rId92"/>
    <p:sldId id="439" r:id="rId93"/>
    <p:sldId id="440" r:id="rId94"/>
    <p:sldId id="441" r:id="rId95"/>
    <p:sldId id="442" r:id="rId96"/>
    <p:sldId id="443" r:id="rId97"/>
    <p:sldId id="444" r:id="rId98"/>
    <p:sldId id="445" r:id="rId99"/>
    <p:sldId id="446" r:id="rId100"/>
    <p:sldId id="447" r:id="rId101"/>
    <p:sldId id="448" r:id="rId102"/>
    <p:sldId id="449" r:id="rId103"/>
    <p:sldId id="450" r:id="rId104"/>
    <p:sldId id="451" r:id="rId105"/>
    <p:sldId id="452" r:id="rId106"/>
    <p:sldId id="453" r:id="rId107"/>
    <p:sldId id="454" r:id="rId108"/>
    <p:sldId id="455" r:id="rId109"/>
    <p:sldId id="456" r:id="rId110"/>
    <p:sldId id="457" r:id="rId111"/>
    <p:sldId id="458" r:id="rId112"/>
    <p:sldId id="459" r:id="rId113"/>
    <p:sldId id="460" r:id="rId114"/>
    <p:sldId id="461" r:id="rId115"/>
    <p:sldId id="462" r:id="rId116"/>
    <p:sldId id="463" r:id="rId117"/>
    <p:sldId id="464" r:id="rId118"/>
    <p:sldId id="465" r:id="rId119"/>
    <p:sldId id="466" r:id="rId120"/>
    <p:sldId id="467" r:id="rId121"/>
    <p:sldId id="468" r:id="rId122"/>
    <p:sldId id="469" r:id="rId123"/>
    <p:sldId id="470" r:id="rId124"/>
    <p:sldId id="471" r:id="rId125"/>
    <p:sldId id="472" r:id="rId126"/>
    <p:sldId id="473" r:id="rId127"/>
    <p:sldId id="474" r:id="rId128"/>
    <p:sldId id="475" r:id="rId129"/>
    <p:sldId id="476" r:id="rId130"/>
    <p:sldId id="477" r:id="rId131"/>
    <p:sldId id="478" r:id="rId132"/>
    <p:sldId id="479" r:id="rId133"/>
    <p:sldId id="480" r:id="rId134"/>
    <p:sldId id="481" r:id="rId135"/>
    <p:sldId id="482" r:id="rId136"/>
    <p:sldId id="483" r:id="rId137"/>
    <p:sldId id="484" r:id="rId138"/>
    <p:sldId id="485" r:id="rId139"/>
    <p:sldId id="486" r:id="rId140"/>
    <p:sldId id="487" r:id="rId141"/>
    <p:sldId id="488" r:id="rId142"/>
    <p:sldId id="489" r:id="rId143"/>
    <p:sldId id="490" r:id="rId144"/>
    <p:sldId id="491" r:id="rId145"/>
    <p:sldId id="492" r:id="rId146"/>
    <p:sldId id="493" r:id="rId1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88" autoAdjust="0"/>
    <p:restoredTop sz="95280" autoAdjust="0"/>
  </p:normalViewPr>
  <p:slideViewPr>
    <p:cSldViewPr snapToGrid="0" snapToObjects="1">
      <p:cViewPr varScale="1">
        <p:scale>
          <a:sx n="89" d="100"/>
          <a:sy n="89" d="100"/>
        </p:scale>
        <p:origin x="2104" y="160"/>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B46EAA-3B6D-6F4E-B65D-42C599A8905C}" type="datetimeFigureOut">
              <a:rPr lang="en-US" smtClean="0"/>
              <a:t>11/14/18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8EA4E0-E502-194F-83B3-EC605CCEB36B}" type="slidenum">
              <a:rPr lang="en-US" smtClean="0"/>
              <a:t>‹#›</a:t>
            </a:fld>
            <a:endParaRPr lang="en-US"/>
          </a:p>
        </p:txBody>
      </p:sp>
    </p:spTree>
    <p:extLst>
      <p:ext uri="{BB962C8B-B14F-4D97-AF65-F5344CB8AC3E}">
        <p14:creationId xmlns:p14="http://schemas.microsoft.com/office/powerpoint/2010/main" val="8474198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38CDA-00F8-4710-BCA5-76FB059A5E10}" type="slidenum">
              <a:rPr lang="en-US" smtClean="0"/>
              <a:t>6</a:t>
            </a:fld>
            <a:endParaRPr lang="en-US"/>
          </a:p>
        </p:txBody>
      </p:sp>
    </p:spTree>
    <p:extLst>
      <p:ext uri="{BB962C8B-B14F-4D97-AF65-F5344CB8AC3E}">
        <p14:creationId xmlns:p14="http://schemas.microsoft.com/office/powerpoint/2010/main" val="379408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38CDA-00F8-4710-BCA5-76FB059A5E10}" type="slidenum">
              <a:rPr lang="en-US" smtClean="0"/>
              <a:t>7</a:t>
            </a:fld>
            <a:endParaRPr lang="en-US"/>
          </a:p>
        </p:txBody>
      </p:sp>
    </p:spTree>
    <p:extLst>
      <p:ext uri="{BB962C8B-B14F-4D97-AF65-F5344CB8AC3E}">
        <p14:creationId xmlns:p14="http://schemas.microsoft.com/office/powerpoint/2010/main" val="3794085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38CDA-00F8-4710-BCA5-76FB059A5E10}" type="slidenum">
              <a:rPr lang="en-US" smtClean="0"/>
              <a:t>13</a:t>
            </a:fld>
            <a:endParaRPr lang="en-US"/>
          </a:p>
        </p:txBody>
      </p:sp>
    </p:spTree>
    <p:extLst>
      <p:ext uri="{BB962C8B-B14F-4D97-AF65-F5344CB8AC3E}">
        <p14:creationId xmlns:p14="http://schemas.microsoft.com/office/powerpoint/2010/main" val="3794085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867742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392CD6C-6F82-5D4B-8A84-CF166E349019}" type="datetimeFigureOut">
              <a:rPr lang="en-US" smtClean="0"/>
              <a:t>11/14/18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4290415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3702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92CD6C-6F82-5D4B-8A84-CF166E349019}" type="datetimeFigureOut">
              <a:rPr lang="en-US" smtClean="0"/>
              <a:t>11/14/18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771753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92CD6C-6F82-5D4B-8A84-CF166E349019}" type="datetimeFigureOut">
              <a:rPr lang="en-US" smtClean="0"/>
              <a:t>11/14/18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218363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92CD6C-6F82-5D4B-8A84-CF166E349019}" type="datetimeFigureOut">
              <a:rPr lang="en-US" smtClean="0"/>
              <a:t>11/14/18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631737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92CD6C-6F82-5D4B-8A84-CF166E349019}" type="datetimeFigureOut">
              <a:rPr lang="en-US" smtClean="0"/>
              <a:t>11/14/18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349172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92CD6C-6F82-5D4B-8A84-CF166E349019}" type="datetimeFigureOut">
              <a:rPr lang="en-US" smtClean="0"/>
              <a:t>11/14/18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4667993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de Only">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0" y="0"/>
            <a:ext cx="9144000" cy="1447800"/>
          </a:xfrm>
          <a:prstGeom prst="rect">
            <a:avLst/>
          </a:prstGeom>
          <a:solidFill>
            <a:srgbClr val="00009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6D9610AF-C20C-4E41-8441-123C9F75F55A}" type="datetimeFigureOut">
              <a:rPr lang="en-US" smtClean="0"/>
              <a:t>11/14/18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865B08-0F37-450F-AF48-64C5F483915F}" type="slidenum">
              <a:rPr lang="en-US" smtClean="0"/>
              <a:t>‹#›</a:t>
            </a:fld>
            <a:endParaRPr lang="en-US"/>
          </a:p>
        </p:txBody>
      </p:sp>
      <p:sp>
        <p:nvSpPr>
          <p:cNvPr id="7" name="Table Placeholder 6"/>
          <p:cNvSpPr>
            <a:spLocks noGrp="1"/>
          </p:cNvSpPr>
          <p:nvPr>
            <p:ph type="tbl" sz="quarter" idx="13"/>
          </p:nvPr>
        </p:nvSpPr>
        <p:spPr>
          <a:xfrm>
            <a:off x="457200" y="1828800"/>
            <a:ext cx="8229600" cy="4495800"/>
          </a:xfrm>
        </p:spPr>
        <p:txBody>
          <a:bodyPr/>
          <a:lstStyle/>
          <a:p>
            <a:endParaRPr lang="en-US"/>
          </a:p>
        </p:txBody>
      </p:sp>
    </p:spTree>
    <p:extLst>
      <p:ext uri="{BB962C8B-B14F-4D97-AF65-F5344CB8AC3E}">
        <p14:creationId xmlns:p14="http://schemas.microsoft.com/office/powerpoint/2010/main" val="146462434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111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2246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284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Group Wo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096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oup Work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0"/>
            <a:ext cx="8229600" cy="508658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07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i="0" cap="all">
                <a:solidFill>
                  <a:schemeClr val="bg1">
                    <a:lumMod val="85000"/>
                  </a:schemeClr>
                </a:solidFill>
                <a:latin typeface="Calibri"/>
                <a:cs typeface="Calibri"/>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92CD6C-6F82-5D4B-8A84-CF166E349019}" type="datetimeFigureOut">
              <a:rPr lang="en-US" smtClean="0"/>
              <a:t>11/14/18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082526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92CD6C-6F82-5D4B-8A84-CF166E349019}" type="datetimeFigureOut">
              <a:rPr lang="en-US" smtClean="0"/>
              <a:t>11/14/18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3436645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92CD6C-6F82-5D4B-8A84-CF166E349019}" type="datetimeFigureOut">
              <a:rPr lang="en-US" smtClean="0"/>
              <a:t>11/14/18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B7F57F-4D20-4849-877F-87182ADBF888}" type="slidenum">
              <a:rPr lang="en-US" smtClean="0"/>
              <a:t>‹#›</a:t>
            </a:fld>
            <a:endParaRPr lang="en-US"/>
          </a:p>
        </p:txBody>
      </p:sp>
    </p:spTree>
    <p:extLst>
      <p:ext uri="{BB962C8B-B14F-4D97-AF65-F5344CB8AC3E}">
        <p14:creationId xmlns:p14="http://schemas.microsoft.com/office/powerpoint/2010/main" val="242321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864278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92CD6C-6F82-5D4B-8A84-CF166E349019}" type="datetimeFigureOut">
              <a:rPr lang="en-US" smtClean="0"/>
              <a:t>11/14/18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B7F57F-4D20-4849-877F-87182ADBF888}" type="slidenum">
              <a:rPr lang="en-US" smtClean="0"/>
              <a:t>‹#›</a:t>
            </a:fld>
            <a:endParaRPr lang="en-US"/>
          </a:p>
        </p:txBody>
      </p:sp>
    </p:spTree>
    <p:extLst>
      <p:ext uri="{BB962C8B-B14F-4D97-AF65-F5344CB8AC3E}">
        <p14:creationId xmlns:p14="http://schemas.microsoft.com/office/powerpoint/2010/main" val="3847471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62" r:id="rId5"/>
    <p:sldLayoutId id="2147483651" r:id="rId6"/>
    <p:sldLayoutId id="2147483652" r:id="rId7"/>
    <p:sldLayoutId id="2147483653" r:id="rId8"/>
    <p:sldLayoutId id="2147483654" r:id="rId9"/>
    <p:sldLayoutId id="2147483663" r:id="rId10"/>
    <p:sldLayoutId id="2147483655" r:id="rId11"/>
    <p:sldLayoutId id="2147483656" r:id="rId12"/>
    <p:sldLayoutId id="2147483657" r:id="rId13"/>
    <p:sldLayoutId id="2147483658" r:id="rId14"/>
    <p:sldLayoutId id="2147483659" r:id="rId15"/>
    <p:sldLayoutId id="2147483664" r:id="rId16"/>
  </p:sldLayoutIdLst>
  <p:txStyles>
    <p:titleStyle>
      <a:lvl1pPr algn="ctr" defTabSz="457200" rtl="0" eaLnBrk="1" latinLnBrk="0" hangingPunct="1">
        <a:spcBef>
          <a:spcPct val="0"/>
        </a:spcBef>
        <a:buNone/>
        <a:defRPr sz="4400" kern="1200">
          <a:solidFill>
            <a:schemeClr val="tx1"/>
          </a:solidFill>
          <a:latin typeface="Cambria"/>
          <a:ea typeface="+mj-ea"/>
          <a:cs typeface="Cambr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mbria"/>
          <a:ea typeface="+mn-ea"/>
          <a:cs typeface="Cambri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78.png"/></Relationships>
</file>

<file path=ppt/slides/_rels/slide10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3.gif"/><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1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18</a:t>
            </a:r>
          </a:p>
        </p:txBody>
      </p:sp>
    </p:spTree>
    <p:extLst>
      <p:ext uri="{BB962C8B-B14F-4D97-AF65-F5344CB8AC3E}">
        <p14:creationId xmlns:p14="http://schemas.microsoft.com/office/powerpoint/2010/main" val="2160707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635701"/>
            <a:ext cx="9144000" cy="22223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Swap (Group Work)*</a:t>
            </a:r>
          </a:p>
        </p:txBody>
      </p:sp>
      <p:sp>
        <p:nvSpPr>
          <p:cNvPr id="3" name="Content Placeholder 2"/>
          <p:cNvSpPr>
            <a:spLocks noGrp="1"/>
          </p:cNvSpPr>
          <p:nvPr>
            <p:ph idx="1"/>
          </p:nvPr>
        </p:nvSpPr>
        <p:spPr>
          <a:xfrm>
            <a:off x="457199" y="1492370"/>
            <a:ext cx="8364583" cy="5296619"/>
          </a:xfrm>
        </p:spPr>
        <p:txBody>
          <a:bodyPr>
            <a:normAutofit fontScale="77500" lnSpcReduction="20000"/>
          </a:bodyPr>
          <a:lstStyle/>
          <a:p>
            <a:pPr marL="0" indent="0">
              <a:lnSpc>
                <a:spcPct val="110000"/>
              </a:lnSpc>
              <a:spcAft>
                <a:spcPts val="600"/>
              </a:spcAft>
              <a:buNone/>
            </a:pPr>
            <a:r>
              <a:rPr lang="en-US" sz="3000" dirty="0"/>
              <a:t>Write a function called </a:t>
            </a:r>
            <a:r>
              <a:rPr lang="en-US" sz="3000" b="1" dirty="0"/>
              <a:t>swap(</a:t>
            </a:r>
            <a:r>
              <a:rPr lang="en-US" sz="3000" b="1" dirty="0" err="1"/>
              <a:t>a_list</a:t>
            </a:r>
            <a:r>
              <a:rPr lang="en-US" sz="3000" b="1" dirty="0"/>
              <a:t>, x, y)</a:t>
            </a:r>
            <a:r>
              <a:rPr lang="en-US" sz="3000" dirty="0"/>
              <a:t> that SWAPS </a:t>
            </a:r>
            <a:r>
              <a:rPr lang="en-US" sz="3000" i="1" dirty="0"/>
              <a:t>the element at    index position x    and the element at </a:t>
            </a:r>
            <a:br>
              <a:rPr lang="en-US" sz="3000" i="1" dirty="0"/>
            </a:br>
            <a:r>
              <a:rPr lang="en-US" sz="3000" i="1" dirty="0"/>
              <a:t>index position y     in</a:t>
            </a:r>
            <a:r>
              <a:rPr lang="en-US" sz="3000" dirty="0"/>
              <a:t>     </a:t>
            </a:r>
            <a:r>
              <a:rPr lang="en-US" sz="3000" i="1" dirty="0" err="1"/>
              <a:t>a_list</a:t>
            </a:r>
            <a:r>
              <a:rPr lang="en-US" sz="3000" dirty="0"/>
              <a:t> . </a:t>
            </a:r>
          </a:p>
          <a:p>
            <a:pPr marL="0" indent="0">
              <a:lnSpc>
                <a:spcPct val="110000"/>
              </a:lnSpc>
              <a:spcAft>
                <a:spcPts val="600"/>
              </a:spcAft>
              <a:buNone/>
            </a:pPr>
            <a:br>
              <a:rPr lang="en-US" sz="3000" dirty="0"/>
            </a:br>
            <a:r>
              <a:rPr lang="en-US" sz="2800" dirty="0"/>
              <a:t>(Because lists pass by reference, </a:t>
            </a:r>
            <a:r>
              <a:rPr lang="en-US" sz="2800" u="sng" dirty="0"/>
              <a:t>you don’t need to return anything</a:t>
            </a:r>
            <a:r>
              <a:rPr lang="en-US" sz="2800" dirty="0"/>
              <a:t>!)</a:t>
            </a:r>
            <a:br>
              <a:rPr lang="en-US" sz="2300" dirty="0"/>
            </a:br>
            <a:endParaRPr lang="en-US" sz="2300" dirty="0"/>
          </a:p>
          <a:p>
            <a:pPr marL="0" indent="0">
              <a:lnSpc>
                <a:spcPct val="110000"/>
              </a:lnSpc>
              <a:buNone/>
            </a:pPr>
            <a:r>
              <a:rPr lang="en-US" sz="2600" i="1" dirty="0">
                <a:sym typeface="Wingdings"/>
              </a:rPr>
              <a:t> </a:t>
            </a:r>
            <a:r>
              <a:rPr lang="en-US" sz="2600" i="1" dirty="0"/>
              <a:t>Put this function in </a:t>
            </a:r>
            <a:r>
              <a:rPr lang="en-US" sz="2600" b="1" i="1" dirty="0">
                <a:solidFill>
                  <a:srgbClr val="0070C0"/>
                </a:solidFill>
              </a:rPr>
              <a:t>tools.py   </a:t>
            </a:r>
            <a:r>
              <a:rPr lang="en-US" sz="2600" i="1" dirty="0"/>
              <a:t>. </a:t>
            </a:r>
            <a:br>
              <a:rPr lang="en-US" sz="2600" i="1" dirty="0"/>
            </a:br>
            <a:r>
              <a:rPr lang="en-US" sz="2600" i="1" dirty="0">
                <a:sym typeface="Wingdings"/>
              </a:rPr>
              <a:t> </a:t>
            </a:r>
            <a:r>
              <a:rPr lang="en-US" sz="2600" i="1" dirty="0"/>
              <a:t>A test file, </a:t>
            </a:r>
            <a:r>
              <a:rPr lang="en-US" sz="2600" b="1" i="1" dirty="0">
                <a:solidFill>
                  <a:srgbClr val="002060"/>
                </a:solidFill>
              </a:rPr>
              <a:t>swap_test.py</a:t>
            </a:r>
            <a:r>
              <a:rPr lang="en-US" sz="2600" i="1" dirty="0"/>
              <a:t>, is available on Canvas.</a:t>
            </a:r>
          </a:p>
          <a:p>
            <a:endParaRPr lang="en-US" dirty="0"/>
          </a:p>
          <a:p>
            <a:pPr marL="118872" indent="0">
              <a:lnSpc>
                <a:spcPct val="140000"/>
              </a:lnSpc>
              <a:buNone/>
            </a:pPr>
            <a:r>
              <a:rPr lang="en-US" b="1" dirty="0">
                <a:solidFill>
                  <a:srgbClr val="FF0000"/>
                </a:solidFill>
                <a:latin typeface="Calibri"/>
                <a:cs typeface="Calibri"/>
              </a:rPr>
              <a:t>swap(</a:t>
            </a:r>
            <a:r>
              <a:rPr lang="en-US" b="1" dirty="0" err="1">
                <a:solidFill>
                  <a:srgbClr val="FF0000"/>
                </a:solidFill>
                <a:latin typeface="Calibri"/>
                <a:cs typeface="Calibri"/>
              </a:rPr>
              <a:t>a_list</a:t>
            </a:r>
            <a:r>
              <a:rPr lang="en-US" b="1" dirty="0">
                <a:solidFill>
                  <a:srgbClr val="FF0000"/>
                </a:solidFill>
                <a:latin typeface="Calibri"/>
                <a:cs typeface="Calibri"/>
              </a:rPr>
              <a:t>, x, y)   </a:t>
            </a:r>
            <a:br>
              <a:rPr lang="en-US" dirty="0">
                <a:latin typeface="Calibri"/>
                <a:cs typeface="Calibri"/>
              </a:rPr>
            </a:br>
            <a:r>
              <a:rPr lang="en-US" i="1" dirty="0">
                <a:solidFill>
                  <a:srgbClr val="000000"/>
                </a:solidFill>
                <a:latin typeface="Calibri"/>
                <a:cs typeface="Calibri"/>
              </a:rPr>
              <a:t>SWAPS </a:t>
            </a:r>
            <a:br>
              <a:rPr lang="en-US" dirty="0">
                <a:latin typeface="Calibri"/>
                <a:cs typeface="Calibri"/>
              </a:rPr>
            </a:br>
            <a:r>
              <a:rPr lang="en-US" b="1" dirty="0" err="1">
                <a:solidFill>
                  <a:srgbClr val="FF0000"/>
                </a:solidFill>
                <a:latin typeface="Calibri"/>
                <a:cs typeface="Calibri"/>
              </a:rPr>
              <a:t>a_list</a:t>
            </a:r>
            <a:r>
              <a:rPr lang="en-US" b="1" dirty="0">
                <a:solidFill>
                  <a:srgbClr val="FF0000"/>
                </a:solidFill>
                <a:latin typeface="Calibri"/>
                <a:cs typeface="Calibri"/>
              </a:rPr>
              <a:t>[x]</a:t>
            </a:r>
            <a:r>
              <a:rPr lang="en-US" b="1" dirty="0">
                <a:latin typeface="Calibri"/>
                <a:cs typeface="Calibri"/>
              </a:rPr>
              <a:t> </a:t>
            </a:r>
            <a:r>
              <a:rPr lang="en-US" dirty="0">
                <a:latin typeface="Calibri"/>
                <a:cs typeface="Calibri"/>
              </a:rPr>
              <a:t>  and  </a:t>
            </a:r>
            <a:r>
              <a:rPr lang="en-US" b="1" dirty="0" err="1">
                <a:solidFill>
                  <a:srgbClr val="FF0000"/>
                </a:solidFill>
                <a:latin typeface="Calibri"/>
                <a:cs typeface="Calibri"/>
              </a:rPr>
              <a:t>a_list</a:t>
            </a:r>
            <a:r>
              <a:rPr lang="en-US" b="1" dirty="0">
                <a:solidFill>
                  <a:srgbClr val="FF0000"/>
                </a:solidFill>
                <a:latin typeface="Calibri"/>
                <a:cs typeface="Calibri"/>
              </a:rPr>
              <a:t>[y]</a:t>
            </a:r>
          </a:p>
          <a:p>
            <a:endParaRPr lang="en-US" dirty="0"/>
          </a:p>
          <a:p>
            <a:endParaRPr lang="en-US" dirty="0"/>
          </a:p>
        </p:txBody>
      </p:sp>
      <p:sp>
        <p:nvSpPr>
          <p:cNvPr id="4" name="TextBox 3"/>
          <p:cNvSpPr txBox="1"/>
          <p:nvPr/>
        </p:nvSpPr>
        <p:spPr>
          <a:xfrm>
            <a:off x="4709937" y="4838915"/>
            <a:ext cx="4175310" cy="1569660"/>
          </a:xfrm>
          <a:prstGeom prst="rect">
            <a:avLst/>
          </a:prstGeom>
          <a:noFill/>
        </p:spPr>
        <p:txBody>
          <a:bodyPr wrap="square" rtlCol="0">
            <a:spAutoFit/>
          </a:bodyPr>
          <a:lstStyle/>
          <a:p>
            <a:r>
              <a:rPr lang="en-US" sz="2400" dirty="0">
                <a:solidFill>
                  <a:srgbClr val="3366FF"/>
                </a:solidFill>
                <a:latin typeface="Cambria"/>
                <a:cs typeface="Cambria"/>
              </a:rPr>
              <a:t>HINT: You don’t need loops, conditionals, list methods, or anything fancy to do this!</a:t>
            </a:r>
          </a:p>
          <a:p>
            <a:r>
              <a:rPr lang="en-US" sz="2400" dirty="0">
                <a:solidFill>
                  <a:srgbClr val="3366FF"/>
                </a:solidFill>
                <a:latin typeface="Cambria"/>
                <a:cs typeface="Cambria"/>
              </a:rPr>
              <a:t>Use the ‘cups’ method.</a:t>
            </a:r>
          </a:p>
        </p:txBody>
      </p:sp>
    </p:spTree>
    <p:extLst>
      <p:ext uri="{BB962C8B-B14F-4D97-AF65-F5344CB8AC3E}">
        <p14:creationId xmlns:p14="http://schemas.microsoft.com/office/powerpoint/2010/main" val="29016190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0" y="1519140"/>
            <a:ext cx="5539771" cy="5257800"/>
          </a:xfrm>
        </p:spPr>
        <p:txBody>
          <a:bodyPr>
            <a:noAutofit/>
          </a:bodyPr>
          <a:lstStyle/>
          <a:p>
            <a:pPr marL="118872" indent="0">
              <a:buNone/>
            </a:pPr>
            <a:r>
              <a:rPr lang="en-US" sz="1300" b="1" dirty="0">
                <a:solidFill>
                  <a:srgbClr val="000000"/>
                </a:solidFill>
                <a:latin typeface="Calibri"/>
                <a:cs typeface="Calibri"/>
              </a:rPr>
              <a:t>class Pizza(object):</a:t>
            </a:r>
          </a:p>
          <a:p>
            <a:pPr marL="118872" indent="0">
              <a:buNone/>
            </a:pPr>
            <a:endParaRPr lang="en-US" sz="1300" b="1" dirty="0">
              <a:solidFill>
                <a:srgbClr val="000000"/>
              </a:solidFill>
              <a:latin typeface="Calibri"/>
              <a:cs typeface="Calibri"/>
            </a:endParaRPr>
          </a:p>
          <a:p>
            <a:pPr marL="118872" indent="0">
              <a:buNone/>
            </a:pPr>
            <a:r>
              <a:rPr lang="en-US" sz="1300" b="1" dirty="0">
                <a:solidFill>
                  <a:srgbClr val="000000"/>
                </a:solidFill>
                <a:latin typeface="Calibri"/>
                <a:cs typeface="Calibri"/>
              </a:rPr>
              <a:t>    </a:t>
            </a:r>
            <a:r>
              <a:rPr lang="en-US" sz="1300" b="1" dirty="0" err="1">
                <a:solidFill>
                  <a:srgbClr val="000000"/>
                </a:solidFill>
                <a:latin typeface="Calibri"/>
                <a:cs typeface="Calibri"/>
              </a:rPr>
              <a:t>def</a:t>
            </a:r>
            <a:r>
              <a:rPr lang="en-US" sz="1300" b="1" dirty="0">
                <a:solidFill>
                  <a:srgbClr val="000000"/>
                </a:solidFill>
                <a:latin typeface="Calibri"/>
                <a:cs typeface="Calibri"/>
              </a:rPr>
              <a:t> __</a:t>
            </a:r>
            <a:r>
              <a:rPr lang="en-US" sz="1300" b="1" dirty="0" err="1">
                <a:solidFill>
                  <a:srgbClr val="000000"/>
                </a:solidFill>
                <a:latin typeface="Calibri"/>
                <a:cs typeface="Calibri"/>
              </a:rPr>
              <a:t>init</a:t>
            </a:r>
            <a:r>
              <a:rPr lang="en-US" sz="1300" b="1" dirty="0">
                <a:solidFill>
                  <a:srgbClr val="000000"/>
                </a:solidFill>
                <a:latin typeface="Calibri"/>
                <a:cs typeface="Calibri"/>
              </a:rPr>
              <a:t>__(self, size):</a:t>
            </a:r>
          </a:p>
          <a:p>
            <a:pPr marL="118872" indent="0">
              <a:buNone/>
            </a:pPr>
            <a:r>
              <a:rPr lang="en-US" sz="1300" b="1" dirty="0">
                <a:solidFill>
                  <a:srgbClr val="000000"/>
                </a:solidFill>
                <a:latin typeface="Calibri"/>
                <a:cs typeface="Calibri"/>
              </a:rPr>
              <a:t>        </a:t>
            </a:r>
            <a:r>
              <a:rPr lang="en-US" sz="1300" b="1" dirty="0" err="1">
                <a:solidFill>
                  <a:srgbClr val="000000"/>
                </a:solidFill>
                <a:latin typeface="Calibri"/>
                <a:cs typeface="Calibri"/>
              </a:rPr>
              <a:t>self.__size</a:t>
            </a:r>
            <a:r>
              <a:rPr lang="en-US" sz="1300" b="1" dirty="0">
                <a:solidFill>
                  <a:srgbClr val="000000"/>
                </a:solidFill>
                <a:latin typeface="Calibri"/>
                <a:cs typeface="Calibri"/>
              </a:rPr>
              <a:t> = size</a:t>
            </a:r>
          </a:p>
          <a:p>
            <a:pPr marL="118872" indent="0">
              <a:buNone/>
            </a:pPr>
            <a:r>
              <a:rPr lang="en-US" sz="1300" b="1" dirty="0">
                <a:solidFill>
                  <a:srgbClr val="000000"/>
                </a:solidFill>
                <a:latin typeface="Calibri"/>
                <a:cs typeface="Calibri"/>
              </a:rPr>
              <a:t>        </a:t>
            </a:r>
            <a:r>
              <a:rPr lang="en-US" sz="1300" b="1" dirty="0" err="1">
                <a:solidFill>
                  <a:srgbClr val="000000"/>
                </a:solidFill>
                <a:latin typeface="Calibri"/>
                <a:cs typeface="Calibri"/>
              </a:rPr>
              <a:t>self.toppings</a:t>
            </a:r>
            <a:r>
              <a:rPr lang="en-US" sz="1300" b="1" dirty="0">
                <a:solidFill>
                  <a:srgbClr val="000000"/>
                </a:solidFill>
                <a:latin typeface="Calibri"/>
                <a:cs typeface="Calibri"/>
              </a:rPr>
              <a:t> = []</a:t>
            </a:r>
          </a:p>
          <a:p>
            <a:pPr marL="118872" indent="0">
              <a:buNone/>
            </a:pPr>
            <a:r>
              <a:rPr lang="en-US" sz="1300" b="1" dirty="0">
                <a:solidFill>
                  <a:srgbClr val="000000"/>
                </a:solidFill>
                <a:latin typeface="Calibri"/>
                <a:cs typeface="Calibri"/>
              </a:rPr>
              <a:t>        </a:t>
            </a:r>
            <a:r>
              <a:rPr lang="en-US" sz="1300" b="1" dirty="0" err="1">
                <a:solidFill>
                  <a:srgbClr val="000000"/>
                </a:solidFill>
                <a:latin typeface="Calibri"/>
                <a:cs typeface="Calibri"/>
              </a:rPr>
              <a:t>self.delivered</a:t>
            </a:r>
            <a:r>
              <a:rPr lang="en-US" sz="1300" b="1" dirty="0">
                <a:solidFill>
                  <a:srgbClr val="000000"/>
                </a:solidFill>
                <a:latin typeface="Calibri"/>
                <a:cs typeface="Calibri"/>
              </a:rPr>
              <a:t> = False</a:t>
            </a:r>
          </a:p>
          <a:p>
            <a:pPr marL="118872" indent="0">
              <a:buNone/>
            </a:pPr>
            <a:endParaRPr lang="en-US" sz="1300" b="1" dirty="0">
              <a:solidFill>
                <a:srgbClr val="000000"/>
              </a:solidFill>
              <a:latin typeface="Calibri"/>
              <a:cs typeface="Calibri"/>
            </a:endParaRPr>
          </a:p>
          <a:p>
            <a:pPr marL="118872" indent="0">
              <a:buNone/>
            </a:pPr>
            <a:r>
              <a:rPr lang="en-US" sz="1300" b="1" dirty="0">
                <a:solidFill>
                  <a:srgbClr val="000000"/>
                </a:solidFill>
                <a:latin typeface="Calibri"/>
                <a:cs typeface="Calibri"/>
              </a:rPr>
              <a:t>    </a:t>
            </a:r>
            <a:r>
              <a:rPr lang="en-US" sz="1300" b="1" dirty="0" err="1">
                <a:solidFill>
                  <a:srgbClr val="000000"/>
                </a:solidFill>
                <a:latin typeface="Calibri"/>
                <a:cs typeface="Calibri"/>
              </a:rPr>
              <a:t>def</a:t>
            </a:r>
            <a:r>
              <a:rPr lang="en-US" sz="1300" b="1" dirty="0">
                <a:solidFill>
                  <a:srgbClr val="000000"/>
                </a:solidFill>
                <a:latin typeface="Calibri"/>
                <a:cs typeface="Calibri"/>
              </a:rPr>
              <a:t> </a:t>
            </a:r>
            <a:r>
              <a:rPr lang="en-US" sz="1300" b="1" dirty="0" err="1">
                <a:solidFill>
                  <a:srgbClr val="000000"/>
                </a:solidFill>
                <a:latin typeface="Calibri"/>
                <a:cs typeface="Calibri"/>
              </a:rPr>
              <a:t>add_topping</a:t>
            </a:r>
            <a:r>
              <a:rPr lang="en-US" sz="1300" b="1" dirty="0">
                <a:solidFill>
                  <a:srgbClr val="000000"/>
                </a:solidFill>
                <a:latin typeface="Calibri"/>
                <a:cs typeface="Calibri"/>
              </a:rPr>
              <a:t>(self, topping):</a:t>
            </a:r>
          </a:p>
          <a:p>
            <a:pPr marL="118872" indent="0">
              <a:buNone/>
            </a:pPr>
            <a:r>
              <a:rPr lang="en-US" sz="1300" b="1" dirty="0">
                <a:solidFill>
                  <a:srgbClr val="000000"/>
                </a:solidFill>
                <a:latin typeface="Calibri"/>
                <a:cs typeface="Calibri"/>
              </a:rPr>
              <a:t>        </a:t>
            </a:r>
            <a:r>
              <a:rPr lang="en-US" sz="1300" b="1" dirty="0" err="1">
                <a:solidFill>
                  <a:srgbClr val="000000"/>
                </a:solidFill>
                <a:latin typeface="Calibri"/>
                <a:cs typeface="Calibri"/>
              </a:rPr>
              <a:t>self.toppings.append</a:t>
            </a:r>
            <a:r>
              <a:rPr lang="en-US" sz="1300" b="1" dirty="0">
                <a:solidFill>
                  <a:srgbClr val="000000"/>
                </a:solidFill>
                <a:latin typeface="Calibri"/>
                <a:cs typeface="Calibri"/>
              </a:rPr>
              <a:t>(topping)</a:t>
            </a:r>
          </a:p>
          <a:p>
            <a:pPr marL="118872" indent="0">
              <a:buNone/>
            </a:pPr>
            <a:endParaRPr lang="en-US" sz="1300" b="1" dirty="0">
              <a:solidFill>
                <a:srgbClr val="000000"/>
              </a:solidFill>
              <a:latin typeface="Calibri"/>
              <a:cs typeface="Calibri"/>
            </a:endParaRPr>
          </a:p>
          <a:p>
            <a:pPr marL="118872" indent="0">
              <a:buNone/>
            </a:pPr>
            <a:r>
              <a:rPr lang="en-US" sz="1300" b="1" dirty="0">
                <a:solidFill>
                  <a:srgbClr val="000000"/>
                </a:solidFill>
                <a:latin typeface="Calibri"/>
                <a:cs typeface="Calibri"/>
              </a:rPr>
              <a:t>    </a:t>
            </a:r>
            <a:r>
              <a:rPr lang="en-US" sz="1300" b="1" dirty="0" err="1">
                <a:solidFill>
                  <a:srgbClr val="000000"/>
                </a:solidFill>
                <a:latin typeface="Calibri"/>
                <a:cs typeface="Calibri"/>
              </a:rPr>
              <a:t>def</a:t>
            </a:r>
            <a:r>
              <a:rPr lang="en-US" sz="1300" b="1" dirty="0">
                <a:solidFill>
                  <a:srgbClr val="000000"/>
                </a:solidFill>
                <a:latin typeface="Calibri"/>
                <a:cs typeface="Calibri"/>
              </a:rPr>
              <a:t> deliver(self):</a:t>
            </a:r>
          </a:p>
          <a:p>
            <a:pPr marL="118872" indent="0">
              <a:buNone/>
            </a:pPr>
            <a:r>
              <a:rPr lang="en-US" sz="1300" b="1" dirty="0">
                <a:solidFill>
                  <a:srgbClr val="000000"/>
                </a:solidFill>
                <a:latin typeface="Calibri"/>
                <a:cs typeface="Calibri"/>
              </a:rPr>
              <a:t>        if not </a:t>
            </a:r>
            <a:r>
              <a:rPr lang="en-US" sz="1300" b="1" dirty="0" err="1">
                <a:solidFill>
                  <a:srgbClr val="000000"/>
                </a:solidFill>
                <a:latin typeface="Calibri"/>
                <a:cs typeface="Calibri"/>
              </a:rPr>
              <a:t>self.delivered</a:t>
            </a:r>
            <a:r>
              <a:rPr lang="en-US" sz="1300" b="1" dirty="0">
                <a:solidFill>
                  <a:srgbClr val="000000"/>
                </a:solidFill>
                <a:latin typeface="Calibri"/>
                <a:cs typeface="Calibri"/>
              </a:rPr>
              <a:t>:</a:t>
            </a:r>
          </a:p>
          <a:p>
            <a:pPr marL="118872" indent="0">
              <a:buNone/>
            </a:pPr>
            <a:r>
              <a:rPr lang="en-US" sz="1300" b="1" dirty="0">
                <a:solidFill>
                  <a:srgbClr val="000000"/>
                </a:solidFill>
                <a:latin typeface="Calibri"/>
                <a:cs typeface="Calibri"/>
              </a:rPr>
              <a:t>            print("We're delivering a", </a:t>
            </a:r>
            <a:r>
              <a:rPr lang="en-US" sz="1300" b="1" dirty="0" err="1">
                <a:solidFill>
                  <a:srgbClr val="000000"/>
                </a:solidFill>
                <a:latin typeface="Calibri"/>
                <a:cs typeface="Calibri"/>
              </a:rPr>
              <a:t>self.__size</a:t>
            </a:r>
            <a:r>
              <a:rPr lang="en-US" sz="1300" b="1" dirty="0">
                <a:solidFill>
                  <a:srgbClr val="000000"/>
                </a:solidFill>
                <a:latin typeface="Calibri"/>
                <a:cs typeface="Calibri"/>
              </a:rPr>
              <a:t>, "pizza with: ", end='')</a:t>
            </a:r>
          </a:p>
          <a:p>
            <a:pPr marL="118872" indent="0">
              <a:buNone/>
            </a:pPr>
            <a:r>
              <a:rPr lang="en-US" sz="1300" b="1" dirty="0">
                <a:solidFill>
                  <a:srgbClr val="000000"/>
                </a:solidFill>
                <a:latin typeface="Calibri"/>
                <a:cs typeface="Calibri"/>
              </a:rPr>
              <a:t>            </a:t>
            </a:r>
          </a:p>
          <a:p>
            <a:pPr marL="118872" indent="0">
              <a:buNone/>
            </a:pPr>
            <a:r>
              <a:rPr lang="en-US" sz="1300" b="1" dirty="0">
                <a:solidFill>
                  <a:srgbClr val="000000"/>
                </a:solidFill>
                <a:latin typeface="Calibri"/>
                <a:cs typeface="Calibri"/>
              </a:rPr>
              <a:t>            if not </a:t>
            </a:r>
            <a:r>
              <a:rPr lang="en-US" sz="1300" b="1" dirty="0" err="1">
                <a:solidFill>
                  <a:srgbClr val="000000"/>
                </a:solidFill>
                <a:latin typeface="Calibri"/>
                <a:cs typeface="Calibri"/>
              </a:rPr>
              <a:t>self.toppings</a:t>
            </a:r>
            <a:r>
              <a:rPr lang="en-US" sz="1300" b="1" dirty="0">
                <a:solidFill>
                  <a:srgbClr val="000000"/>
                </a:solidFill>
                <a:latin typeface="Calibri"/>
                <a:cs typeface="Calibri"/>
              </a:rPr>
              <a:t>:</a:t>
            </a:r>
          </a:p>
          <a:p>
            <a:pPr marL="118872" indent="0">
              <a:buNone/>
            </a:pPr>
            <a:r>
              <a:rPr lang="en-US" sz="1300" b="1" dirty="0">
                <a:solidFill>
                  <a:srgbClr val="000000"/>
                </a:solidFill>
                <a:latin typeface="Calibri"/>
                <a:cs typeface="Calibri"/>
              </a:rPr>
              <a:t>                print("nothing but cheese on it!")</a:t>
            </a:r>
          </a:p>
          <a:p>
            <a:pPr marL="118872" indent="0">
              <a:buNone/>
            </a:pPr>
            <a:r>
              <a:rPr lang="en-US" sz="1300" b="1" dirty="0">
                <a:solidFill>
                  <a:srgbClr val="000000"/>
                </a:solidFill>
                <a:latin typeface="Calibri"/>
                <a:cs typeface="Calibri"/>
              </a:rPr>
              <a:t>            else:</a:t>
            </a:r>
          </a:p>
          <a:p>
            <a:pPr marL="118872" indent="0">
              <a:buNone/>
            </a:pPr>
            <a:r>
              <a:rPr lang="en-US" sz="1300" b="1" dirty="0">
                <a:solidFill>
                  <a:srgbClr val="000000"/>
                </a:solidFill>
                <a:latin typeface="Calibri"/>
                <a:cs typeface="Calibri"/>
              </a:rPr>
              <a:t>                print(", ".join(</a:t>
            </a:r>
            <a:r>
              <a:rPr lang="en-US" sz="1300" b="1" dirty="0" err="1">
                <a:solidFill>
                  <a:srgbClr val="000000"/>
                </a:solidFill>
                <a:latin typeface="Calibri"/>
                <a:cs typeface="Calibri"/>
              </a:rPr>
              <a:t>self.toppings</a:t>
            </a:r>
            <a:r>
              <a:rPr lang="en-US" sz="1300" b="1" dirty="0">
                <a:solidFill>
                  <a:srgbClr val="000000"/>
                </a:solidFill>
                <a:latin typeface="Calibri"/>
                <a:cs typeface="Calibri"/>
              </a:rPr>
              <a:t>))</a:t>
            </a:r>
          </a:p>
          <a:p>
            <a:pPr marL="118872" indent="0">
              <a:buNone/>
            </a:pPr>
            <a:r>
              <a:rPr lang="en-US" sz="1300" b="1" dirty="0">
                <a:solidFill>
                  <a:srgbClr val="000000"/>
                </a:solidFill>
                <a:latin typeface="Calibri"/>
                <a:cs typeface="Calibri"/>
              </a:rPr>
              <a:t>                </a:t>
            </a:r>
          </a:p>
          <a:p>
            <a:pPr marL="118872" indent="0">
              <a:buNone/>
            </a:pPr>
            <a:r>
              <a:rPr lang="en-US" sz="1300" b="1" dirty="0">
                <a:solidFill>
                  <a:srgbClr val="000000"/>
                </a:solidFill>
                <a:latin typeface="Calibri"/>
                <a:cs typeface="Calibri"/>
              </a:rPr>
              <a:t>            </a:t>
            </a:r>
            <a:r>
              <a:rPr lang="en-US" sz="1300" b="1" dirty="0" err="1">
                <a:solidFill>
                  <a:srgbClr val="000000"/>
                </a:solidFill>
                <a:latin typeface="Calibri"/>
                <a:cs typeface="Calibri"/>
              </a:rPr>
              <a:t>self.delivered</a:t>
            </a:r>
            <a:r>
              <a:rPr lang="en-US" sz="1300" b="1" dirty="0">
                <a:solidFill>
                  <a:srgbClr val="000000"/>
                </a:solidFill>
                <a:latin typeface="Calibri"/>
                <a:cs typeface="Calibri"/>
              </a:rPr>
              <a:t> = True</a:t>
            </a:r>
          </a:p>
          <a:p>
            <a:pPr marL="118872" indent="0">
              <a:buNone/>
            </a:pPr>
            <a:r>
              <a:rPr lang="en-US" sz="1300" b="1" dirty="0">
                <a:solidFill>
                  <a:srgbClr val="000000"/>
                </a:solidFill>
                <a:latin typeface="Calibri"/>
                <a:cs typeface="Calibri"/>
              </a:rPr>
              <a:t>        else:</a:t>
            </a:r>
          </a:p>
          <a:p>
            <a:pPr marL="118872" indent="0">
              <a:buNone/>
            </a:pPr>
            <a:r>
              <a:rPr lang="en-US" sz="1300" b="1" dirty="0">
                <a:solidFill>
                  <a:srgbClr val="000000"/>
                </a:solidFill>
                <a:latin typeface="Calibri"/>
                <a:cs typeface="Calibri"/>
              </a:rPr>
              <a:t>            print("This pizza has already been delivered.")</a:t>
            </a:r>
          </a:p>
          <a:p>
            <a:pPr marL="118872" indent="0">
              <a:buNone/>
            </a:pPr>
            <a:endParaRPr lang="en-US" sz="1300" b="1" dirty="0">
              <a:solidFill>
                <a:srgbClr val="000000"/>
              </a:solidFill>
              <a:latin typeface="Calibri"/>
              <a:cs typeface="Calibri"/>
            </a:endParaRPr>
          </a:p>
        </p:txBody>
      </p:sp>
      <p:sp>
        <p:nvSpPr>
          <p:cNvPr id="4" name="Content Placeholder 3"/>
          <p:cNvSpPr>
            <a:spLocks noGrp="1"/>
          </p:cNvSpPr>
          <p:nvPr>
            <p:ph sz="half" idx="4294967295"/>
          </p:nvPr>
        </p:nvSpPr>
        <p:spPr>
          <a:xfrm>
            <a:off x="4800600" y="1600200"/>
            <a:ext cx="3886200" cy="5029200"/>
          </a:xfrm>
        </p:spPr>
        <p:txBody>
          <a:bodyPr>
            <a:normAutofit fontScale="62500" lnSpcReduction="20000"/>
          </a:bodyPr>
          <a:lstStyle/>
          <a:p>
            <a:pPr marL="118872" indent="0">
              <a:buNone/>
            </a:pPr>
            <a:r>
              <a:rPr lang="en-US" sz="2100" b="1" dirty="0">
                <a:solidFill>
                  <a:schemeClr val="accent3"/>
                </a:solidFill>
                <a:latin typeface="Calibri"/>
                <a:cs typeface="Calibri"/>
              </a:rPr>
              <a:t>#main</a:t>
            </a:r>
          </a:p>
          <a:p>
            <a:pPr marL="118872" indent="0">
              <a:buNone/>
            </a:pPr>
            <a:r>
              <a:rPr lang="en-US" sz="2100" b="1" dirty="0">
                <a:latin typeface="Calibri"/>
                <a:cs typeface="Calibri"/>
              </a:rPr>
              <a:t>pizza1 = Pizza("small")</a:t>
            </a:r>
          </a:p>
          <a:p>
            <a:pPr marL="118872" indent="0">
              <a:buNone/>
            </a:pPr>
            <a:r>
              <a:rPr lang="en-US" sz="2100" b="1" dirty="0">
                <a:latin typeface="Calibri"/>
                <a:cs typeface="Calibri"/>
              </a:rPr>
              <a:t>pizza1.add_topping("black olives")</a:t>
            </a:r>
          </a:p>
          <a:p>
            <a:pPr marL="118872" indent="0">
              <a:buNone/>
            </a:pPr>
            <a:r>
              <a:rPr lang="en-US" sz="2100" b="1" dirty="0">
                <a:latin typeface="Calibri"/>
                <a:cs typeface="Calibri"/>
              </a:rPr>
              <a:t>pizza1.add_topping("extra cheese")</a:t>
            </a:r>
          </a:p>
          <a:p>
            <a:pPr marL="118872" indent="0">
              <a:buNone/>
            </a:pPr>
            <a:endParaRPr lang="en-US" sz="2100" b="1" dirty="0">
              <a:latin typeface="Calibri"/>
              <a:cs typeface="Calibri"/>
            </a:endParaRPr>
          </a:p>
          <a:p>
            <a:pPr marL="118872" indent="0">
              <a:buNone/>
            </a:pPr>
            <a:r>
              <a:rPr lang="en-US" sz="2100" b="1" dirty="0">
                <a:solidFill>
                  <a:schemeClr val="accent3"/>
                </a:solidFill>
                <a:latin typeface="Calibri"/>
                <a:cs typeface="Calibri"/>
              </a:rPr>
              <a:t>#this doesn't work now!</a:t>
            </a:r>
          </a:p>
          <a:p>
            <a:pPr marL="118872" indent="0">
              <a:buNone/>
            </a:pPr>
            <a:r>
              <a:rPr lang="en-US" sz="2100" b="1" dirty="0">
                <a:solidFill>
                  <a:srgbClr val="3366FF"/>
                </a:solidFill>
                <a:latin typeface="Calibri"/>
                <a:cs typeface="Calibri"/>
              </a:rPr>
              <a:t>pizza1.__size </a:t>
            </a:r>
            <a:r>
              <a:rPr lang="en-US" sz="2100" b="1" dirty="0">
                <a:latin typeface="Calibri"/>
                <a:cs typeface="Calibri"/>
              </a:rPr>
              <a:t>= "HUUUUUUUGE"</a:t>
            </a:r>
          </a:p>
          <a:p>
            <a:pPr marL="118872" indent="0">
              <a:buNone/>
            </a:pPr>
            <a:endParaRPr lang="en-US" sz="2100" b="1" dirty="0">
              <a:latin typeface="Calibri"/>
              <a:cs typeface="Calibri"/>
            </a:endParaRPr>
          </a:p>
          <a:p>
            <a:pPr marL="118872" indent="0">
              <a:buNone/>
            </a:pPr>
            <a:r>
              <a:rPr lang="en-US" sz="2100" b="1" dirty="0">
                <a:latin typeface="Calibri"/>
                <a:cs typeface="Calibri"/>
              </a:rPr>
              <a:t>pizza1.deliver()</a:t>
            </a:r>
            <a:endParaRPr lang="en-US" sz="2100" dirty="0">
              <a:latin typeface="Calibri"/>
              <a:cs typeface="Calibri"/>
            </a:endParaRPr>
          </a:p>
          <a:p>
            <a:pPr marL="0" indent="0">
              <a:buNone/>
            </a:pPr>
            <a:endParaRPr lang="en-US" sz="2100" b="1" dirty="0">
              <a:solidFill>
                <a:srgbClr val="7030A0"/>
              </a:solidFill>
            </a:endParaRPr>
          </a:p>
          <a:p>
            <a:pPr marL="0" indent="0">
              <a:buNone/>
            </a:pPr>
            <a:endParaRPr lang="en-US" sz="2900" dirty="0"/>
          </a:p>
          <a:p>
            <a:endParaRPr lang="en-US" sz="2900" b="1" dirty="0">
              <a:solidFill>
                <a:srgbClr val="7030A0"/>
              </a:solidFill>
            </a:endParaRPr>
          </a:p>
          <a:p>
            <a:pPr marL="118872" indent="0">
              <a:buNone/>
            </a:pPr>
            <a:endParaRPr lang="en-US" sz="3400" b="1" i="1" dirty="0">
              <a:solidFill>
                <a:srgbClr val="3366FF"/>
              </a:solidFill>
            </a:endParaRPr>
          </a:p>
          <a:p>
            <a:pPr marL="118872" indent="0">
              <a:buNone/>
            </a:pPr>
            <a:endParaRPr lang="en-US" sz="3400" b="1" i="1" dirty="0">
              <a:solidFill>
                <a:srgbClr val="3366FF"/>
              </a:solidFill>
            </a:endParaRPr>
          </a:p>
          <a:p>
            <a:pPr marL="118872" indent="0">
              <a:buNone/>
            </a:pPr>
            <a:endParaRPr lang="en-US" sz="3400" b="1" i="1" dirty="0"/>
          </a:p>
          <a:p>
            <a:pPr marL="118872" indent="0">
              <a:buNone/>
            </a:pPr>
            <a:r>
              <a:rPr lang="en-US" sz="3400" b="1" i="1" dirty="0"/>
              <a:t>RL Note: In a real project, by default, all attributes should be private. You must justify making something public!</a:t>
            </a:r>
          </a:p>
        </p:txBody>
      </p:sp>
      <p:sp>
        <p:nvSpPr>
          <p:cNvPr id="5" name="Rectangle 4"/>
          <p:cNvSpPr/>
          <p:nvPr/>
        </p:nvSpPr>
        <p:spPr>
          <a:xfrm>
            <a:off x="4920767" y="3565175"/>
            <a:ext cx="3698473" cy="646331"/>
          </a:xfrm>
          <a:prstGeom prst="rect">
            <a:avLst/>
          </a:prstGeom>
        </p:spPr>
        <p:txBody>
          <a:bodyPr wrap="square">
            <a:spAutoFit/>
          </a:bodyPr>
          <a:lstStyle/>
          <a:p>
            <a:r>
              <a:rPr lang="en-US" dirty="0">
                <a:solidFill>
                  <a:srgbClr val="3366FF"/>
                </a:solidFill>
                <a:latin typeface="Cambria"/>
                <a:cs typeface="Cambria"/>
              </a:rPr>
              <a:t>Trying to change a private attribute outside of the class won’t work.</a:t>
            </a:r>
          </a:p>
        </p:txBody>
      </p:sp>
    </p:spTree>
    <p:extLst>
      <p:ext uri="{BB962C8B-B14F-4D97-AF65-F5344CB8AC3E}">
        <p14:creationId xmlns:p14="http://schemas.microsoft.com/office/powerpoint/2010/main" val="113930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 (Public / Private)</a:t>
            </a:r>
          </a:p>
        </p:txBody>
      </p:sp>
      <p:sp>
        <p:nvSpPr>
          <p:cNvPr id="3" name="Content Placeholder 2"/>
          <p:cNvSpPr>
            <a:spLocks noGrp="1"/>
          </p:cNvSpPr>
          <p:nvPr>
            <p:ph idx="1"/>
          </p:nvPr>
        </p:nvSpPr>
        <p:spPr>
          <a:xfrm>
            <a:off x="76200" y="1375390"/>
            <a:ext cx="5071734" cy="5482610"/>
          </a:xfrm>
        </p:spPr>
        <p:txBody>
          <a:bodyPr>
            <a:noAutofit/>
          </a:bodyPr>
          <a:lstStyle/>
          <a:p>
            <a:pPr marL="118872" indent="0">
              <a:buNone/>
            </a:pPr>
            <a:r>
              <a:rPr lang="en-US" sz="1200" b="1" dirty="0">
                <a:solidFill>
                  <a:srgbClr val="000000"/>
                </a:solidFill>
                <a:latin typeface="Calibri"/>
                <a:cs typeface="Calibri"/>
              </a:rPr>
              <a:t>class Pizza(object):</a:t>
            </a:r>
          </a:p>
          <a:p>
            <a:pPr marL="118872" indent="0">
              <a:buNone/>
            </a:pPr>
            <a:endParaRPr lang="en-US" sz="1200" b="1" dirty="0">
              <a:solidFill>
                <a:srgbClr val="000000"/>
              </a:solidFill>
              <a:latin typeface="Calibri"/>
              <a:cs typeface="Calibri"/>
            </a:endParaRPr>
          </a:p>
          <a:p>
            <a:pPr marL="118872" indent="0">
              <a:buNone/>
            </a:pPr>
            <a:r>
              <a:rPr lang="en-US" sz="1200" b="1" dirty="0">
                <a:solidFill>
                  <a:srgbClr val="000000"/>
                </a:solidFill>
                <a:latin typeface="Calibri"/>
                <a:cs typeface="Calibri"/>
              </a:rPr>
              <a:t>    </a:t>
            </a:r>
            <a:r>
              <a:rPr lang="en-US" sz="1200" b="1" dirty="0" err="1">
                <a:solidFill>
                  <a:srgbClr val="000000"/>
                </a:solidFill>
                <a:latin typeface="Calibri"/>
                <a:cs typeface="Calibri"/>
              </a:rPr>
              <a:t>def</a:t>
            </a:r>
            <a:r>
              <a:rPr lang="en-US" sz="1200" b="1" dirty="0">
                <a:solidFill>
                  <a:srgbClr val="000000"/>
                </a:solidFill>
                <a:latin typeface="Calibri"/>
                <a:cs typeface="Calibri"/>
              </a:rPr>
              <a:t> __</a:t>
            </a:r>
            <a:r>
              <a:rPr lang="en-US" sz="1200" b="1" dirty="0" err="1">
                <a:solidFill>
                  <a:srgbClr val="000000"/>
                </a:solidFill>
                <a:latin typeface="Calibri"/>
                <a:cs typeface="Calibri"/>
              </a:rPr>
              <a:t>init</a:t>
            </a:r>
            <a:r>
              <a:rPr lang="en-US" sz="1200" b="1" dirty="0">
                <a:solidFill>
                  <a:srgbClr val="000000"/>
                </a:solidFill>
                <a:latin typeface="Calibri"/>
                <a:cs typeface="Calibri"/>
              </a:rPr>
              <a:t>__(self, size):</a:t>
            </a:r>
          </a:p>
          <a:p>
            <a:pPr marL="118872" indent="0">
              <a:buNone/>
            </a:pPr>
            <a:r>
              <a:rPr lang="en-US" sz="1200" b="1" dirty="0">
                <a:solidFill>
                  <a:srgbClr val="000000"/>
                </a:solidFill>
                <a:latin typeface="Calibri"/>
                <a:cs typeface="Calibri"/>
              </a:rPr>
              <a:t>        </a:t>
            </a:r>
            <a:r>
              <a:rPr lang="en-US" sz="1200" b="1" dirty="0" err="1">
                <a:solidFill>
                  <a:srgbClr val="000000"/>
                </a:solidFill>
                <a:latin typeface="Calibri"/>
                <a:cs typeface="Calibri"/>
              </a:rPr>
              <a:t>self.__size</a:t>
            </a:r>
            <a:r>
              <a:rPr lang="en-US" sz="1200" b="1" dirty="0">
                <a:solidFill>
                  <a:srgbClr val="000000"/>
                </a:solidFill>
                <a:latin typeface="Calibri"/>
                <a:cs typeface="Calibri"/>
              </a:rPr>
              <a:t> = size</a:t>
            </a:r>
          </a:p>
          <a:p>
            <a:pPr marL="118872" indent="0">
              <a:buNone/>
            </a:pPr>
            <a:r>
              <a:rPr lang="en-US" sz="1200" b="1" dirty="0">
                <a:solidFill>
                  <a:srgbClr val="000000"/>
                </a:solidFill>
                <a:latin typeface="Calibri"/>
                <a:cs typeface="Calibri"/>
              </a:rPr>
              <a:t>    </a:t>
            </a:r>
            <a:r>
              <a:rPr lang="en-US" sz="1200" b="1" dirty="0">
                <a:solidFill>
                  <a:srgbClr val="3366FF"/>
                </a:solidFill>
                <a:latin typeface="Calibri"/>
                <a:cs typeface="Calibri"/>
              </a:rPr>
              <a:t>    </a:t>
            </a:r>
            <a:r>
              <a:rPr lang="en-US" sz="1200" b="1" dirty="0" err="1">
                <a:solidFill>
                  <a:srgbClr val="3366FF"/>
                </a:solidFill>
                <a:latin typeface="Calibri"/>
                <a:cs typeface="Calibri"/>
              </a:rPr>
              <a:t>self.__toppings</a:t>
            </a:r>
            <a:r>
              <a:rPr lang="en-US" sz="1200" b="1" dirty="0">
                <a:solidFill>
                  <a:srgbClr val="3366FF"/>
                </a:solidFill>
                <a:latin typeface="Calibri"/>
                <a:cs typeface="Calibri"/>
              </a:rPr>
              <a:t> </a:t>
            </a:r>
            <a:r>
              <a:rPr lang="en-US" sz="1200" b="1" dirty="0">
                <a:solidFill>
                  <a:srgbClr val="000000"/>
                </a:solidFill>
                <a:latin typeface="Calibri"/>
                <a:cs typeface="Calibri"/>
              </a:rPr>
              <a:t>= []</a:t>
            </a:r>
          </a:p>
          <a:p>
            <a:pPr marL="118872" indent="0">
              <a:buNone/>
            </a:pPr>
            <a:r>
              <a:rPr lang="en-US" sz="1200" b="1" dirty="0">
                <a:solidFill>
                  <a:srgbClr val="000000"/>
                </a:solidFill>
                <a:latin typeface="Calibri"/>
                <a:cs typeface="Calibri"/>
              </a:rPr>
              <a:t>        </a:t>
            </a:r>
            <a:r>
              <a:rPr lang="en-US" sz="1200" b="1" dirty="0" err="1">
                <a:solidFill>
                  <a:srgbClr val="000000"/>
                </a:solidFill>
                <a:latin typeface="Calibri"/>
                <a:cs typeface="Calibri"/>
              </a:rPr>
              <a:t>self.delivered</a:t>
            </a:r>
            <a:r>
              <a:rPr lang="en-US" sz="1200" b="1" dirty="0">
                <a:solidFill>
                  <a:srgbClr val="000000"/>
                </a:solidFill>
                <a:latin typeface="Calibri"/>
                <a:cs typeface="Calibri"/>
              </a:rPr>
              <a:t> = False</a:t>
            </a:r>
          </a:p>
          <a:p>
            <a:pPr marL="118872" indent="0">
              <a:buNone/>
            </a:pPr>
            <a:endParaRPr lang="en-US" sz="1200" b="1" dirty="0">
              <a:solidFill>
                <a:srgbClr val="000000"/>
              </a:solidFill>
              <a:latin typeface="Calibri"/>
              <a:cs typeface="Calibri"/>
            </a:endParaRPr>
          </a:p>
          <a:p>
            <a:pPr marL="118872" indent="0">
              <a:buNone/>
            </a:pPr>
            <a:r>
              <a:rPr lang="en-US" sz="1200" b="1" dirty="0">
                <a:solidFill>
                  <a:srgbClr val="000000"/>
                </a:solidFill>
                <a:latin typeface="Calibri"/>
                <a:cs typeface="Calibri"/>
              </a:rPr>
              <a:t>    </a:t>
            </a:r>
            <a:r>
              <a:rPr lang="en-US" sz="1200" b="1" dirty="0" err="1">
                <a:solidFill>
                  <a:srgbClr val="000000"/>
                </a:solidFill>
                <a:latin typeface="Calibri"/>
                <a:cs typeface="Calibri"/>
              </a:rPr>
              <a:t>def</a:t>
            </a:r>
            <a:r>
              <a:rPr lang="en-US" sz="1200" b="1" dirty="0">
                <a:solidFill>
                  <a:srgbClr val="000000"/>
                </a:solidFill>
                <a:latin typeface="Calibri"/>
                <a:cs typeface="Calibri"/>
              </a:rPr>
              <a:t> deliver(self):</a:t>
            </a:r>
          </a:p>
          <a:p>
            <a:pPr marL="118872" indent="0">
              <a:buNone/>
            </a:pPr>
            <a:r>
              <a:rPr lang="en-US" sz="1200" b="1" dirty="0">
                <a:solidFill>
                  <a:srgbClr val="000000"/>
                </a:solidFill>
                <a:latin typeface="Calibri"/>
                <a:cs typeface="Calibri"/>
              </a:rPr>
              <a:t>        if not </a:t>
            </a:r>
            <a:r>
              <a:rPr lang="en-US" sz="1200" b="1" dirty="0" err="1">
                <a:solidFill>
                  <a:srgbClr val="000000"/>
                </a:solidFill>
                <a:latin typeface="Calibri"/>
                <a:cs typeface="Calibri"/>
              </a:rPr>
              <a:t>self.delivered</a:t>
            </a:r>
            <a:r>
              <a:rPr lang="en-US" sz="1200" b="1" dirty="0">
                <a:solidFill>
                  <a:srgbClr val="000000"/>
                </a:solidFill>
                <a:latin typeface="Calibri"/>
                <a:cs typeface="Calibri"/>
              </a:rPr>
              <a:t>:</a:t>
            </a:r>
          </a:p>
          <a:p>
            <a:pPr marL="118872" indent="0">
              <a:buNone/>
            </a:pPr>
            <a:r>
              <a:rPr lang="en-US" sz="1200" b="1" dirty="0">
                <a:solidFill>
                  <a:srgbClr val="000000"/>
                </a:solidFill>
                <a:latin typeface="Calibri"/>
                <a:cs typeface="Calibri"/>
              </a:rPr>
              <a:t>            print("We're delivering a", </a:t>
            </a:r>
            <a:r>
              <a:rPr lang="en-US" sz="1200" b="1" dirty="0" err="1">
                <a:solidFill>
                  <a:srgbClr val="000000"/>
                </a:solidFill>
                <a:latin typeface="Calibri"/>
                <a:cs typeface="Calibri"/>
              </a:rPr>
              <a:t>self.__size</a:t>
            </a:r>
            <a:r>
              <a:rPr lang="en-US" sz="1200" b="1" dirty="0">
                <a:solidFill>
                  <a:srgbClr val="000000"/>
                </a:solidFill>
                <a:latin typeface="Calibri"/>
                <a:cs typeface="Calibri"/>
              </a:rPr>
              <a:t>, "pizza with: ", end='')</a:t>
            </a:r>
          </a:p>
          <a:p>
            <a:pPr marL="118872" indent="0">
              <a:buNone/>
            </a:pPr>
            <a:r>
              <a:rPr lang="en-US" sz="1200" b="1" dirty="0">
                <a:solidFill>
                  <a:srgbClr val="000000"/>
                </a:solidFill>
                <a:latin typeface="Calibri"/>
                <a:cs typeface="Calibri"/>
              </a:rPr>
              <a:t>            </a:t>
            </a:r>
          </a:p>
          <a:p>
            <a:pPr marL="118872" indent="0">
              <a:buNone/>
            </a:pPr>
            <a:r>
              <a:rPr lang="en-US" sz="1200" b="1" dirty="0">
                <a:solidFill>
                  <a:srgbClr val="000000"/>
                </a:solidFill>
                <a:latin typeface="Calibri"/>
                <a:cs typeface="Calibri"/>
              </a:rPr>
              <a:t>            if not </a:t>
            </a:r>
            <a:r>
              <a:rPr lang="en-US" sz="1200" b="1" dirty="0" err="1">
                <a:solidFill>
                  <a:srgbClr val="3366FF"/>
                </a:solidFill>
                <a:latin typeface="Calibri"/>
                <a:cs typeface="Calibri"/>
              </a:rPr>
              <a:t>self.__toppings</a:t>
            </a:r>
            <a:r>
              <a:rPr lang="en-US" sz="1200" b="1" dirty="0">
                <a:solidFill>
                  <a:srgbClr val="000000"/>
                </a:solidFill>
                <a:latin typeface="Calibri"/>
                <a:cs typeface="Calibri"/>
              </a:rPr>
              <a:t>:</a:t>
            </a:r>
          </a:p>
          <a:p>
            <a:pPr marL="118872" indent="0">
              <a:buNone/>
            </a:pPr>
            <a:r>
              <a:rPr lang="en-US" sz="1200" b="1" dirty="0">
                <a:solidFill>
                  <a:srgbClr val="000000"/>
                </a:solidFill>
                <a:latin typeface="Calibri"/>
                <a:cs typeface="Calibri"/>
              </a:rPr>
              <a:t>                print("nothing but cheese on it!")</a:t>
            </a:r>
          </a:p>
          <a:p>
            <a:pPr marL="118872" indent="0">
              <a:buNone/>
            </a:pPr>
            <a:r>
              <a:rPr lang="en-US" sz="1200" b="1" dirty="0">
                <a:solidFill>
                  <a:srgbClr val="000000"/>
                </a:solidFill>
                <a:latin typeface="Calibri"/>
                <a:cs typeface="Calibri"/>
              </a:rPr>
              <a:t>            else:</a:t>
            </a:r>
          </a:p>
          <a:p>
            <a:pPr marL="118872" indent="0">
              <a:buNone/>
            </a:pPr>
            <a:r>
              <a:rPr lang="en-US" sz="1200" b="1" dirty="0">
                <a:solidFill>
                  <a:srgbClr val="000000"/>
                </a:solidFill>
                <a:latin typeface="Calibri"/>
                <a:cs typeface="Calibri"/>
              </a:rPr>
              <a:t>                print(", ".join(</a:t>
            </a:r>
            <a:r>
              <a:rPr lang="en-US" sz="1200" b="1" dirty="0" err="1">
                <a:solidFill>
                  <a:srgbClr val="3366FF"/>
                </a:solidFill>
                <a:latin typeface="Calibri"/>
                <a:cs typeface="Calibri"/>
              </a:rPr>
              <a:t>self.__toppings</a:t>
            </a:r>
            <a:r>
              <a:rPr lang="en-US" sz="1200" b="1" dirty="0">
                <a:solidFill>
                  <a:srgbClr val="000000"/>
                </a:solidFill>
                <a:latin typeface="Calibri"/>
                <a:cs typeface="Calibri"/>
              </a:rPr>
              <a:t>))</a:t>
            </a:r>
          </a:p>
          <a:p>
            <a:pPr marL="118872" indent="0">
              <a:buNone/>
            </a:pPr>
            <a:r>
              <a:rPr lang="en-US" sz="1200" b="1" dirty="0">
                <a:solidFill>
                  <a:srgbClr val="000000"/>
                </a:solidFill>
                <a:latin typeface="Calibri"/>
                <a:cs typeface="Calibri"/>
              </a:rPr>
              <a:t>                </a:t>
            </a:r>
          </a:p>
          <a:p>
            <a:pPr marL="118872" indent="0">
              <a:buNone/>
            </a:pPr>
            <a:r>
              <a:rPr lang="en-US" sz="1200" b="1" dirty="0">
                <a:solidFill>
                  <a:srgbClr val="000000"/>
                </a:solidFill>
                <a:latin typeface="Calibri"/>
                <a:cs typeface="Calibri"/>
              </a:rPr>
              <a:t>            </a:t>
            </a:r>
            <a:r>
              <a:rPr lang="en-US" sz="1200" b="1" dirty="0" err="1">
                <a:solidFill>
                  <a:srgbClr val="000000"/>
                </a:solidFill>
                <a:latin typeface="Calibri"/>
                <a:cs typeface="Calibri"/>
              </a:rPr>
              <a:t>self.delivered</a:t>
            </a:r>
            <a:r>
              <a:rPr lang="en-US" sz="1200" b="1" dirty="0">
                <a:solidFill>
                  <a:srgbClr val="000000"/>
                </a:solidFill>
                <a:latin typeface="Calibri"/>
                <a:cs typeface="Calibri"/>
              </a:rPr>
              <a:t> = True</a:t>
            </a:r>
          </a:p>
          <a:p>
            <a:pPr marL="118872" indent="0">
              <a:buNone/>
            </a:pPr>
            <a:r>
              <a:rPr lang="en-US" sz="1200" b="1" dirty="0">
                <a:solidFill>
                  <a:srgbClr val="000000"/>
                </a:solidFill>
                <a:latin typeface="Calibri"/>
                <a:cs typeface="Calibri"/>
              </a:rPr>
              <a:t>        else:</a:t>
            </a:r>
          </a:p>
          <a:p>
            <a:pPr marL="118872" indent="0">
              <a:buNone/>
            </a:pPr>
            <a:r>
              <a:rPr lang="en-US" sz="1200" b="1" dirty="0">
                <a:solidFill>
                  <a:srgbClr val="000000"/>
                </a:solidFill>
                <a:latin typeface="Calibri"/>
                <a:cs typeface="Calibri"/>
              </a:rPr>
              <a:t>            print("This pizza has already been delivered.")</a:t>
            </a:r>
          </a:p>
          <a:p>
            <a:pPr marL="118872" indent="0">
              <a:buNone/>
            </a:pPr>
            <a:endParaRPr lang="en-US" sz="1200" b="1" dirty="0">
              <a:solidFill>
                <a:srgbClr val="000000"/>
              </a:solidFill>
              <a:latin typeface="Calibri"/>
              <a:cs typeface="Calibri"/>
            </a:endParaRPr>
          </a:p>
          <a:p>
            <a:pPr marL="118872" indent="0">
              <a:buNone/>
            </a:pPr>
            <a:r>
              <a:rPr lang="en-US" sz="1200" b="1" dirty="0">
                <a:solidFill>
                  <a:schemeClr val="accent3"/>
                </a:solidFill>
                <a:latin typeface="Calibri"/>
                <a:cs typeface="Calibri"/>
              </a:rPr>
              <a:t>#main</a:t>
            </a:r>
          </a:p>
          <a:p>
            <a:pPr marL="118872" indent="0">
              <a:buNone/>
            </a:pPr>
            <a:r>
              <a:rPr lang="en-US" sz="1200" b="1" dirty="0">
                <a:solidFill>
                  <a:srgbClr val="000000"/>
                </a:solidFill>
                <a:latin typeface="Calibri"/>
                <a:cs typeface="Calibri"/>
              </a:rPr>
              <a:t>pizza1 = Pizza("small")</a:t>
            </a:r>
          </a:p>
          <a:p>
            <a:pPr marL="118872" indent="0">
              <a:buNone/>
            </a:pPr>
            <a:r>
              <a:rPr lang="en-US" sz="1200" b="1" dirty="0">
                <a:solidFill>
                  <a:srgbClr val="FF0000"/>
                </a:solidFill>
                <a:latin typeface="Calibri"/>
                <a:cs typeface="Calibri"/>
              </a:rPr>
              <a:t>pizza1.toppings.append("black olives")</a:t>
            </a:r>
          </a:p>
          <a:p>
            <a:pPr marL="118872" indent="0">
              <a:buNone/>
            </a:pPr>
            <a:r>
              <a:rPr lang="en-US" sz="1200" b="1" dirty="0">
                <a:solidFill>
                  <a:srgbClr val="FF0000"/>
                </a:solidFill>
                <a:latin typeface="Calibri"/>
                <a:cs typeface="Calibri"/>
              </a:rPr>
              <a:t>pizza1.toppings.append("extra cheese")</a:t>
            </a:r>
          </a:p>
          <a:p>
            <a:pPr marL="118872" indent="0">
              <a:buNone/>
            </a:pPr>
            <a:r>
              <a:rPr lang="en-US" sz="1200" b="1" dirty="0">
                <a:solidFill>
                  <a:srgbClr val="000000"/>
                </a:solidFill>
                <a:latin typeface="Calibri"/>
                <a:cs typeface="Calibri"/>
              </a:rPr>
              <a:t>pizza1.deliver()</a:t>
            </a:r>
          </a:p>
        </p:txBody>
      </p:sp>
      <p:sp>
        <p:nvSpPr>
          <p:cNvPr id="4" name="TextBox 3"/>
          <p:cNvSpPr txBox="1"/>
          <p:nvPr/>
        </p:nvSpPr>
        <p:spPr>
          <a:xfrm>
            <a:off x="4058266" y="1524000"/>
            <a:ext cx="4735182" cy="1569660"/>
          </a:xfrm>
          <a:prstGeom prst="rect">
            <a:avLst/>
          </a:prstGeom>
          <a:noFill/>
        </p:spPr>
        <p:txBody>
          <a:bodyPr wrap="square" rtlCol="0">
            <a:spAutoFit/>
          </a:bodyPr>
          <a:lstStyle/>
          <a:p>
            <a:r>
              <a:rPr lang="en-US" sz="2400" dirty="0">
                <a:latin typeface="Cambria"/>
                <a:cs typeface="Cambria"/>
              </a:rPr>
              <a:t>Uh oh, making toppings </a:t>
            </a:r>
            <a:r>
              <a:rPr lang="en-US" sz="2400" b="1" dirty="0">
                <a:solidFill>
                  <a:srgbClr val="3366FF"/>
                </a:solidFill>
                <a:latin typeface="Cambria"/>
                <a:cs typeface="Cambria"/>
              </a:rPr>
              <a:t>private</a:t>
            </a:r>
            <a:r>
              <a:rPr lang="en-US" sz="2400" dirty="0">
                <a:latin typeface="Cambria"/>
                <a:cs typeface="Cambria"/>
              </a:rPr>
              <a:t> causes a PROBLEM. </a:t>
            </a:r>
          </a:p>
          <a:p>
            <a:endParaRPr lang="en-US" sz="2400" dirty="0">
              <a:latin typeface="Cambria"/>
              <a:cs typeface="Cambria"/>
            </a:endParaRPr>
          </a:p>
          <a:p>
            <a:r>
              <a:rPr lang="en-US" sz="2400" dirty="0">
                <a:latin typeface="Cambria"/>
                <a:cs typeface="Cambria"/>
              </a:rPr>
              <a:t>How do we add toppings now??</a:t>
            </a:r>
          </a:p>
        </p:txBody>
      </p:sp>
      <p:pic>
        <p:nvPicPr>
          <p:cNvPr id="5" name="Picture 4"/>
          <p:cNvPicPr>
            <a:picLocks noChangeAspect="1"/>
          </p:cNvPicPr>
          <p:nvPr/>
        </p:nvPicPr>
        <p:blipFill>
          <a:blip r:embed="rId2"/>
          <a:stretch>
            <a:fillRect/>
          </a:stretch>
        </p:blipFill>
        <p:spPr>
          <a:xfrm>
            <a:off x="4058266" y="5236150"/>
            <a:ext cx="4735182" cy="1469988"/>
          </a:xfrm>
          <a:prstGeom prst="rect">
            <a:avLst/>
          </a:prstGeom>
        </p:spPr>
      </p:pic>
      <p:pic>
        <p:nvPicPr>
          <p:cNvPr id="3074" name="Picture 2" descr="http://www.happysimpleliving.com/wp-content/uploads/2012/04/Pizz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7934" y="3271884"/>
            <a:ext cx="2261280" cy="169817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Arrow Connector 6"/>
          <p:cNvCxnSpPr/>
          <p:nvPr/>
        </p:nvCxnSpPr>
        <p:spPr>
          <a:xfrm>
            <a:off x="2899023" y="6576933"/>
            <a:ext cx="1090585" cy="0"/>
          </a:xfrm>
          <a:prstGeom prst="straightConnector1">
            <a:avLst/>
          </a:prstGeom>
          <a:ln w="2857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899023" y="6356578"/>
            <a:ext cx="1090585" cy="0"/>
          </a:xfrm>
          <a:prstGeom prst="straightConnector1">
            <a:avLst/>
          </a:prstGeom>
          <a:ln w="2857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4838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07801" y="1417638"/>
            <a:ext cx="4036199" cy="544036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457200" y="1775191"/>
            <a:ext cx="8534400" cy="4625609"/>
          </a:xfrm>
        </p:spPr>
        <p:txBody>
          <a:bodyPr>
            <a:normAutofit fontScale="70000" lnSpcReduction="20000"/>
          </a:bodyPr>
          <a:lstStyle/>
          <a:p>
            <a:pPr marL="0" indent="0">
              <a:lnSpc>
                <a:spcPct val="120000"/>
              </a:lnSpc>
              <a:buNone/>
            </a:pPr>
            <a:r>
              <a:rPr lang="en-US" sz="3400" dirty="0"/>
              <a:t>We need to provide an </a:t>
            </a:r>
            <a:br>
              <a:rPr lang="en-US" sz="3400" dirty="0"/>
            </a:br>
            <a:r>
              <a:rPr lang="en-US" sz="3400" b="1" dirty="0"/>
              <a:t>access method </a:t>
            </a:r>
            <a:r>
              <a:rPr lang="en-US" sz="3400" dirty="0"/>
              <a:t>– something that </a:t>
            </a:r>
            <a:br>
              <a:rPr lang="en-US" sz="3400" dirty="0"/>
            </a:br>
            <a:r>
              <a:rPr lang="en-US" sz="3400" dirty="0"/>
              <a:t>allows us to </a:t>
            </a:r>
            <a:r>
              <a:rPr lang="en-US" sz="3400" i="1" dirty="0"/>
              <a:t>change the value</a:t>
            </a:r>
            <a:r>
              <a:rPr lang="en-US" sz="3400" dirty="0"/>
              <a:t>.</a:t>
            </a:r>
            <a:endParaRPr lang="en-US" sz="3400" i="1" dirty="0">
              <a:solidFill>
                <a:srgbClr val="0070C0"/>
              </a:solidFill>
            </a:endParaRPr>
          </a:p>
          <a:p>
            <a:endParaRPr lang="en-US" dirty="0"/>
          </a:p>
          <a:p>
            <a:pPr marL="0" indent="0">
              <a:buNone/>
            </a:pPr>
            <a:r>
              <a:rPr lang="en-US" b="1" dirty="0">
                <a:latin typeface="Calibri"/>
                <a:cs typeface="Calibri"/>
              </a:rPr>
              <a:t>class Pizza(object):</a:t>
            </a:r>
          </a:p>
          <a:p>
            <a:pPr marL="0" indent="0">
              <a:buNone/>
            </a:pPr>
            <a:endParaRPr lang="en-US" b="1" dirty="0">
              <a:latin typeface="Calibri"/>
              <a:cs typeface="Calibri"/>
            </a:endParaRPr>
          </a:p>
          <a:p>
            <a:pPr marL="0" indent="0">
              <a:buNone/>
            </a:pPr>
            <a:r>
              <a:rPr lang="en-US" b="1" dirty="0">
                <a:latin typeface="Calibri"/>
                <a:cs typeface="Calibri"/>
              </a:rPr>
              <a:t>    </a:t>
            </a:r>
            <a:r>
              <a:rPr lang="en-US" b="1" dirty="0" err="1">
                <a:latin typeface="Calibri"/>
                <a:cs typeface="Calibri"/>
              </a:rPr>
              <a:t>def</a:t>
            </a:r>
            <a:r>
              <a:rPr lang="en-US" b="1" dirty="0">
                <a:latin typeface="Calibri"/>
                <a:cs typeface="Calibri"/>
              </a:rPr>
              <a:t> __</a:t>
            </a:r>
            <a:r>
              <a:rPr lang="en-US" b="1" dirty="0" err="1">
                <a:latin typeface="Calibri"/>
                <a:cs typeface="Calibri"/>
              </a:rPr>
              <a:t>init</a:t>
            </a:r>
            <a:r>
              <a:rPr lang="en-US" b="1" dirty="0">
                <a:latin typeface="Calibri"/>
                <a:cs typeface="Calibri"/>
              </a:rPr>
              <a:t>__(self, size):</a:t>
            </a:r>
          </a:p>
          <a:p>
            <a:pPr marL="0" indent="0">
              <a:buNone/>
            </a:pPr>
            <a:r>
              <a:rPr lang="en-US" b="1" dirty="0">
                <a:latin typeface="Calibri"/>
                <a:cs typeface="Calibri"/>
              </a:rPr>
              <a:t>        </a:t>
            </a:r>
            <a:r>
              <a:rPr lang="en-US" b="1" dirty="0" err="1">
                <a:latin typeface="Calibri"/>
                <a:cs typeface="Calibri"/>
              </a:rPr>
              <a:t>self.__size</a:t>
            </a:r>
            <a:r>
              <a:rPr lang="en-US" b="1" dirty="0">
                <a:latin typeface="Calibri"/>
                <a:cs typeface="Calibri"/>
              </a:rPr>
              <a:t> = size</a:t>
            </a:r>
          </a:p>
          <a:p>
            <a:pPr marL="0" indent="0">
              <a:buNone/>
            </a:pPr>
            <a:r>
              <a:rPr lang="en-US" b="1" dirty="0">
                <a:latin typeface="Calibri"/>
                <a:cs typeface="Calibri"/>
              </a:rPr>
              <a:t>        </a:t>
            </a:r>
            <a:r>
              <a:rPr lang="en-US" b="1" dirty="0" err="1">
                <a:latin typeface="Calibri"/>
                <a:cs typeface="Calibri"/>
              </a:rPr>
              <a:t>self.__toppings</a:t>
            </a:r>
            <a:r>
              <a:rPr lang="en-US" b="1" dirty="0">
                <a:latin typeface="Calibri"/>
                <a:cs typeface="Calibri"/>
              </a:rPr>
              <a:t> = []</a:t>
            </a:r>
          </a:p>
          <a:p>
            <a:pPr marL="0" indent="0">
              <a:buNone/>
            </a:pPr>
            <a:r>
              <a:rPr lang="en-US" b="1" dirty="0">
                <a:latin typeface="Calibri"/>
                <a:cs typeface="Calibri"/>
              </a:rPr>
              <a:t>        </a:t>
            </a:r>
            <a:r>
              <a:rPr lang="en-US" b="1" dirty="0" err="1">
                <a:latin typeface="Calibri"/>
                <a:cs typeface="Calibri"/>
              </a:rPr>
              <a:t>self.delivered</a:t>
            </a:r>
            <a:r>
              <a:rPr lang="en-US" b="1" dirty="0">
                <a:latin typeface="Calibri"/>
                <a:cs typeface="Calibri"/>
              </a:rPr>
              <a:t> = False</a:t>
            </a:r>
          </a:p>
          <a:p>
            <a:pPr marL="0" indent="0">
              <a:buNone/>
            </a:pPr>
            <a:endParaRPr lang="en-US" b="1" dirty="0">
              <a:solidFill>
                <a:srgbClr val="3366FF"/>
              </a:solidFill>
              <a:latin typeface="Calibri"/>
              <a:cs typeface="Calibri"/>
            </a:endParaRPr>
          </a:p>
          <a:p>
            <a:pPr marL="0" indent="0">
              <a:buNone/>
            </a:pPr>
            <a:r>
              <a:rPr lang="en-US" b="1" dirty="0">
                <a:solidFill>
                  <a:srgbClr val="3366FF"/>
                </a:solidFill>
                <a:latin typeface="Calibri"/>
                <a:cs typeface="Calibri"/>
              </a:rPr>
              <a:t>    </a:t>
            </a:r>
            <a:r>
              <a:rPr lang="en-US" b="1" dirty="0" err="1">
                <a:solidFill>
                  <a:srgbClr val="3366FF"/>
                </a:solidFill>
                <a:latin typeface="Calibri"/>
                <a:cs typeface="Calibri"/>
              </a:rPr>
              <a:t>def</a:t>
            </a:r>
            <a:r>
              <a:rPr lang="en-US" b="1" dirty="0">
                <a:solidFill>
                  <a:srgbClr val="3366FF"/>
                </a:solidFill>
                <a:latin typeface="Calibri"/>
                <a:cs typeface="Calibri"/>
              </a:rPr>
              <a:t> </a:t>
            </a:r>
            <a:r>
              <a:rPr lang="en-US" b="1" dirty="0" err="1">
                <a:solidFill>
                  <a:srgbClr val="3366FF"/>
                </a:solidFill>
                <a:latin typeface="Calibri"/>
                <a:cs typeface="Calibri"/>
              </a:rPr>
              <a:t>add_topping</a:t>
            </a:r>
            <a:r>
              <a:rPr lang="en-US" b="1" dirty="0">
                <a:solidFill>
                  <a:srgbClr val="3366FF"/>
                </a:solidFill>
                <a:latin typeface="Calibri"/>
                <a:cs typeface="Calibri"/>
              </a:rPr>
              <a:t>(self, topping):</a:t>
            </a:r>
          </a:p>
          <a:p>
            <a:pPr marL="0" indent="0">
              <a:buNone/>
            </a:pPr>
            <a:r>
              <a:rPr lang="en-US" b="1" dirty="0">
                <a:solidFill>
                  <a:srgbClr val="3366FF"/>
                </a:solidFill>
                <a:latin typeface="Calibri"/>
                <a:cs typeface="Calibri"/>
              </a:rPr>
              <a:t>        self.__</a:t>
            </a:r>
            <a:r>
              <a:rPr lang="en-US" b="1" dirty="0" err="1">
                <a:solidFill>
                  <a:srgbClr val="3366FF"/>
                </a:solidFill>
                <a:latin typeface="Calibri"/>
                <a:cs typeface="Calibri"/>
              </a:rPr>
              <a:t>toppings.append</a:t>
            </a:r>
            <a:r>
              <a:rPr lang="en-US" b="1" dirty="0">
                <a:solidFill>
                  <a:srgbClr val="3366FF"/>
                </a:solidFill>
                <a:latin typeface="Calibri"/>
                <a:cs typeface="Calibri"/>
              </a:rPr>
              <a:t>(topping)</a:t>
            </a:r>
          </a:p>
        </p:txBody>
      </p:sp>
      <p:pic>
        <p:nvPicPr>
          <p:cNvPr id="4098" name="Picture 2" descr="http://www.melskitchencafe.com/wp-content/uploads/2014/05/cheese-on-pizz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17" y="1775191"/>
            <a:ext cx="3325783" cy="221164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5361017" y="4205558"/>
            <a:ext cx="3325783" cy="369332"/>
          </a:xfrm>
          <a:prstGeom prst="rect">
            <a:avLst/>
          </a:prstGeom>
          <a:noFill/>
        </p:spPr>
        <p:txBody>
          <a:bodyPr wrap="square" rtlCol="0">
            <a:spAutoFit/>
          </a:bodyPr>
          <a:lstStyle/>
          <a:p>
            <a:r>
              <a:rPr lang="en-US" dirty="0">
                <a:latin typeface="Calibri"/>
                <a:cs typeface="Calibri"/>
              </a:rPr>
              <a:t>Toppings = UNLIMITED</a:t>
            </a:r>
          </a:p>
        </p:txBody>
      </p:sp>
    </p:spTree>
    <p:extLst>
      <p:ext uri="{BB962C8B-B14F-4D97-AF65-F5344CB8AC3E}">
        <p14:creationId xmlns:p14="http://schemas.microsoft.com/office/powerpoint/2010/main" val="3152843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07801" y="1417638"/>
            <a:ext cx="4036199" cy="544036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457200" y="1561381"/>
            <a:ext cx="4903817" cy="5296619"/>
          </a:xfrm>
        </p:spPr>
        <p:txBody>
          <a:bodyPr>
            <a:normAutofit fontScale="55000" lnSpcReduction="20000"/>
          </a:bodyPr>
          <a:lstStyle/>
          <a:p>
            <a:pPr marL="0" indent="0">
              <a:lnSpc>
                <a:spcPct val="110000"/>
              </a:lnSpc>
              <a:buNone/>
            </a:pPr>
            <a:r>
              <a:rPr lang="en-US" sz="4400" dirty="0"/>
              <a:t>Of course, while we’re there, why not enforce some rules about adding toppings? </a:t>
            </a:r>
            <a:r>
              <a:rPr lang="en-US" sz="4400" i="1" dirty="0"/>
              <a:t>This prevents the infinite pepperoni pizza problem!</a:t>
            </a:r>
            <a:endParaRPr lang="en-US" sz="4400" i="1" dirty="0">
              <a:solidFill>
                <a:srgbClr val="0070C0"/>
              </a:solidFill>
            </a:endParaRPr>
          </a:p>
          <a:p>
            <a:endParaRPr lang="en-US" dirty="0"/>
          </a:p>
          <a:p>
            <a:pPr marL="0" indent="0">
              <a:buNone/>
            </a:pPr>
            <a:r>
              <a:rPr lang="en-US" b="1" dirty="0">
                <a:latin typeface="Calibri"/>
                <a:cs typeface="Calibri"/>
              </a:rPr>
              <a:t>class Pizza(object):</a:t>
            </a:r>
          </a:p>
          <a:p>
            <a:pPr marL="0" indent="0">
              <a:buNone/>
            </a:pPr>
            <a:endParaRPr lang="en-US" b="1" dirty="0">
              <a:latin typeface="Calibri"/>
              <a:cs typeface="Calibri"/>
            </a:endParaRPr>
          </a:p>
          <a:p>
            <a:pPr marL="0" indent="0">
              <a:buNone/>
            </a:pPr>
            <a:r>
              <a:rPr lang="en-US" b="1" dirty="0">
                <a:latin typeface="Calibri"/>
                <a:cs typeface="Calibri"/>
              </a:rPr>
              <a:t>    </a:t>
            </a:r>
            <a:r>
              <a:rPr lang="en-US" b="1" dirty="0" err="1">
                <a:latin typeface="Calibri"/>
                <a:cs typeface="Calibri"/>
              </a:rPr>
              <a:t>def</a:t>
            </a:r>
            <a:r>
              <a:rPr lang="en-US" b="1" dirty="0">
                <a:latin typeface="Calibri"/>
                <a:cs typeface="Calibri"/>
              </a:rPr>
              <a:t> __</a:t>
            </a:r>
            <a:r>
              <a:rPr lang="en-US" b="1" dirty="0" err="1">
                <a:latin typeface="Calibri"/>
                <a:cs typeface="Calibri"/>
              </a:rPr>
              <a:t>init</a:t>
            </a:r>
            <a:r>
              <a:rPr lang="en-US" b="1" dirty="0">
                <a:latin typeface="Calibri"/>
                <a:cs typeface="Calibri"/>
              </a:rPr>
              <a:t>__(self, size):</a:t>
            </a:r>
          </a:p>
          <a:p>
            <a:pPr marL="0" indent="0">
              <a:buNone/>
            </a:pPr>
            <a:r>
              <a:rPr lang="en-US" b="1" dirty="0">
                <a:latin typeface="Calibri"/>
                <a:cs typeface="Calibri"/>
              </a:rPr>
              <a:t>        </a:t>
            </a:r>
            <a:r>
              <a:rPr lang="en-US" b="1" dirty="0" err="1">
                <a:latin typeface="Calibri"/>
                <a:cs typeface="Calibri"/>
              </a:rPr>
              <a:t>self.__size</a:t>
            </a:r>
            <a:r>
              <a:rPr lang="en-US" b="1" dirty="0">
                <a:latin typeface="Calibri"/>
                <a:cs typeface="Calibri"/>
              </a:rPr>
              <a:t> = size</a:t>
            </a:r>
          </a:p>
          <a:p>
            <a:pPr marL="0" indent="0">
              <a:buNone/>
            </a:pPr>
            <a:r>
              <a:rPr lang="en-US" b="1" dirty="0">
                <a:latin typeface="Calibri"/>
                <a:cs typeface="Calibri"/>
              </a:rPr>
              <a:t>        </a:t>
            </a:r>
            <a:r>
              <a:rPr lang="en-US" b="1" dirty="0" err="1">
                <a:latin typeface="Calibri"/>
                <a:cs typeface="Calibri"/>
              </a:rPr>
              <a:t>self.__toppings</a:t>
            </a:r>
            <a:r>
              <a:rPr lang="en-US" b="1" dirty="0">
                <a:latin typeface="Calibri"/>
                <a:cs typeface="Calibri"/>
              </a:rPr>
              <a:t> = []</a:t>
            </a:r>
          </a:p>
          <a:p>
            <a:pPr marL="0" indent="0">
              <a:buNone/>
            </a:pPr>
            <a:r>
              <a:rPr lang="en-US" b="1" dirty="0">
                <a:latin typeface="Calibri"/>
                <a:cs typeface="Calibri"/>
              </a:rPr>
              <a:t>        </a:t>
            </a:r>
            <a:r>
              <a:rPr lang="en-US" b="1" dirty="0" err="1">
                <a:latin typeface="Calibri"/>
                <a:cs typeface="Calibri"/>
              </a:rPr>
              <a:t>self.delivered</a:t>
            </a:r>
            <a:r>
              <a:rPr lang="en-US" b="1" dirty="0">
                <a:latin typeface="Calibri"/>
                <a:cs typeface="Calibri"/>
              </a:rPr>
              <a:t> = False</a:t>
            </a:r>
          </a:p>
          <a:p>
            <a:pPr marL="0" indent="0">
              <a:buNone/>
            </a:pPr>
            <a:endParaRPr lang="en-US" b="1" dirty="0">
              <a:solidFill>
                <a:srgbClr val="3366FF"/>
              </a:solidFill>
              <a:latin typeface="Calibri"/>
              <a:cs typeface="Calibri"/>
            </a:endParaRPr>
          </a:p>
          <a:p>
            <a:pPr marL="0" indent="0">
              <a:buNone/>
            </a:pPr>
            <a:r>
              <a:rPr lang="en-US" b="1" dirty="0">
                <a:solidFill>
                  <a:srgbClr val="3366FF"/>
                </a:solidFill>
                <a:latin typeface="Calibri"/>
                <a:cs typeface="Calibri"/>
              </a:rPr>
              <a:t>    </a:t>
            </a:r>
            <a:r>
              <a:rPr lang="en-US" b="1" dirty="0" err="1">
                <a:solidFill>
                  <a:srgbClr val="3366FF"/>
                </a:solidFill>
                <a:latin typeface="Calibri"/>
                <a:cs typeface="Calibri"/>
              </a:rPr>
              <a:t>def</a:t>
            </a:r>
            <a:r>
              <a:rPr lang="en-US" b="1" dirty="0">
                <a:solidFill>
                  <a:srgbClr val="3366FF"/>
                </a:solidFill>
                <a:latin typeface="Calibri"/>
                <a:cs typeface="Calibri"/>
              </a:rPr>
              <a:t> </a:t>
            </a:r>
            <a:r>
              <a:rPr lang="en-US" b="1" dirty="0" err="1">
                <a:solidFill>
                  <a:srgbClr val="3366FF"/>
                </a:solidFill>
                <a:latin typeface="Calibri"/>
                <a:cs typeface="Calibri"/>
              </a:rPr>
              <a:t>add_topping</a:t>
            </a:r>
            <a:r>
              <a:rPr lang="en-US" b="1" dirty="0">
                <a:solidFill>
                  <a:srgbClr val="3366FF"/>
                </a:solidFill>
                <a:latin typeface="Calibri"/>
                <a:cs typeface="Calibri"/>
              </a:rPr>
              <a:t>(self, topping):</a:t>
            </a:r>
          </a:p>
          <a:p>
            <a:pPr marL="0" indent="0">
              <a:buNone/>
            </a:pPr>
            <a:r>
              <a:rPr lang="en-US" b="1" dirty="0">
                <a:solidFill>
                  <a:srgbClr val="3366FF"/>
                </a:solidFill>
                <a:latin typeface="Calibri"/>
                <a:cs typeface="Calibri"/>
              </a:rPr>
              <a:t>        if </a:t>
            </a:r>
            <a:r>
              <a:rPr lang="en-US" b="1" dirty="0" err="1">
                <a:solidFill>
                  <a:srgbClr val="3366FF"/>
                </a:solidFill>
                <a:latin typeface="Calibri"/>
                <a:cs typeface="Calibri"/>
              </a:rPr>
              <a:t>len</a:t>
            </a:r>
            <a:r>
              <a:rPr lang="en-US" b="1" dirty="0">
                <a:solidFill>
                  <a:srgbClr val="3366FF"/>
                </a:solidFill>
                <a:latin typeface="Calibri"/>
                <a:cs typeface="Calibri"/>
              </a:rPr>
              <a:t>(</a:t>
            </a:r>
            <a:r>
              <a:rPr lang="en-US" b="1" dirty="0" err="1">
                <a:solidFill>
                  <a:srgbClr val="3366FF"/>
                </a:solidFill>
                <a:latin typeface="Calibri"/>
                <a:cs typeface="Calibri"/>
              </a:rPr>
              <a:t>self.__toppings</a:t>
            </a:r>
            <a:r>
              <a:rPr lang="en-US" b="1" dirty="0">
                <a:solidFill>
                  <a:srgbClr val="3366FF"/>
                </a:solidFill>
                <a:latin typeface="Calibri"/>
                <a:cs typeface="Calibri"/>
              </a:rPr>
              <a:t>) &lt; 5:</a:t>
            </a:r>
          </a:p>
          <a:p>
            <a:pPr marL="0" indent="0">
              <a:buNone/>
            </a:pPr>
            <a:r>
              <a:rPr lang="en-US" b="1" dirty="0">
                <a:solidFill>
                  <a:srgbClr val="3366FF"/>
                </a:solidFill>
                <a:latin typeface="Calibri"/>
                <a:cs typeface="Calibri"/>
              </a:rPr>
              <a:t>            self.__</a:t>
            </a:r>
            <a:r>
              <a:rPr lang="en-US" b="1" dirty="0" err="1">
                <a:solidFill>
                  <a:srgbClr val="3366FF"/>
                </a:solidFill>
                <a:latin typeface="Calibri"/>
                <a:cs typeface="Calibri"/>
              </a:rPr>
              <a:t>toppings.append</a:t>
            </a:r>
            <a:r>
              <a:rPr lang="en-US" b="1" dirty="0">
                <a:solidFill>
                  <a:srgbClr val="3366FF"/>
                </a:solidFill>
                <a:latin typeface="Calibri"/>
                <a:cs typeface="Calibri"/>
              </a:rPr>
              <a:t>(topping)</a:t>
            </a:r>
          </a:p>
          <a:p>
            <a:pPr marL="0" indent="0">
              <a:buNone/>
            </a:pPr>
            <a:r>
              <a:rPr lang="en-US" b="1" dirty="0">
                <a:solidFill>
                  <a:srgbClr val="3366FF"/>
                </a:solidFill>
                <a:latin typeface="Calibri"/>
                <a:cs typeface="Calibri"/>
              </a:rPr>
              <a:t>        else:</a:t>
            </a:r>
          </a:p>
          <a:p>
            <a:pPr marL="0" indent="0">
              <a:buNone/>
            </a:pPr>
            <a:r>
              <a:rPr lang="en-US" b="1" dirty="0">
                <a:solidFill>
                  <a:srgbClr val="3366FF"/>
                </a:solidFill>
                <a:latin typeface="Calibri"/>
                <a:cs typeface="Calibri"/>
              </a:rPr>
              <a:t>            print("Only 5 toppings are allowed!")</a:t>
            </a:r>
          </a:p>
        </p:txBody>
      </p:sp>
      <p:pic>
        <p:nvPicPr>
          <p:cNvPr id="4" name="Picture 2" descr="http://www.melskitchencafe.com/wp-content/uploads/2014/05/cheese-on-pizz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17" y="1782273"/>
            <a:ext cx="3325783" cy="221164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5361017" y="4205558"/>
            <a:ext cx="3325783" cy="369332"/>
          </a:xfrm>
          <a:prstGeom prst="rect">
            <a:avLst/>
          </a:prstGeom>
          <a:noFill/>
        </p:spPr>
        <p:txBody>
          <a:bodyPr wrap="square" rtlCol="0">
            <a:spAutoFit/>
          </a:bodyPr>
          <a:lstStyle/>
          <a:p>
            <a:r>
              <a:rPr lang="en-US" dirty="0">
                <a:latin typeface="Calibri"/>
                <a:cs typeface="Calibri"/>
              </a:rPr>
              <a:t>Toppings = LIMITED</a:t>
            </a:r>
          </a:p>
        </p:txBody>
      </p:sp>
    </p:spTree>
    <p:extLst>
      <p:ext uri="{BB962C8B-B14F-4D97-AF65-F5344CB8AC3E}">
        <p14:creationId xmlns:p14="http://schemas.microsoft.com/office/powerpoint/2010/main" val="34373959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457200" y="1615271"/>
            <a:ext cx="8229600" cy="5018442"/>
          </a:xfrm>
        </p:spPr>
        <p:txBody>
          <a:bodyPr>
            <a:normAutofit lnSpcReduction="10000"/>
          </a:bodyPr>
          <a:lstStyle/>
          <a:p>
            <a:pPr marL="0" indent="0">
              <a:buNone/>
            </a:pPr>
            <a:r>
              <a:rPr lang="en-US" dirty="0"/>
              <a:t>We can use another access method to do some validation on the size of the pizza.</a:t>
            </a:r>
            <a:endParaRPr lang="en-US" sz="2600" i="1" dirty="0">
              <a:solidFill>
                <a:srgbClr val="0070C0"/>
              </a:solidFill>
            </a:endParaRPr>
          </a:p>
          <a:p>
            <a:pPr marL="0" indent="0">
              <a:buNone/>
            </a:pPr>
            <a:endParaRPr lang="en-US" dirty="0"/>
          </a:p>
          <a:p>
            <a:pPr marL="0" indent="0">
              <a:buNone/>
            </a:pPr>
            <a:r>
              <a:rPr lang="en-US" sz="1800" b="1" dirty="0" err="1">
                <a:solidFill>
                  <a:srgbClr val="3366FF"/>
                </a:solidFill>
                <a:latin typeface="Calibri"/>
                <a:cs typeface="Calibri"/>
              </a:rPr>
              <a:t>def</a:t>
            </a:r>
            <a:r>
              <a:rPr lang="en-US" sz="1800" b="1" dirty="0">
                <a:solidFill>
                  <a:srgbClr val="3366FF"/>
                </a:solidFill>
                <a:latin typeface="Calibri"/>
                <a:cs typeface="Calibri"/>
              </a:rPr>
              <a:t> </a:t>
            </a:r>
            <a:r>
              <a:rPr lang="en-US" sz="1800" b="1" dirty="0" err="1">
                <a:solidFill>
                  <a:srgbClr val="3366FF"/>
                </a:solidFill>
                <a:latin typeface="Calibri"/>
                <a:cs typeface="Calibri"/>
              </a:rPr>
              <a:t>change_size</a:t>
            </a:r>
            <a:r>
              <a:rPr lang="en-US" sz="1800" b="1" dirty="0">
                <a:solidFill>
                  <a:srgbClr val="3366FF"/>
                </a:solidFill>
                <a:latin typeface="Calibri"/>
                <a:cs typeface="Calibri"/>
              </a:rPr>
              <a:t>(self, </a:t>
            </a:r>
            <a:r>
              <a:rPr lang="en-US" sz="1800" b="1" dirty="0" err="1">
                <a:solidFill>
                  <a:srgbClr val="3366FF"/>
                </a:solidFill>
                <a:latin typeface="Calibri"/>
                <a:cs typeface="Calibri"/>
              </a:rPr>
              <a:t>new_size</a:t>
            </a:r>
            <a:r>
              <a:rPr lang="en-US" sz="1800" b="1" dirty="0">
                <a:solidFill>
                  <a:srgbClr val="3366FF"/>
                </a:solidFill>
                <a:latin typeface="Calibri"/>
                <a:cs typeface="Calibri"/>
              </a:rPr>
              <a:t>):</a:t>
            </a:r>
          </a:p>
          <a:p>
            <a:pPr marL="0" indent="0">
              <a:buNone/>
            </a:pPr>
            <a:r>
              <a:rPr lang="en-US" sz="1800" b="1" dirty="0">
                <a:solidFill>
                  <a:srgbClr val="3366FF"/>
                </a:solidFill>
                <a:latin typeface="Calibri"/>
                <a:cs typeface="Calibri"/>
              </a:rPr>
              <a:t>        if </a:t>
            </a:r>
            <a:r>
              <a:rPr lang="en-US" sz="1800" b="1" dirty="0" err="1">
                <a:solidFill>
                  <a:srgbClr val="3366FF"/>
                </a:solidFill>
                <a:latin typeface="Calibri"/>
                <a:cs typeface="Calibri"/>
              </a:rPr>
              <a:t>new_size</a:t>
            </a:r>
            <a:r>
              <a:rPr lang="en-US" sz="1800" b="1" dirty="0">
                <a:solidFill>
                  <a:srgbClr val="3366FF"/>
                </a:solidFill>
                <a:latin typeface="Calibri"/>
                <a:cs typeface="Calibri"/>
              </a:rPr>
              <a:t> in ["small", "medium", "large"]:</a:t>
            </a:r>
          </a:p>
          <a:p>
            <a:pPr marL="0" indent="0">
              <a:buNone/>
            </a:pPr>
            <a:r>
              <a:rPr lang="en-US" sz="1800" b="1" dirty="0">
                <a:solidFill>
                  <a:srgbClr val="3366FF"/>
                </a:solidFill>
                <a:latin typeface="Calibri"/>
                <a:cs typeface="Calibri"/>
              </a:rPr>
              <a:t>            </a:t>
            </a:r>
            <a:r>
              <a:rPr lang="en-US" sz="1800" b="1" dirty="0" err="1">
                <a:solidFill>
                  <a:srgbClr val="3366FF"/>
                </a:solidFill>
                <a:latin typeface="Calibri"/>
                <a:cs typeface="Calibri"/>
              </a:rPr>
              <a:t>self.__size</a:t>
            </a:r>
            <a:r>
              <a:rPr lang="en-US" sz="1800" b="1" dirty="0">
                <a:solidFill>
                  <a:srgbClr val="3366FF"/>
                </a:solidFill>
                <a:latin typeface="Calibri"/>
                <a:cs typeface="Calibri"/>
              </a:rPr>
              <a:t> = </a:t>
            </a:r>
            <a:r>
              <a:rPr lang="en-US" sz="1800" b="1" dirty="0" err="1">
                <a:solidFill>
                  <a:srgbClr val="3366FF"/>
                </a:solidFill>
                <a:latin typeface="Calibri"/>
                <a:cs typeface="Calibri"/>
              </a:rPr>
              <a:t>new_size</a:t>
            </a:r>
            <a:endParaRPr lang="en-US" sz="1800" b="1" dirty="0">
              <a:solidFill>
                <a:srgbClr val="3366FF"/>
              </a:solidFill>
              <a:latin typeface="Calibri"/>
              <a:cs typeface="Calibri"/>
            </a:endParaRPr>
          </a:p>
          <a:p>
            <a:pPr marL="0" indent="0">
              <a:buNone/>
            </a:pPr>
            <a:r>
              <a:rPr lang="en-US" sz="1800" b="1" dirty="0">
                <a:solidFill>
                  <a:srgbClr val="3366FF"/>
                </a:solidFill>
                <a:latin typeface="Calibri"/>
                <a:cs typeface="Calibri"/>
              </a:rPr>
              <a:t>        else:</a:t>
            </a:r>
          </a:p>
          <a:p>
            <a:pPr marL="0" indent="0">
              <a:buNone/>
            </a:pPr>
            <a:r>
              <a:rPr lang="en-US" sz="1800" b="1" dirty="0">
                <a:solidFill>
                  <a:srgbClr val="3366FF"/>
                </a:solidFill>
                <a:latin typeface="Calibri"/>
                <a:cs typeface="Calibri"/>
              </a:rPr>
              <a:t>            print("That isn't a legal value for size!")</a:t>
            </a:r>
          </a:p>
          <a:p>
            <a:pPr marL="0" indent="0">
              <a:buNone/>
            </a:pPr>
            <a:endParaRPr lang="en-US" sz="1800" b="1" dirty="0">
              <a:solidFill>
                <a:srgbClr val="3366FF"/>
              </a:solidFill>
              <a:latin typeface="Calibri"/>
              <a:cs typeface="Calibri"/>
            </a:endParaRPr>
          </a:p>
          <a:p>
            <a:endParaRPr lang="en-US" sz="1800" dirty="0"/>
          </a:p>
          <a:p>
            <a:pPr marL="0" indent="0">
              <a:buNone/>
            </a:pPr>
            <a:r>
              <a:rPr lang="en-US" sz="2400" dirty="0"/>
              <a:t>Now we can be sure our employees or customers don’t enter an illegal size! This kind of access method is often called a </a:t>
            </a:r>
            <a:r>
              <a:rPr lang="en-US" sz="2400" b="1" dirty="0"/>
              <a:t>setter</a:t>
            </a:r>
            <a:r>
              <a:rPr lang="en-US" sz="2400" dirty="0"/>
              <a:t>, because it </a:t>
            </a:r>
            <a:r>
              <a:rPr lang="en-US" sz="2400" i="1" dirty="0"/>
              <a:t>controls how an attribute’s value can be set.</a:t>
            </a:r>
            <a:endParaRPr lang="en-US" sz="2000" i="1" dirty="0">
              <a:solidFill>
                <a:srgbClr val="0070C0"/>
              </a:solidFill>
            </a:endParaRPr>
          </a:p>
          <a:p>
            <a:pPr marL="0" indent="0">
              <a:buNone/>
            </a:pPr>
            <a:endParaRPr lang="en-US" sz="1800" b="1" i="1" dirty="0">
              <a:solidFill>
                <a:srgbClr val="7030A0"/>
              </a:solidFill>
            </a:endParaRPr>
          </a:p>
        </p:txBody>
      </p:sp>
      <p:pic>
        <p:nvPicPr>
          <p:cNvPr id="5122" name="Picture 2" descr="https://c1.staticflickr.com/5/4046/4624808115_dc6255bfe5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0596" y="2772834"/>
            <a:ext cx="2766204" cy="222322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457810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457200" y="1561380"/>
            <a:ext cx="8229600" cy="5296619"/>
          </a:xfrm>
        </p:spPr>
        <p:txBody>
          <a:bodyPr>
            <a:normAutofit fontScale="92500" lnSpcReduction="10000"/>
          </a:bodyPr>
          <a:lstStyle/>
          <a:p>
            <a:pPr marL="0" indent="0">
              <a:buNone/>
            </a:pPr>
            <a:r>
              <a:rPr lang="en-US" dirty="0"/>
              <a:t>Sometimes, when we make an attribute private, we just need a way to read its value.</a:t>
            </a:r>
            <a:endParaRPr lang="en-US" sz="2600" i="1" dirty="0">
              <a:solidFill>
                <a:srgbClr val="0070C0"/>
              </a:solidFill>
            </a:endParaRPr>
          </a:p>
          <a:p>
            <a:pPr marL="0" indent="0">
              <a:buNone/>
            </a:pPr>
            <a:endParaRPr lang="en-US" dirty="0"/>
          </a:p>
          <a:p>
            <a:pPr marL="0" indent="0">
              <a:buNone/>
            </a:pPr>
            <a:r>
              <a:rPr lang="en-US" sz="2000" b="1" dirty="0" err="1">
                <a:latin typeface="Calibri"/>
                <a:cs typeface="Calibri"/>
              </a:rPr>
              <a:t>def</a:t>
            </a:r>
            <a:r>
              <a:rPr lang="en-US" sz="2000" b="1" dirty="0">
                <a:latin typeface="Calibri"/>
                <a:cs typeface="Calibri"/>
              </a:rPr>
              <a:t> __</a:t>
            </a:r>
            <a:r>
              <a:rPr lang="en-US" sz="2000" b="1" dirty="0" err="1">
                <a:latin typeface="Calibri"/>
                <a:cs typeface="Calibri"/>
              </a:rPr>
              <a:t>init</a:t>
            </a:r>
            <a:r>
              <a:rPr lang="en-US" sz="2000" b="1" dirty="0">
                <a:latin typeface="Calibri"/>
                <a:cs typeface="Calibri"/>
              </a:rPr>
              <a:t>__(self, size):</a:t>
            </a:r>
          </a:p>
          <a:p>
            <a:pPr marL="0" indent="0">
              <a:buNone/>
            </a:pPr>
            <a:r>
              <a:rPr lang="en-US" sz="2000" b="1" dirty="0">
                <a:latin typeface="Calibri"/>
                <a:cs typeface="Calibri"/>
              </a:rPr>
              <a:t>        </a:t>
            </a:r>
            <a:r>
              <a:rPr lang="en-US" sz="2000" b="1" dirty="0" err="1">
                <a:latin typeface="Calibri"/>
                <a:cs typeface="Calibri"/>
              </a:rPr>
              <a:t>self.__size</a:t>
            </a:r>
            <a:r>
              <a:rPr lang="en-US" sz="2000" b="1" dirty="0">
                <a:latin typeface="Calibri"/>
                <a:cs typeface="Calibri"/>
              </a:rPr>
              <a:t> = size</a:t>
            </a:r>
          </a:p>
          <a:p>
            <a:pPr marL="0" indent="0">
              <a:buNone/>
            </a:pPr>
            <a:r>
              <a:rPr lang="en-US" sz="2000" b="1" dirty="0">
                <a:latin typeface="Calibri"/>
                <a:cs typeface="Calibri"/>
              </a:rPr>
              <a:t>        </a:t>
            </a:r>
            <a:r>
              <a:rPr lang="en-US" sz="2000" b="1" dirty="0" err="1">
                <a:latin typeface="Calibri"/>
                <a:cs typeface="Calibri"/>
              </a:rPr>
              <a:t>self.__toppings</a:t>
            </a:r>
            <a:r>
              <a:rPr lang="en-US" sz="2000" b="1" dirty="0">
                <a:latin typeface="Calibri"/>
                <a:cs typeface="Calibri"/>
              </a:rPr>
              <a:t> = []</a:t>
            </a:r>
          </a:p>
          <a:p>
            <a:pPr marL="0" indent="0">
              <a:buNone/>
            </a:pPr>
            <a:r>
              <a:rPr lang="en-US" sz="2000" b="1" dirty="0">
                <a:latin typeface="Calibri"/>
                <a:cs typeface="Calibri"/>
              </a:rPr>
              <a:t>        </a:t>
            </a:r>
            <a:r>
              <a:rPr lang="en-US" sz="2000" b="1" dirty="0" err="1">
                <a:latin typeface="Calibri"/>
                <a:cs typeface="Calibri"/>
              </a:rPr>
              <a:t>self.__delivered</a:t>
            </a:r>
            <a:r>
              <a:rPr lang="en-US" sz="2000" b="1" dirty="0">
                <a:latin typeface="Calibri"/>
                <a:cs typeface="Calibri"/>
              </a:rPr>
              <a:t> = False</a:t>
            </a:r>
          </a:p>
          <a:p>
            <a:pPr marL="0" indent="0">
              <a:buNone/>
            </a:pPr>
            <a:endParaRPr lang="en-US" sz="2000" b="1" dirty="0">
              <a:latin typeface="Calibri"/>
              <a:cs typeface="Calibri"/>
            </a:endParaRPr>
          </a:p>
          <a:p>
            <a:pPr marL="0" indent="0">
              <a:buNone/>
            </a:pPr>
            <a:r>
              <a:rPr lang="en-US" sz="2000" b="1" dirty="0" err="1">
                <a:solidFill>
                  <a:srgbClr val="3366FF"/>
                </a:solidFill>
                <a:latin typeface="Calibri"/>
                <a:cs typeface="Calibri"/>
              </a:rPr>
              <a:t>def</a:t>
            </a:r>
            <a:r>
              <a:rPr lang="en-US" sz="2000" b="1" dirty="0">
                <a:solidFill>
                  <a:srgbClr val="3366FF"/>
                </a:solidFill>
                <a:latin typeface="Calibri"/>
                <a:cs typeface="Calibri"/>
              </a:rPr>
              <a:t> </a:t>
            </a:r>
            <a:r>
              <a:rPr lang="en-US" sz="2000" b="1" dirty="0" err="1">
                <a:solidFill>
                  <a:srgbClr val="3366FF"/>
                </a:solidFill>
                <a:latin typeface="Calibri"/>
                <a:cs typeface="Calibri"/>
              </a:rPr>
              <a:t>is_delivered</a:t>
            </a:r>
            <a:r>
              <a:rPr lang="en-US" sz="2000" b="1" dirty="0">
                <a:solidFill>
                  <a:srgbClr val="3366FF"/>
                </a:solidFill>
                <a:latin typeface="Calibri"/>
                <a:cs typeface="Calibri"/>
              </a:rPr>
              <a:t>(self):</a:t>
            </a:r>
          </a:p>
          <a:p>
            <a:pPr marL="0" indent="0">
              <a:buNone/>
            </a:pPr>
            <a:r>
              <a:rPr lang="en-US" sz="2000" b="1" dirty="0">
                <a:solidFill>
                  <a:srgbClr val="3366FF"/>
                </a:solidFill>
                <a:latin typeface="Calibri"/>
                <a:cs typeface="Calibri"/>
              </a:rPr>
              <a:t>        return </a:t>
            </a:r>
            <a:r>
              <a:rPr lang="en-US" sz="2000" b="1" dirty="0" err="1">
                <a:solidFill>
                  <a:srgbClr val="3366FF"/>
                </a:solidFill>
                <a:latin typeface="Calibri"/>
                <a:cs typeface="Calibri"/>
              </a:rPr>
              <a:t>self.__delivered</a:t>
            </a:r>
            <a:endParaRPr lang="en-US" sz="2000" dirty="0">
              <a:solidFill>
                <a:srgbClr val="3366FF"/>
              </a:solidFill>
              <a:latin typeface="Calibri"/>
              <a:cs typeface="Calibri"/>
            </a:endParaRPr>
          </a:p>
          <a:p>
            <a:endParaRPr lang="en-US" sz="2400" dirty="0"/>
          </a:p>
          <a:p>
            <a:pPr marL="0" indent="0">
              <a:buNone/>
            </a:pPr>
            <a:endParaRPr lang="en-US" sz="2400" dirty="0"/>
          </a:p>
          <a:p>
            <a:pPr marL="0" indent="0">
              <a:buNone/>
            </a:pPr>
            <a:r>
              <a:rPr lang="en-US" sz="2400" dirty="0"/>
              <a:t>This kind of access method just returns (gets) the current value, </a:t>
            </a:r>
            <a:br>
              <a:rPr lang="en-US" sz="2400" dirty="0"/>
            </a:br>
            <a:r>
              <a:rPr lang="en-US" sz="2400" dirty="0"/>
              <a:t>so they are commonly called </a:t>
            </a:r>
            <a:r>
              <a:rPr lang="en-US" sz="2400" b="1" dirty="0"/>
              <a:t>getters</a:t>
            </a:r>
            <a:r>
              <a:rPr lang="en-US" sz="2400" dirty="0"/>
              <a:t>.</a:t>
            </a:r>
            <a:endParaRPr lang="en-US" sz="2000" i="1" dirty="0">
              <a:solidFill>
                <a:srgbClr val="0070C0"/>
              </a:solidFill>
            </a:endParaRPr>
          </a:p>
          <a:p>
            <a:pPr marL="0" indent="0">
              <a:buNone/>
            </a:pPr>
            <a:endParaRPr lang="en-US" sz="1800" b="1" dirty="0">
              <a:solidFill>
                <a:srgbClr val="7030A0"/>
              </a:solidFill>
            </a:endParaRPr>
          </a:p>
        </p:txBody>
      </p:sp>
      <p:pic>
        <p:nvPicPr>
          <p:cNvPr id="7170" name="Picture 2" descr="http://laughingsquid.com/wp-content/uploads/2014/01/pizza-tracker-640x4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596" y="2734225"/>
            <a:ext cx="4290204" cy="28489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235258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Pizza Code</a:t>
            </a:r>
          </a:p>
        </p:txBody>
      </p:sp>
      <p:sp>
        <p:nvSpPr>
          <p:cNvPr id="3" name="Content Placeholder 2"/>
          <p:cNvSpPr>
            <a:spLocks noGrp="1"/>
          </p:cNvSpPr>
          <p:nvPr>
            <p:ph idx="1"/>
          </p:nvPr>
        </p:nvSpPr>
        <p:spPr>
          <a:xfrm>
            <a:off x="115330" y="1449298"/>
            <a:ext cx="4491135" cy="5332501"/>
          </a:xfrm>
        </p:spPr>
        <p:txBody>
          <a:bodyPr>
            <a:noAutofit/>
          </a:bodyPr>
          <a:lstStyle/>
          <a:p>
            <a:pPr marL="118872" indent="0">
              <a:buNone/>
            </a:pPr>
            <a:r>
              <a:rPr lang="en-US" sz="1400" b="1" dirty="0">
                <a:latin typeface="Calibri"/>
                <a:cs typeface="Calibri"/>
              </a:rPr>
              <a:t>class Pizza(object):</a:t>
            </a:r>
          </a:p>
          <a:p>
            <a:pPr marL="118872" indent="0">
              <a:buNone/>
            </a:pPr>
            <a:endParaRPr lang="en-US" sz="1400" b="1" dirty="0">
              <a:latin typeface="Calibri"/>
              <a:cs typeface="Calibri"/>
            </a:endParaRPr>
          </a:p>
          <a:p>
            <a:pPr marL="118872" indent="0">
              <a:buNone/>
            </a:pPr>
            <a:r>
              <a:rPr lang="en-US" sz="1400" b="1" dirty="0">
                <a:latin typeface="Calibri"/>
                <a:cs typeface="Calibri"/>
              </a:rPr>
              <a:t>    </a:t>
            </a:r>
            <a:r>
              <a:rPr lang="en-US" sz="1400" b="1" dirty="0" err="1">
                <a:latin typeface="Calibri"/>
                <a:cs typeface="Calibri"/>
              </a:rPr>
              <a:t>def</a:t>
            </a:r>
            <a:r>
              <a:rPr lang="en-US" sz="1400" b="1" dirty="0">
                <a:latin typeface="Calibri"/>
                <a:cs typeface="Calibri"/>
              </a:rPr>
              <a:t> __</a:t>
            </a:r>
            <a:r>
              <a:rPr lang="en-US" sz="1400" b="1" dirty="0" err="1">
                <a:latin typeface="Calibri"/>
                <a:cs typeface="Calibri"/>
              </a:rPr>
              <a:t>init</a:t>
            </a:r>
            <a:r>
              <a:rPr lang="en-US" sz="1400" b="1" dirty="0">
                <a:latin typeface="Calibri"/>
                <a:cs typeface="Calibri"/>
              </a:rPr>
              <a:t>__(self, size):</a:t>
            </a:r>
          </a:p>
          <a:p>
            <a:pPr marL="118872" indent="0">
              <a:buNone/>
            </a:pPr>
            <a:r>
              <a:rPr lang="en-US" sz="1400" b="1" dirty="0">
                <a:latin typeface="Calibri"/>
                <a:cs typeface="Calibri"/>
              </a:rPr>
              <a:t>        </a:t>
            </a:r>
            <a:r>
              <a:rPr lang="en-US" sz="1400" b="1" dirty="0" err="1">
                <a:latin typeface="Calibri"/>
                <a:cs typeface="Calibri"/>
              </a:rPr>
              <a:t>self.__size</a:t>
            </a:r>
            <a:r>
              <a:rPr lang="en-US" sz="1400" b="1" dirty="0">
                <a:latin typeface="Calibri"/>
                <a:cs typeface="Calibri"/>
              </a:rPr>
              <a:t> = size</a:t>
            </a:r>
          </a:p>
          <a:p>
            <a:pPr marL="118872" indent="0">
              <a:buNone/>
            </a:pPr>
            <a:r>
              <a:rPr lang="en-US" sz="1400" b="1" dirty="0">
                <a:latin typeface="Calibri"/>
                <a:cs typeface="Calibri"/>
              </a:rPr>
              <a:t>        </a:t>
            </a:r>
            <a:r>
              <a:rPr lang="en-US" sz="1400" b="1" dirty="0" err="1">
                <a:latin typeface="Calibri"/>
                <a:cs typeface="Calibri"/>
              </a:rPr>
              <a:t>self.__toppings</a:t>
            </a:r>
            <a:r>
              <a:rPr lang="en-US" sz="1400" b="1" dirty="0">
                <a:latin typeface="Calibri"/>
                <a:cs typeface="Calibri"/>
              </a:rPr>
              <a:t> = []</a:t>
            </a:r>
          </a:p>
          <a:p>
            <a:pPr marL="118872" indent="0">
              <a:buNone/>
            </a:pPr>
            <a:r>
              <a:rPr lang="en-US" sz="1400" b="1" dirty="0">
                <a:latin typeface="Calibri"/>
                <a:cs typeface="Calibri"/>
              </a:rPr>
              <a:t>        </a:t>
            </a:r>
            <a:r>
              <a:rPr lang="en-US" sz="1400" b="1" dirty="0" err="1">
                <a:latin typeface="Calibri"/>
                <a:cs typeface="Calibri"/>
              </a:rPr>
              <a:t>self.__delivered</a:t>
            </a:r>
            <a:r>
              <a:rPr lang="en-US" sz="1400" b="1" dirty="0">
                <a:latin typeface="Calibri"/>
                <a:cs typeface="Calibri"/>
              </a:rPr>
              <a:t> = False</a:t>
            </a:r>
          </a:p>
          <a:p>
            <a:pPr marL="118872" indent="0">
              <a:buNone/>
            </a:pPr>
            <a:endParaRPr lang="en-US" sz="1400" b="1" dirty="0">
              <a:latin typeface="Calibri"/>
              <a:cs typeface="Calibri"/>
            </a:endParaRPr>
          </a:p>
          <a:p>
            <a:pPr marL="118872" indent="0">
              <a:buNone/>
            </a:pPr>
            <a:r>
              <a:rPr lang="en-US" sz="1400" b="1" dirty="0">
                <a:latin typeface="Calibri"/>
                <a:cs typeface="Calibri"/>
              </a:rPr>
              <a:t>    </a:t>
            </a:r>
            <a:r>
              <a:rPr lang="en-US" sz="1400" b="1" dirty="0" err="1">
                <a:latin typeface="Calibri"/>
                <a:cs typeface="Calibri"/>
              </a:rPr>
              <a:t>def</a:t>
            </a:r>
            <a:r>
              <a:rPr lang="en-US" sz="1400" b="1" dirty="0">
                <a:latin typeface="Calibri"/>
                <a:cs typeface="Calibri"/>
              </a:rPr>
              <a:t> </a:t>
            </a:r>
            <a:r>
              <a:rPr lang="en-US" sz="1400" b="1" dirty="0" err="1">
                <a:latin typeface="Calibri"/>
                <a:cs typeface="Calibri"/>
              </a:rPr>
              <a:t>add_topping</a:t>
            </a:r>
            <a:r>
              <a:rPr lang="en-US" sz="1400" b="1" dirty="0">
                <a:latin typeface="Calibri"/>
                <a:cs typeface="Calibri"/>
              </a:rPr>
              <a:t>(self, topping):</a:t>
            </a:r>
          </a:p>
          <a:p>
            <a:pPr marL="118872" indent="0">
              <a:buNone/>
            </a:pPr>
            <a:r>
              <a:rPr lang="en-US" sz="1400" b="1" dirty="0">
                <a:latin typeface="Calibri"/>
                <a:cs typeface="Calibri"/>
              </a:rPr>
              <a:t>        if </a:t>
            </a:r>
            <a:r>
              <a:rPr lang="en-US" sz="1400" b="1" dirty="0" err="1">
                <a:latin typeface="Calibri"/>
                <a:cs typeface="Calibri"/>
              </a:rPr>
              <a:t>len</a:t>
            </a:r>
            <a:r>
              <a:rPr lang="en-US" sz="1400" b="1" dirty="0">
                <a:latin typeface="Calibri"/>
                <a:cs typeface="Calibri"/>
              </a:rPr>
              <a:t>(</a:t>
            </a:r>
            <a:r>
              <a:rPr lang="en-US" sz="1400" b="1" dirty="0" err="1">
                <a:latin typeface="Calibri"/>
                <a:cs typeface="Calibri"/>
              </a:rPr>
              <a:t>self.__toppings</a:t>
            </a:r>
            <a:r>
              <a:rPr lang="en-US" sz="1400" b="1" dirty="0">
                <a:latin typeface="Calibri"/>
                <a:cs typeface="Calibri"/>
              </a:rPr>
              <a:t>) &lt; 5:</a:t>
            </a:r>
          </a:p>
          <a:p>
            <a:pPr marL="118872" indent="0">
              <a:buNone/>
            </a:pPr>
            <a:r>
              <a:rPr lang="en-US" sz="1400" b="1" dirty="0">
                <a:latin typeface="Calibri"/>
                <a:cs typeface="Calibri"/>
              </a:rPr>
              <a:t>            self.__</a:t>
            </a:r>
            <a:r>
              <a:rPr lang="en-US" sz="1400" b="1" dirty="0" err="1">
                <a:latin typeface="Calibri"/>
                <a:cs typeface="Calibri"/>
              </a:rPr>
              <a:t>toppings.append</a:t>
            </a:r>
            <a:r>
              <a:rPr lang="en-US" sz="1400" b="1" dirty="0">
                <a:latin typeface="Calibri"/>
                <a:cs typeface="Calibri"/>
              </a:rPr>
              <a:t>(topping)</a:t>
            </a:r>
          </a:p>
          <a:p>
            <a:pPr marL="118872" indent="0">
              <a:buNone/>
            </a:pPr>
            <a:r>
              <a:rPr lang="en-US" sz="1400" b="1" dirty="0">
                <a:latin typeface="Calibri"/>
                <a:cs typeface="Calibri"/>
              </a:rPr>
              <a:t>        else:</a:t>
            </a:r>
          </a:p>
          <a:p>
            <a:pPr marL="118872" indent="0">
              <a:buNone/>
            </a:pPr>
            <a:r>
              <a:rPr lang="en-US" sz="1400" b="1" dirty="0">
                <a:latin typeface="Calibri"/>
                <a:cs typeface="Calibri"/>
              </a:rPr>
              <a:t>            print("Only 5 toppings are allowed!")</a:t>
            </a:r>
          </a:p>
          <a:p>
            <a:pPr marL="118872" indent="0">
              <a:buNone/>
            </a:pPr>
            <a:endParaRPr lang="en-US" sz="1400" b="1" dirty="0">
              <a:latin typeface="Calibri"/>
              <a:cs typeface="Calibri"/>
            </a:endParaRPr>
          </a:p>
          <a:p>
            <a:pPr marL="118872" indent="0">
              <a:buNone/>
            </a:pPr>
            <a:r>
              <a:rPr lang="en-US" sz="1400" b="1" dirty="0">
                <a:latin typeface="Calibri"/>
                <a:cs typeface="Calibri"/>
              </a:rPr>
              <a:t>    </a:t>
            </a:r>
            <a:r>
              <a:rPr lang="en-US" sz="1400" b="1" dirty="0" err="1">
                <a:latin typeface="Calibri"/>
                <a:cs typeface="Calibri"/>
              </a:rPr>
              <a:t>def</a:t>
            </a:r>
            <a:r>
              <a:rPr lang="en-US" sz="1400" b="1" dirty="0">
                <a:latin typeface="Calibri"/>
                <a:cs typeface="Calibri"/>
              </a:rPr>
              <a:t> </a:t>
            </a:r>
            <a:r>
              <a:rPr lang="en-US" sz="1400" b="1" dirty="0" err="1">
                <a:latin typeface="Calibri"/>
                <a:cs typeface="Calibri"/>
              </a:rPr>
              <a:t>change_size</a:t>
            </a:r>
            <a:r>
              <a:rPr lang="en-US" sz="1400" b="1" dirty="0">
                <a:latin typeface="Calibri"/>
                <a:cs typeface="Calibri"/>
              </a:rPr>
              <a:t>(self, </a:t>
            </a:r>
            <a:r>
              <a:rPr lang="en-US" sz="1400" b="1" dirty="0" err="1">
                <a:latin typeface="Calibri"/>
                <a:cs typeface="Calibri"/>
              </a:rPr>
              <a:t>new_size</a:t>
            </a:r>
            <a:r>
              <a:rPr lang="en-US" sz="1400" b="1" dirty="0">
                <a:latin typeface="Calibri"/>
                <a:cs typeface="Calibri"/>
              </a:rPr>
              <a:t>):</a:t>
            </a:r>
          </a:p>
          <a:p>
            <a:pPr marL="118872" indent="0">
              <a:buNone/>
            </a:pPr>
            <a:r>
              <a:rPr lang="en-US" sz="1400" b="1" dirty="0">
                <a:latin typeface="Calibri"/>
                <a:cs typeface="Calibri"/>
              </a:rPr>
              <a:t>        if </a:t>
            </a:r>
            <a:r>
              <a:rPr lang="en-US" sz="1400" b="1" dirty="0" err="1">
                <a:latin typeface="Calibri"/>
                <a:cs typeface="Calibri"/>
              </a:rPr>
              <a:t>new_size</a:t>
            </a:r>
            <a:r>
              <a:rPr lang="en-US" sz="1400" b="1" dirty="0">
                <a:latin typeface="Calibri"/>
                <a:cs typeface="Calibri"/>
              </a:rPr>
              <a:t> in ["small", "medium", "large"]:</a:t>
            </a:r>
          </a:p>
          <a:p>
            <a:pPr marL="118872" indent="0">
              <a:buNone/>
            </a:pPr>
            <a:r>
              <a:rPr lang="en-US" sz="1400" b="1" dirty="0">
                <a:latin typeface="Calibri"/>
                <a:cs typeface="Calibri"/>
              </a:rPr>
              <a:t>            </a:t>
            </a:r>
            <a:r>
              <a:rPr lang="en-US" sz="1400" b="1" dirty="0" err="1">
                <a:latin typeface="Calibri"/>
                <a:cs typeface="Calibri"/>
              </a:rPr>
              <a:t>self.__size</a:t>
            </a:r>
            <a:r>
              <a:rPr lang="en-US" sz="1400" b="1" dirty="0">
                <a:latin typeface="Calibri"/>
                <a:cs typeface="Calibri"/>
              </a:rPr>
              <a:t> = </a:t>
            </a:r>
            <a:r>
              <a:rPr lang="en-US" sz="1400" b="1" dirty="0" err="1">
                <a:latin typeface="Calibri"/>
                <a:cs typeface="Calibri"/>
              </a:rPr>
              <a:t>new_size</a:t>
            </a:r>
            <a:endParaRPr lang="en-US" sz="1400" b="1" dirty="0">
              <a:latin typeface="Calibri"/>
              <a:cs typeface="Calibri"/>
            </a:endParaRPr>
          </a:p>
          <a:p>
            <a:pPr marL="118872" indent="0">
              <a:buNone/>
            </a:pPr>
            <a:r>
              <a:rPr lang="en-US" sz="1400" b="1" dirty="0">
                <a:latin typeface="Calibri"/>
                <a:cs typeface="Calibri"/>
              </a:rPr>
              <a:t>        else:</a:t>
            </a:r>
          </a:p>
          <a:p>
            <a:pPr marL="118872" indent="0">
              <a:buNone/>
            </a:pPr>
            <a:r>
              <a:rPr lang="en-US" sz="1400" b="1" dirty="0">
                <a:latin typeface="Calibri"/>
                <a:cs typeface="Calibri"/>
              </a:rPr>
              <a:t>            print("That isn't a legal value for size!")</a:t>
            </a:r>
          </a:p>
          <a:p>
            <a:pPr marL="118872" indent="0">
              <a:buNone/>
            </a:pPr>
            <a:endParaRPr lang="en-US" sz="1400" b="1" dirty="0">
              <a:latin typeface="Calibri"/>
              <a:cs typeface="Calibri"/>
            </a:endParaRPr>
          </a:p>
          <a:p>
            <a:pPr marL="118872" indent="0">
              <a:buNone/>
            </a:pPr>
            <a:r>
              <a:rPr lang="en-US" sz="1400" b="1" dirty="0">
                <a:latin typeface="Calibri"/>
                <a:cs typeface="Calibri"/>
              </a:rPr>
              <a:t>    </a:t>
            </a:r>
            <a:r>
              <a:rPr lang="en-US" sz="1400" b="1" dirty="0" err="1">
                <a:latin typeface="Calibri"/>
                <a:cs typeface="Calibri"/>
              </a:rPr>
              <a:t>def</a:t>
            </a:r>
            <a:r>
              <a:rPr lang="en-US" sz="1400" b="1" dirty="0">
                <a:latin typeface="Calibri"/>
                <a:cs typeface="Calibri"/>
              </a:rPr>
              <a:t> </a:t>
            </a:r>
            <a:r>
              <a:rPr lang="en-US" sz="1400" b="1" dirty="0" err="1">
                <a:latin typeface="Calibri"/>
                <a:cs typeface="Calibri"/>
              </a:rPr>
              <a:t>is_delivered</a:t>
            </a:r>
            <a:r>
              <a:rPr lang="en-US" sz="1400" b="1" dirty="0">
                <a:latin typeface="Calibri"/>
                <a:cs typeface="Calibri"/>
              </a:rPr>
              <a:t>(self):</a:t>
            </a:r>
          </a:p>
          <a:p>
            <a:pPr marL="118872" indent="0">
              <a:buNone/>
            </a:pPr>
            <a:r>
              <a:rPr lang="en-US" sz="1400" b="1" dirty="0">
                <a:latin typeface="Calibri"/>
                <a:cs typeface="Calibri"/>
              </a:rPr>
              <a:t>        return </a:t>
            </a:r>
            <a:r>
              <a:rPr lang="en-US" sz="1400" b="1" dirty="0" err="1">
                <a:latin typeface="Calibri"/>
                <a:cs typeface="Calibri"/>
              </a:rPr>
              <a:t>self.__delivered</a:t>
            </a:r>
            <a:endParaRPr lang="en-US" sz="1400" b="1" dirty="0">
              <a:latin typeface="Calibri"/>
              <a:cs typeface="Calibri"/>
            </a:endParaRPr>
          </a:p>
        </p:txBody>
      </p:sp>
      <p:sp>
        <p:nvSpPr>
          <p:cNvPr id="6" name="Content Placeholder 2"/>
          <p:cNvSpPr txBox="1">
            <a:spLocks/>
          </p:cNvSpPr>
          <p:nvPr/>
        </p:nvSpPr>
        <p:spPr>
          <a:xfrm>
            <a:off x="4348534" y="1463104"/>
            <a:ext cx="4638436" cy="5257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Cambria"/>
                <a:ea typeface="+mn-ea"/>
                <a:cs typeface="Cambri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8872" indent="0">
              <a:buNone/>
            </a:pPr>
            <a:r>
              <a:rPr lang="en-US" sz="1400" b="1" dirty="0">
                <a:solidFill>
                  <a:srgbClr val="000000"/>
                </a:solidFill>
                <a:latin typeface="Calibri"/>
                <a:cs typeface="Calibri"/>
              </a:rPr>
              <a:t> </a:t>
            </a:r>
            <a:r>
              <a:rPr lang="en-US" sz="1400" b="1" dirty="0" err="1">
                <a:solidFill>
                  <a:srgbClr val="000000"/>
                </a:solidFill>
                <a:latin typeface="Calibri"/>
                <a:cs typeface="Calibri"/>
              </a:rPr>
              <a:t>def</a:t>
            </a:r>
            <a:r>
              <a:rPr lang="en-US" sz="1400" b="1" dirty="0">
                <a:solidFill>
                  <a:srgbClr val="000000"/>
                </a:solidFill>
                <a:latin typeface="Calibri"/>
                <a:cs typeface="Calibri"/>
              </a:rPr>
              <a:t> deliver(self):</a:t>
            </a:r>
          </a:p>
          <a:p>
            <a:pPr marL="118872" indent="0">
              <a:buNone/>
            </a:pPr>
            <a:r>
              <a:rPr lang="en-US" sz="1400" b="1" dirty="0">
                <a:solidFill>
                  <a:srgbClr val="000000"/>
                </a:solidFill>
                <a:latin typeface="Calibri"/>
                <a:cs typeface="Calibri"/>
              </a:rPr>
              <a:t>        if not </a:t>
            </a:r>
            <a:r>
              <a:rPr lang="en-US" sz="1400" b="1" dirty="0" err="1">
                <a:solidFill>
                  <a:srgbClr val="000000"/>
                </a:solidFill>
                <a:latin typeface="Calibri"/>
                <a:cs typeface="Calibri"/>
              </a:rPr>
              <a:t>self.__delivered</a:t>
            </a:r>
            <a:r>
              <a:rPr lang="en-US" sz="1400" b="1" dirty="0">
                <a:solidFill>
                  <a:srgbClr val="000000"/>
                </a:solidFill>
                <a:latin typeface="Calibri"/>
                <a:cs typeface="Calibri"/>
              </a:rPr>
              <a:t>:</a:t>
            </a:r>
          </a:p>
          <a:p>
            <a:pPr marL="118872" indent="0">
              <a:buNone/>
            </a:pPr>
            <a:r>
              <a:rPr lang="en-US" sz="1400" b="1" dirty="0">
                <a:solidFill>
                  <a:srgbClr val="000000"/>
                </a:solidFill>
                <a:latin typeface="Calibri"/>
                <a:cs typeface="Calibri"/>
              </a:rPr>
              <a:t>            </a:t>
            </a:r>
            <a:r>
              <a:rPr lang="en-US" sz="1200" b="1" dirty="0">
                <a:solidFill>
                  <a:srgbClr val="000000"/>
                </a:solidFill>
                <a:latin typeface="Calibri"/>
                <a:cs typeface="Calibri"/>
              </a:rPr>
              <a:t>print("We're delivering a", </a:t>
            </a:r>
            <a:r>
              <a:rPr lang="en-US" sz="1200" b="1" dirty="0" err="1">
                <a:solidFill>
                  <a:srgbClr val="000000"/>
                </a:solidFill>
                <a:latin typeface="Calibri"/>
                <a:cs typeface="Calibri"/>
              </a:rPr>
              <a:t>self.__size</a:t>
            </a:r>
            <a:r>
              <a:rPr lang="en-US" sz="1200" b="1" dirty="0">
                <a:solidFill>
                  <a:srgbClr val="000000"/>
                </a:solidFill>
                <a:latin typeface="Calibri"/>
                <a:cs typeface="Calibri"/>
              </a:rPr>
              <a:t>, "pizza with: ", end='')</a:t>
            </a:r>
          </a:p>
          <a:p>
            <a:pPr marL="118872" indent="0">
              <a:buNone/>
            </a:pPr>
            <a:r>
              <a:rPr lang="en-US" sz="1400" b="1" dirty="0">
                <a:solidFill>
                  <a:srgbClr val="000000"/>
                </a:solidFill>
                <a:latin typeface="Calibri"/>
                <a:cs typeface="Calibri"/>
              </a:rPr>
              <a:t>            </a:t>
            </a:r>
          </a:p>
          <a:p>
            <a:pPr marL="118872" indent="0">
              <a:buNone/>
            </a:pPr>
            <a:r>
              <a:rPr lang="en-US" sz="1400" b="1" dirty="0">
                <a:solidFill>
                  <a:srgbClr val="000000"/>
                </a:solidFill>
                <a:latin typeface="Calibri"/>
                <a:cs typeface="Calibri"/>
              </a:rPr>
              <a:t>            if not </a:t>
            </a:r>
            <a:r>
              <a:rPr lang="en-US" sz="1400" b="1" dirty="0" err="1">
                <a:solidFill>
                  <a:srgbClr val="000000"/>
                </a:solidFill>
                <a:latin typeface="Calibri"/>
                <a:cs typeface="Calibri"/>
              </a:rPr>
              <a:t>self.__toppings</a:t>
            </a:r>
            <a:r>
              <a:rPr lang="en-US" sz="1400" b="1" dirty="0">
                <a:solidFill>
                  <a:srgbClr val="000000"/>
                </a:solidFill>
                <a:latin typeface="Calibri"/>
                <a:cs typeface="Calibri"/>
              </a:rPr>
              <a:t>:</a:t>
            </a:r>
          </a:p>
          <a:p>
            <a:pPr marL="118872" indent="0">
              <a:buNone/>
            </a:pPr>
            <a:r>
              <a:rPr lang="en-US" sz="1400" b="1" dirty="0">
                <a:solidFill>
                  <a:srgbClr val="000000"/>
                </a:solidFill>
                <a:latin typeface="Calibri"/>
                <a:cs typeface="Calibri"/>
              </a:rPr>
              <a:t>                print("nothing but cheese on it!")</a:t>
            </a:r>
          </a:p>
          <a:p>
            <a:pPr marL="118872" indent="0">
              <a:buNone/>
            </a:pPr>
            <a:r>
              <a:rPr lang="en-US" sz="1400" b="1" dirty="0">
                <a:solidFill>
                  <a:srgbClr val="000000"/>
                </a:solidFill>
                <a:latin typeface="Calibri"/>
                <a:cs typeface="Calibri"/>
              </a:rPr>
              <a:t>            else:</a:t>
            </a:r>
          </a:p>
          <a:p>
            <a:pPr marL="118872" indent="0">
              <a:buNone/>
            </a:pPr>
            <a:r>
              <a:rPr lang="en-US" sz="1400" b="1" dirty="0">
                <a:solidFill>
                  <a:srgbClr val="000000"/>
                </a:solidFill>
                <a:latin typeface="Calibri"/>
                <a:cs typeface="Calibri"/>
              </a:rPr>
              <a:t>                print(", ".join(</a:t>
            </a:r>
            <a:r>
              <a:rPr lang="en-US" sz="1400" b="1" dirty="0" err="1">
                <a:solidFill>
                  <a:srgbClr val="000000"/>
                </a:solidFill>
                <a:latin typeface="Calibri"/>
                <a:cs typeface="Calibri"/>
              </a:rPr>
              <a:t>self.__toppings</a:t>
            </a:r>
            <a:r>
              <a:rPr lang="en-US" sz="1400" b="1" dirty="0">
                <a:solidFill>
                  <a:srgbClr val="000000"/>
                </a:solidFill>
                <a:latin typeface="Calibri"/>
                <a:cs typeface="Calibri"/>
              </a:rPr>
              <a:t>))</a:t>
            </a:r>
          </a:p>
          <a:p>
            <a:pPr marL="118872" indent="0">
              <a:buNone/>
            </a:pPr>
            <a:r>
              <a:rPr lang="en-US" sz="1400" b="1" dirty="0">
                <a:solidFill>
                  <a:srgbClr val="000000"/>
                </a:solidFill>
                <a:latin typeface="Calibri"/>
                <a:cs typeface="Calibri"/>
              </a:rPr>
              <a:t>                </a:t>
            </a:r>
          </a:p>
          <a:p>
            <a:pPr marL="118872" indent="0">
              <a:buNone/>
            </a:pPr>
            <a:r>
              <a:rPr lang="en-US" sz="1400" b="1" dirty="0">
                <a:solidFill>
                  <a:srgbClr val="000000"/>
                </a:solidFill>
                <a:latin typeface="Calibri"/>
                <a:cs typeface="Calibri"/>
              </a:rPr>
              <a:t>            </a:t>
            </a:r>
            <a:r>
              <a:rPr lang="en-US" sz="1400" b="1" dirty="0" err="1">
                <a:solidFill>
                  <a:srgbClr val="000000"/>
                </a:solidFill>
                <a:latin typeface="Calibri"/>
                <a:cs typeface="Calibri"/>
              </a:rPr>
              <a:t>self.__delivered</a:t>
            </a:r>
            <a:r>
              <a:rPr lang="en-US" sz="1400" b="1" dirty="0">
                <a:solidFill>
                  <a:srgbClr val="000000"/>
                </a:solidFill>
                <a:latin typeface="Calibri"/>
                <a:cs typeface="Calibri"/>
              </a:rPr>
              <a:t> = True</a:t>
            </a:r>
          </a:p>
          <a:p>
            <a:pPr marL="118872" indent="0">
              <a:buNone/>
            </a:pPr>
            <a:r>
              <a:rPr lang="en-US" sz="1400" b="1" dirty="0">
                <a:solidFill>
                  <a:srgbClr val="000000"/>
                </a:solidFill>
                <a:latin typeface="Calibri"/>
                <a:cs typeface="Calibri"/>
              </a:rPr>
              <a:t>        else:</a:t>
            </a:r>
          </a:p>
          <a:p>
            <a:pPr marL="118872" indent="0">
              <a:buNone/>
            </a:pPr>
            <a:r>
              <a:rPr lang="en-US" sz="1400" b="1" dirty="0">
                <a:solidFill>
                  <a:srgbClr val="000000"/>
                </a:solidFill>
                <a:latin typeface="Calibri"/>
                <a:cs typeface="Calibri"/>
              </a:rPr>
              <a:t>            print("This pizza has already been delivered.")</a:t>
            </a:r>
          </a:p>
          <a:p>
            <a:pPr marL="118872" indent="0">
              <a:buNone/>
            </a:pPr>
            <a:endParaRPr lang="en-US" sz="1400" b="1" dirty="0">
              <a:solidFill>
                <a:srgbClr val="000000"/>
              </a:solidFill>
              <a:latin typeface="Calibri"/>
              <a:cs typeface="Calibri"/>
            </a:endParaRPr>
          </a:p>
          <a:p>
            <a:pPr marL="118872" indent="0">
              <a:buNone/>
            </a:pPr>
            <a:r>
              <a:rPr lang="en-US" sz="1400" b="1" dirty="0">
                <a:solidFill>
                  <a:schemeClr val="accent3"/>
                </a:solidFill>
                <a:latin typeface="Calibri"/>
                <a:cs typeface="Calibri"/>
              </a:rPr>
              <a:t>#main</a:t>
            </a:r>
          </a:p>
          <a:p>
            <a:pPr marL="118872" indent="0">
              <a:buNone/>
            </a:pPr>
            <a:r>
              <a:rPr lang="en-US" sz="1400" b="1" dirty="0">
                <a:solidFill>
                  <a:srgbClr val="000000"/>
                </a:solidFill>
                <a:latin typeface="Calibri"/>
                <a:cs typeface="Calibri"/>
              </a:rPr>
              <a:t>pizza1 = Pizza("small")</a:t>
            </a:r>
          </a:p>
          <a:p>
            <a:pPr marL="118872" indent="0">
              <a:buNone/>
            </a:pPr>
            <a:r>
              <a:rPr lang="en-US" sz="1400" b="1" dirty="0">
                <a:solidFill>
                  <a:srgbClr val="000000"/>
                </a:solidFill>
                <a:latin typeface="Calibri"/>
                <a:cs typeface="Calibri"/>
              </a:rPr>
              <a:t>pizza1.add_topping("black olives")</a:t>
            </a:r>
          </a:p>
          <a:p>
            <a:pPr marL="118872" indent="0">
              <a:buNone/>
            </a:pPr>
            <a:r>
              <a:rPr lang="en-US" sz="1400" b="1" dirty="0">
                <a:solidFill>
                  <a:srgbClr val="000000"/>
                </a:solidFill>
                <a:latin typeface="Calibri"/>
                <a:cs typeface="Calibri"/>
              </a:rPr>
              <a:t>pizza1.add_topping("extra cheese")</a:t>
            </a:r>
          </a:p>
          <a:p>
            <a:pPr marL="118872" indent="0">
              <a:buNone/>
            </a:pPr>
            <a:r>
              <a:rPr lang="en-US" sz="1400" b="1" dirty="0">
                <a:solidFill>
                  <a:srgbClr val="000000"/>
                </a:solidFill>
                <a:latin typeface="Calibri"/>
                <a:cs typeface="Calibri"/>
              </a:rPr>
              <a:t>pizza1.change_size("medium")</a:t>
            </a:r>
          </a:p>
          <a:p>
            <a:pPr marL="118872" indent="0">
              <a:buNone/>
            </a:pPr>
            <a:r>
              <a:rPr lang="en-US" sz="1400" b="1" dirty="0">
                <a:solidFill>
                  <a:srgbClr val="000000"/>
                </a:solidFill>
                <a:latin typeface="Calibri"/>
                <a:cs typeface="Calibri"/>
              </a:rPr>
              <a:t>print(pizza1.is_delivered())</a:t>
            </a:r>
          </a:p>
          <a:p>
            <a:pPr marL="118872" indent="0">
              <a:buNone/>
            </a:pPr>
            <a:r>
              <a:rPr lang="en-US" sz="1400" b="1" dirty="0">
                <a:solidFill>
                  <a:srgbClr val="000000"/>
                </a:solidFill>
                <a:latin typeface="Calibri"/>
                <a:cs typeface="Calibri"/>
              </a:rPr>
              <a:t>pizza1.deliver()</a:t>
            </a:r>
          </a:p>
        </p:txBody>
      </p:sp>
      <p:cxnSp>
        <p:nvCxnSpPr>
          <p:cNvPr id="5" name="Straight Connector 4"/>
          <p:cNvCxnSpPr/>
          <p:nvPr/>
        </p:nvCxnSpPr>
        <p:spPr>
          <a:xfrm>
            <a:off x="4348534" y="1587660"/>
            <a:ext cx="0" cy="513324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89619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Methods to Access Data</a:t>
            </a:r>
          </a:p>
        </p:txBody>
      </p:sp>
      <p:sp>
        <p:nvSpPr>
          <p:cNvPr id="3" name="Content Placeholder 2"/>
          <p:cNvSpPr>
            <a:spLocks noGrp="1"/>
          </p:cNvSpPr>
          <p:nvPr>
            <p:ph idx="1"/>
          </p:nvPr>
        </p:nvSpPr>
        <p:spPr>
          <a:xfrm>
            <a:off x="457200" y="1642882"/>
            <a:ext cx="8229600" cy="4983871"/>
          </a:xfrm>
        </p:spPr>
        <p:txBody>
          <a:bodyPr>
            <a:normAutofit fontScale="40000" lnSpcReduction="20000"/>
          </a:bodyPr>
          <a:lstStyle/>
          <a:p>
            <a:pPr marL="118872" indent="0">
              <a:buNone/>
            </a:pPr>
            <a:r>
              <a:rPr lang="en-US" sz="5500" dirty="0"/>
              <a:t>Here’s the getter / setter approach applied to the car’s mileage:</a:t>
            </a:r>
          </a:p>
          <a:p>
            <a:pPr marL="118872" indent="0">
              <a:buNone/>
            </a:pPr>
            <a:endParaRPr lang="en-US" sz="4500" b="1" dirty="0">
              <a:solidFill>
                <a:srgbClr val="7030A0"/>
              </a:solidFill>
              <a:latin typeface="Calibri"/>
              <a:cs typeface="Calibri"/>
            </a:endParaRPr>
          </a:p>
          <a:p>
            <a:pPr marL="118872" indent="0">
              <a:buNone/>
            </a:pPr>
            <a:r>
              <a:rPr lang="en-US" sz="4500" b="1" dirty="0">
                <a:solidFill>
                  <a:schemeClr val="accent3"/>
                </a:solidFill>
                <a:latin typeface="Calibri"/>
                <a:cs typeface="Calibri"/>
              </a:rPr>
              <a:t># getter</a:t>
            </a:r>
          </a:p>
          <a:p>
            <a:pPr marL="118872" indent="0">
              <a:buNone/>
            </a:pPr>
            <a:r>
              <a:rPr lang="en-US" sz="4500" b="1" dirty="0" err="1">
                <a:latin typeface="Calibri"/>
                <a:cs typeface="Calibri"/>
              </a:rPr>
              <a:t>def</a:t>
            </a:r>
            <a:r>
              <a:rPr lang="en-US" sz="4500" b="1" dirty="0">
                <a:latin typeface="Calibri"/>
                <a:cs typeface="Calibri"/>
              </a:rPr>
              <a:t> </a:t>
            </a:r>
            <a:r>
              <a:rPr lang="en-US" sz="4500" b="1" dirty="0" err="1">
                <a:latin typeface="Calibri"/>
                <a:cs typeface="Calibri"/>
              </a:rPr>
              <a:t>read_odometer</a:t>
            </a:r>
            <a:r>
              <a:rPr lang="en-US" sz="4500" b="1" dirty="0">
                <a:latin typeface="Calibri"/>
                <a:cs typeface="Calibri"/>
              </a:rPr>
              <a:t>(self):</a:t>
            </a:r>
          </a:p>
          <a:p>
            <a:pPr marL="118872" indent="0">
              <a:buNone/>
            </a:pPr>
            <a:r>
              <a:rPr lang="en-US" sz="4500" b="1" dirty="0">
                <a:latin typeface="Calibri"/>
                <a:cs typeface="Calibri"/>
              </a:rPr>
              <a:t>        return </a:t>
            </a:r>
            <a:r>
              <a:rPr lang="en-US" sz="4500" b="1" dirty="0" err="1">
                <a:latin typeface="Calibri"/>
                <a:cs typeface="Calibri"/>
              </a:rPr>
              <a:t>self.</a:t>
            </a:r>
            <a:r>
              <a:rPr lang="en-US" sz="4500" b="1" dirty="0" err="1">
                <a:solidFill>
                  <a:srgbClr val="3366FF"/>
                </a:solidFill>
                <a:latin typeface="Calibri"/>
                <a:cs typeface="Calibri"/>
              </a:rPr>
              <a:t>__miles</a:t>
            </a:r>
            <a:endParaRPr lang="en-US" sz="4500" b="1" dirty="0">
              <a:solidFill>
                <a:srgbClr val="3366FF"/>
              </a:solidFill>
              <a:latin typeface="Calibri"/>
              <a:cs typeface="Calibri"/>
            </a:endParaRPr>
          </a:p>
          <a:p>
            <a:pPr marL="118872" indent="0">
              <a:buNone/>
            </a:pPr>
            <a:endParaRPr lang="en-US" sz="4500" b="1" dirty="0">
              <a:latin typeface="Calibri"/>
              <a:cs typeface="Calibri"/>
            </a:endParaRPr>
          </a:p>
          <a:p>
            <a:pPr marL="118872" indent="0">
              <a:buNone/>
            </a:pPr>
            <a:r>
              <a:rPr lang="en-US" sz="4500" b="1" dirty="0">
                <a:solidFill>
                  <a:srgbClr val="B50B1B"/>
                </a:solidFill>
                <a:latin typeface="Calibri"/>
                <a:cs typeface="Calibri"/>
              </a:rPr>
              <a:t># setter</a:t>
            </a:r>
          </a:p>
          <a:p>
            <a:pPr marL="118872" indent="0">
              <a:buNone/>
            </a:pPr>
            <a:r>
              <a:rPr lang="en-US" sz="4500" b="1" dirty="0">
                <a:latin typeface="Calibri"/>
                <a:cs typeface="Calibri"/>
              </a:rPr>
              <a:t> </a:t>
            </a:r>
            <a:r>
              <a:rPr lang="en-US" sz="4500" b="1" dirty="0" err="1">
                <a:latin typeface="Calibri"/>
                <a:cs typeface="Calibri"/>
              </a:rPr>
              <a:t>def</a:t>
            </a:r>
            <a:r>
              <a:rPr lang="en-US" sz="4500" b="1" dirty="0">
                <a:latin typeface="Calibri"/>
                <a:cs typeface="Calibri"/>
              </a:rPr>
              <a:t> drive(self, miles):	</a:t>
            </a:r>
          </a:p>
          <a:p>
            <a:pPr marL="118872" indent="0">
              <a:buNone/>
            </a:pPr>
            <a:r>
              <a:rPr lang="en-US" sz="4500" b="1" dirty="0">
                <a:latin typeface="Calibri"/>
                <a:cs typeface="Calibri"/>
              </a:rPr>
              <a:t>        if miles &lt; 0:</a:t>
            </a:r>
          </a:p>
          <a:p>
            <a:pPr marL="118872" indent="0">
              <a:buNone/>
            </a:pPr>
            <a:r>
              <a:rPr lang="en-US" sz="4500" b="1" dirty="0">
                <a:latin typeface="Calibri"/>
                <a:cs typeface="Calibri"/>
              </a:rPr>
              <a:t>            print("Driving in reverse doesn't count, </a:t>
            </a:r>
            <a:r>
              <a:rPr lang="en-US" sz="4500" b="1" dirty="0" err="1">
                <a:latin typeface="Calibri"/>
                <a:cs typeface="Calibri"/>
              </a:rPr>
              <a:t>Bueller</a:t>
            </a:r>
            <a:r>
              <a:rPr lang="en-US" sz="4500" b="1" dirty="0">
                <a:latin typeface="Calibri"/>
                <a:cs typeface="Calibri"/>
              </a:rPr>
              <a:t>!")</a:t>
            </a:r>
          </a:p>
          <a:p>
            <a:pPr marL="118872" indent="0">
              <a:buNone/>
            </a:pPr>
            <a:r>
              <a:rPr lang="en-US" sz="4500" b="1" dirty="0">
                <a:latin typeface="Calibri"/>
                <a:cs typeface="Calibri"/>
              </a:rPr>
              <a:t>        else:</a:t>
            </a:r>
          </a:p>
          <a:p>
            <a:pPr marL="118872" indent="0">
              <a:buNone/>
            </a:pPr>
            <a:r>
              <a:rPr lang="en-US" sz="4500" b="1" dirty="0">
                <a:latin typeface="Calibri"/>
                <a:cs typeface="Calibri"/>
              </a:rPr>
              <a:t>            </a:t>
            </a:r>
            <a:r>
              <a:rPr lang="en-US" sz="4500" b="1" dirty="0" err="1">
                <a:latin typeface="Calibri"/>
                <a:cs typeface="Calibri"/>
              </a:rPr>
              <a:t>self.</a:t>
            </a:r>
            <a:r>
              <a:rPr lang="en-US" sz="4500" b="1" dirty="0" err="1">
                <a:solidFill>
                  <a:srgbClr val="3366FF"/>
                </a:solidFill>
                <a:latin typeface="Calibri"/>
                <a:cs typeface="Calibri"/>
              </a:rPr>
              <a:t>__miles</a:t>
            </a:r>
            <a:r>
              <a:rPr lang="en-US" sz="4500" b="1" dirty="0">
                <a:latin typeface="Calibri"/>
                <a:cs typeface="Calibri"/>
              </a:rPr>
              <a:t> += miles</a:t>
            </a:r>
          </a:p>
          <a:p>
            <a:pPr marL="118872" indent="0">
              <a:buNone/>
            </a:pPr>
            <a:endParaRPr lang="en-US" sz="4500" b="1" dirty="0">
              <a:latin typeface="Calibri"/>
              <a:cs typeface="Calibri"/>
            </a:endParaRPr>
          </a:p>
          <a:p>
            <a:pPr marL="118872" indent="0">
              <a:buNone/>
            </a:pPr>
            <a:r>
              <a:rPr lang="en-US" sz="4500" b="1" dirty="0">
                <a:solidFill>
                  <a:srgbClr val="B50B1B"/>
                </a:solidFill>
                <a:latin typeface="Calibri"/>
                <a:cs typeface="Calibri"/>
              </a:rPr>
              <a:t># main</a:t>
            </a:r>
            <a:endParaRPr lang="en-US" sz="4500" b="1" dirty="0">
              <a:latin typeface="Calibri"/>
              <a:cs typeface="Calibri"/>
            </a:endParaRPr>
          </a:p>
          <a:p>
            <a:pPr marL="118872" indent="0">
              <a:buNone/>
            </a:pPr>
            <a:r>
              <a:rPr lang="en-US" sz="4500" b="1" dirty="0">
                <a:latin typeface="Calibri"/>
                <a:cs typeface="Calibri"/>
              </a:rPr>
              <a:t>player1.drive(-100)			</a:t>
            </a:r>
          </a:p>
          <a:p>
            <a:pPr marL="118872" indent="0">
              <a:buNone/>
            </a:pPr>
            <a:r>
              <a:rPr lang="en-US" sz="4500" b="1" dirty="0">
                <a:latin typeface="Calibri"/>
                <a:cs typeface="Calibri"/>
              </a:rPr>
              <a:t>player1.drive(1000)</a:t>
            </a:r>
          </a:p>
          <a:p>
            <a:pPr marL="118872" indent="0">
              <a:buNone/>
            </a:pPr>
            <a:r>
              <a:rPr lang="en-US" sz="4500" b="1" dirty="0">
                <a:latin typeface="Calibri"/>
                <a:cs typeface="Calibri"/>
              </a:rPr>
              <a:t>print(player1.read_odometer() )</a:t>
            </a:r>
          </a:p>
        </p:txBody>
      </p:sp>
    </p:spTree>
    <p:extLst>
      <p:ext uri="{BB962C8B-B14F-4D97-AF65-F5344CB8AC3E}">
        <p14:creationId xmlns:p14="http://schemas.microsoft.com/office/powerpoint/2010/main" val="39818957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Puppy Name (Group Work)</a:t>
            </a:r>
          </a:p>
        </p:txBody>
      </p:sp>
      <p:sp>
        <p:nvSpPr>
          <p:cNvPr id="3" name="Content Placeholder 2"/>
          <p:cNvSpPr>
            <a:spLocks noGrp="1"/>
          </p:cNvSpPr>
          <p:nvPr>
            <p:ph idx="1"/>
          </p:nvPr>
        </p:nvSpPr>
        <p:spPr>
          <a:xfrm>
            <a:off x="457200" y="1600200"/>
            <a:ext cx="8229600" cy="5257800"/>
          </a:xfrm>
        </p:spPr>
        <p:txBody>
          <a:bodyPr>
            <a:noAutofit/>
          </a:bodyPr>
          <a:lstStyle/>
          <a:p>
            <a:pPr>
              <a:buNone/>
            </a:pPr>
            <a:r>
              <a:rPr lang="en-US" sz="1050" b="1" dirty="0">
                <a:solidFill>
                  <a:srgbClr val="3366FF"/>
                </a:solidFill>
                <a:latin typeface="Calibri"/>
                <a:cs typeface="Calibri"/>
              </a:rPr>
              <a:t>class Puppy(object):</a:t>
            </a:r>
          </a:p>
          <a:p>
            <a:pPr>
              <a:buNone/>
            </a:pPr>
            <a:r>
              <a:rPr lang="en-US" sz="1050" b="1" dirty="0">
                <a:solidFill>
                  <a:srgbClr val="3366FF"/>
                </a:solidFill>
                <a:latin typeface="Calibri"/>
                <a:cs typeface="Calibri"/>
              </a:rPr>
              <a:t>    """A virtual puppy"""</a:t>
            </a:r>
          </a:p>
          <a:p>
            <a:pPr>
              <a:buNone/>
            </a:pPr>
            <a:endParaRPr lang="en-US" sz="1050" b="1" dirty="0">
              <a:solidFill>
                <a:srgbClr val="3366FF"/>
              </a:solidFill>
              <a:latin typeface="Calibri"/>
              <a:cs typeface="Calibri"/>
            </a:endParaRPr>
          </a:p>
          <a:p>
            <a:pPr>
              <a:buNone/>
            </a:pPr>
            <a:r>
              <a:rPr lang="en-US" sz="1050" b="1" dirty="0">
                <a:solidFill>
                  <a:srgbClr val="3366FF"/>
                </a:solidFill>
                <a:latin typeface="Calibri"/>
                <a:cs typeface="Calibri"/>
              </a:rPr>
              <a:t>    </a:t>
            </a:r>
            <a:r>
              <a:rPr lang="en-US" sz="1050" b="1" dirty="0" err="1">
                <a:solidFill>
                  <a:srgbClr val="3366FF"/>
                </a:solidFill>
                <a:latin typeface="Calibri"/>
                <a:cs typeface="Calibri"/>
              </a:rPr>
              <a:t>def</a:t>
            </a:r>
            <a:r>
              <a:rPr lang="en-US" sz="1050" b="1" dirty="0">
                <a:solidFill>
                  <a:srgbClr val="3366FF"/>
                </a:solidFill>
                <a:latin typeface="Calibri"/>
                <a:cs typeface="Calibri"/>
              </a:rPr>
              <a:t> __</a:t>
            </a:r>
            <a:r>
              <a:rPr lang="en-US" sz="1050" b="1" dirty="0" err="1">
                <a:solidFill>
                  <a:srgbClr val="3366FF"/>
                </a:solidFill>
                <a:latin typeface="Calibri"/>
                <a:cs typeface="Calibri"/>
              </a:rPr>
              <a:t>init</a:t>
            </a:r>
            <a:r>
              <a:rPr lang="en-US" sz="1050" b="1" dirty="0">
                <a:solidFill>
                  <a:srgbClr val="3366FF"/>
                </a:solidFill>
                <a:latin typeface="Calibri"/>
                <a:cs typeface="Calibri"/>
              </a:rPr>
              <a:t>__(self, name):	</a:t>
            </a:r>
          </a:p>
          <a:p>
            <a:pPr>
              <a:buNone/>
            </a:pPr>
            <a:r>
              <a:rPr lang="en-US" sz="1050" b="1" dirty="0">
                <a:solidFill>
                  <a:srgbClr val="3366FF"/>
                </a:solidFill>
                <a:latin typeface="Calibri"/>
                <a:cs typeface="Calibri"/>
              </a:rPr>
              <a:t>        self.name = name</a:t>
            </a:r>
          </a:p>
          <a:p>
            <a:pPr>
              <a:buNone/>
            </a:pPr>
            <a:r>
              <a:rPr lang="en-US" sz="1050" b="1" dirty="0">
                <a:solidFill>
                  <a:srgbClr val="3366FF"/>
                </a:solidFill>
                <a:latin typeface="Calibri"/>
                <a:cs typeface="Calibri"/>
              </a:rPr>
              <a:t>        </a:t>
            </a:r>
            <a:r>
              <a:rPr lang="en-US" sz="1050" b="1" dirty="0" err="1">
                <a:solidFill>
                  <a:srgbClr val="3366FF"/>
                </a:solidFill>
                <a:latin typeface="Calibri"/>
                <a:cs typeface="Calibri"/>
              </a:rPr>
              <a:t>self.barkCounter</a:t>
            </a:r>
            <a:r>
              <a:rPr lang="en-US" sz="1050" b="1" dirty="0">
                <a:solidFill>
                  <a:srgbClr val="3366FF"/>
                </a:solidFill>
                <a:latin typeface="Calibri"/>
                <a:cs typeface="Calibri"/>
              </a:rPr>
              <a:t> = 0</a:t>
            </a:r>
          </a:p>
          <a:p>
            <a:pPr>
              <a:buNone/>
            </a:pPr>
            <a:endParaRPr lang="en-US" sz="1050" b="1" dirty="0">
              <a:solidFill>
                <a:srgbClr val="3366FF"/>
              </a:solidFill>
              <a:latin typeface="Calibri"/>
              <a:cs typeface="Calibri"/>
            </a:endParaRPr>
          </a:p>
          <a:p>
            <a:pPr>
              <a:buNone/>
            </a:pPr>
            <a:r>
              <a:rPr lang="en-US" sz="1050" b="1" dirty="0">
                <a:solidFill>
                  <a:srgbClr val="3366FF"/>
                </a:solidFill>
                <a:latin typeface="Calibri"/>
                <a:cs typeface="Calibri"/>
              </a:rPr>
              <a:t>    </a:t>
            </a:r>
            <a:r>
              <a:rPr lang="en-US" sz="1050" b="1" dirty="0" err="1">
                <a:solidFill>
                  <a:srgbClr val="3366FF"/>
                </a:solidFill>
                <a:latin typeface="Calibri"/>
                <a:cs typeface="Calibri"/>
              </a:rPr>
              <a:t>def</a:t>
            </a:r>
            <a:r>
              <a:rPr lang="en-US" sz="1050" b="1" dirty="0">
                <a:solidFill>
                  <a:srgbClr val="3366FF"/>
                </a:solidFill>
                <a:latin typeface="Calibri"/>
                <a:cs typeface="Calibri"/>
              </a:rPr>
              <a:t> __</a:t>
            </a:r>
            <a:r>
              <a:rPr lang="en-US" sz="1050" b="1" dirty="0" err="1">
                <a:solidFill>
                  <a:srgbClr val="3366FF"/>
                </a:solidFill>
                <a:latin typeface="Calibri"/>
                <a:cs typeface="Calibri"/>
              </a:rPr>
              <a:t>str</a:t>
            </a:r>
            <a:r>
              <a:rPr lang="en-US" sz="1050" b="1" dirty="0">
                <a:solidFill>
                  <a:srgbClr val="3366FF"/>
                </a:solidFill>
                <a:latin typeface="Calibri"/>
                <a:cs typeface="Calibri"/>
              </a:rPr>
              <a:t>__(self):</a:t>
            </a:r>
          </a:p>
          <a:p>
            <a:pPr>
              <a:buNone/>
            </a:pPr>
            <a:r>
              <a:rPr lang="en-US" sz="1050" b="1" dirty="0">
                <a:solidFill>
                  <a:srgbClr val="3366FF"/>
                </a:solidFill>
                <a:latin typeface="Calibri"/>
                <a:cs typeface="Calibri"/>
              </a:rPr>
              <a:t>        reply = "\</a:t>
            </a:r>
            <a:r>
              <a:rPr lang="en-US" sz="1050" b="1" dirty="0" err="1">
                <a:solidFill>
                  <a:srgbClr val="3366FF"/>
                </a:solidFill>
                <a:latin typeface="Calibri"/>
                <a:cs typeface="Calibri"/>
              </a:rPr>
              <a:t>nPuppy</a:t>
            </a:r>
            <a:r>
              <a:rPr lang="en-US" sz="1050" b="1" dirty="0">
                <a:solidFill>
                  <a:srgbClr val="3366FF"/>
                </a:solidFill>
                <a:latin typeface="Calibri"/>
                <a:cs typeface="Calibri"/>
              </a:rPr>
              <a:t> object\n"</a:t>
            </a:r>
          </a:p>
          <a:p>
            <a:pPr>
              <a:buNone/>
            </a:pPr>
            <a:r>
              <a:rPr lang="en-US" sz="1050" b="1" dirty="0">
                <a:solidFill>
                  <a:srgbClr val="3366FF"/>
                </a:solidFill>
                <a:latin typeface="Calibri"/>
                <a:cs typeface="Calibri"/>
              </a:rPr>
              <a:t>        reply += "Name: " + self.name +"\n"</a:t>
            </a:r>
          </a:p>
          <a:p>
            <a:pPr>
              <a:buNone/>
            </a:pPr>
            <a:r>
              <a:rPr lang="en-US" sz="1050" b="1" dirty="0">
                <a:solidFill>
                  <a:srgbClr val="3366FF"/>
                </a:solidFill>
                <a:latin typeface="Calibri"/>
                <a:cs typeface="Calibri"/>
              </a:rPr>
              <a:t>        reply += "Bark Counter: "</a:t>
            </a:r>
          </a:p>
          <a:p>
            <a:pPr>
              <a:buNone/>
            </a:pPr>
            <a:r>
              <a:rPr lang="en-US" sz="1050" b="1" dirty="0">
                <a:solidFill>
                  <a:srgbClr val="3366FF"/>
                </a:solidFill>
                <a:latin typeface="Calibri"/>
                <a:cs typeface="Calibri"/>
              </a:rPr>
              <a:t>        reply += </a:t>
            </a:r>
            <a:r>
              <a:rPr lang="en-US" sz="1050" b="1" dirty="0" err="1">
                <a:solidFill>
                  <a:srgbClr val="3366FF"/>
                </a:solidFill>
                <a:latin typeface="Calibri"/>
                <a:cs typeface="Calibri"/>
              </a:rPr>
              <a:t>str</a:t>
            </a:r>
            <a:r>
              <a:rPr lang="en-US" sz="1050" b="1" dirty="0">
                <a:solidFill>
                  <a:srgbClr val="3366FF"/>
                </a:solidFill>
                <a:latin typeface="Calibri"/>
                <a:cs typeface="Calibri"/>
              </a:rPr>
              <a:t>(</a:t>
            </a:r>
            <a:r>
              <a:rPr lang="en-US" sz="1050" b="1" dirty="0" err="1">
                <a:solidFill>
                  <a:srgbClr val="3366FF"/>
                </a:solidFill>
                <a:latin typeface="Calibri"/>
                <a:cs typeface="Calibri"/>
              </a:rPr>
              <a:t>self.barkCounter</a:t>
            </a:r>
            <a:r>
              <a:rPr lang="en-US" sz="1050" b="1" dirty="0">
                <a:solidFill>
                  <a:srgbClr val="3366FF"/>
                </a:solidFill>
                <a:latin typeface="Calibri"/>
                <a:cs typeface="Calibri"/>
              </a:rPr>
              <a:t>) + "\n"</a:t>
            </a:r>
          </a:p>
          <a:p>
            <a:pPr>
              <a:buNone/>
            </a:pPr>
            <a:r>
              <a:rPr lang="en-US" sz="1050" b="1" dirty="0">
                <a:solidFill>
                  <a:srgbClr val="3366FF"/>
                </a:solidFill>
                <a:latin typeface="Calibri"/>
                <a:cs typeface="Calibri"/>
              </a:rPr>
              <a:t>        return reply</a:t>
            </a:r>
          </a:p>
          <a:p>
            <a:pPr>
              <a:buNone/>
            </a:pPr>
            <a:endParaRPr lang="en-US" sz="1050" b="1" dirty="0">
              <a:solidFill>
                <a:srgbClr val="3366FF"/>
              </a:solidFill>
              <a:latin typeface="Calibri"/>
              <a:cs typeface="Calibri"/>
            </a:endParaRPr>
          </a:p>
          <a:p>
            <a:pPr>
              <a:buNone/>
            </a:pPr>
            <a:r>
              <a:rPr lang="en-US" sz="1050" b="1" dirty="0">
                <a:solidFill>
                  <a:srgbClr val="3366FF"/>
                </a:solidFill>
                <a:latin typeface="Calibri"/>
                <a:cs typeface="Calibri"/>
              </a:rPr>
              <a:t>    </a:t>
            </a:r>
            <a:r>
              <a:rPr lang="en-US" sz="1050" b="1" dirty="0" err="1">
                <a:solidFill>
                  <a:srgbClr val="3366FF"/>
                </a:solidFill>
                <a:latin typeface="Calibri"/>
                <a:cs typeface="Calibri"/>
              </a:rPr>
              <a:t>def</a:t>
            </a:r>
            <a:r>
              <a:rPr lang="en-US" sz="1050" b="1" dirty="0">
                <a:solidFill>
                  <a:srgbClr val="3366FF"/>
                </a:solidFill>
                <a:latin typeface="Calibri"/>
                <a:cs typeface="Calibri"/>
              </a:rPr>
              <a:t> bark(self):</a:t>
            </a:r>
          </a:p>
          <a:p>
            <a:pPr>
              <a:buNone/>
            </a:pPr>
            <a:r>
              <a:rPr lang="en-US" sz="1050" b="1" dirty="0">
                <a:solidFill>
                  <a:srgbClr val="3366FF"/>
                </a:solidFill>
                <a:latin typeface="Calibri"/>
                <a:cs typeface="Calibri"/>
              </a:rPr>
              <a:t>        </a:t>
            </a:r>
            <a:r>
              <a:rPr lang="en-US" sz="1050" b="1" dirty="0" err="1">
                <a:solidFill>
                  <a:srgbClr val="3366FF"/>
                </a:solidFill>
                <a:latin typeface="Calibri"/>
                <a:cs typeface="Calibri"/>
              </a:rPr>
              <a:t>self.barkCounter</a:t>
            </a:r>
            <a:r>
              <a:rPr lang="en-US" sz="1050" b="1" dirty="0">
                <a:solidFill>
                  <a:srgbClr val="3366FF"/>
                </a:solidFill>
                <a:latin typeface="Calibri"/>
                <a:cs typeface="Calibri"/>
              </a:rPr>
              <a:t> += 1</a:t>
            </a:r>
          </a:p>
          <a:p>
            <a:pPr>
              <a:buNone/>
            </a:pPr>
            <a:r>
              <a:rPr lang="en-US" sz="1050" b="1" dirty="0">
                <a:solidFill>
                  <a:srgbClr val="3366FF"/>
                </a:solidFill>
                <a:latin typeface="Calibri"/>
                <a:cs typeface="Calibri"/>
              </a:rPr>
              <a:t>        print("Bark!")</a:t>
            </a:r>
          </a:p>
          <a:p>
            <a:pPr>
              <a:buNone/>
            </a:pPr>
            <a:r>
              <a:rPr lang="en-US" sz="1050" b="1" dirty="0">
                <a:solidFill>
                  <a:srgbClr val="3366FF"/>
                </a:solidFill>
                <a:latin typeface="Calibri"/>
                <a:cs typeface="Calibri"/>
              </a:rPr>
              <a:t>        print(self.name, "has barked", </a:t>
            </a:r>
            <a:br>
              <a:rPr lang="en-US" sz="1050" b="1" dirty="0">
                <a:solidFill>
                  <a:srgbClr val="3366FF"/>
                </a:solidFill>
                <a:latin typeface="Calibri"/>
                <a:cs typeface="Calibri"/>
              </a:rPr>
            </a:br>
            <a:r>
              <a:rPr lang="en-US" sz="1050" b="1" dirty="0">
                <a:solidFill>
                  <a:srgbClr val="3366FF"/>
                </a:solidFill>
                <a:latin typeface="Calibri"/>
                <a:cs typeface="Calibri"/>
              </a:rPr>
              <a:t>	</a:t>
            </a:r>
            <a:r>
              <a:rPr lang="en-US" sz="1050" b="1" dirty="0" err="1">
                <a:solidFill>
                  <a:srgbClr val="3366FF"/>
                </a:solidFill>
                <a:latin typeface="Calibri"/>
                <a:cs typeface="Calibri"/>
              </a:rPr>
              <a:t>self.barkCounter</a:t>
            </a:r>
            <a:r>
              <a:rPr lang="en-US" sz="1050" b="1" dirty="0">
                <a:solidFill>
                  <a:srgbClr val="3366FF"/>
                </a:solidFill>
                <a:latin typeface="Calibri"/>
                <a:cs typeface="Calibri"/>
              </a:rPr>
              <a:t>, "time(s).\n")</a:t>
            </a:r>
          </a:p>
          <a:p>
            <a:pPr>
              <a:buNone/>
            </a:pPr>
            <a:endParaRPr lang="en-US" sz="1050" b="1" dirty="0">
              <a:solidFill>
                <a:srgbClr val="FF0000"/>
              </a:solidFill>
              <a:latin typeface="Calibri"/>
              <a:cs typeface="Calibri"/>
            </a:endParaRPr>
          </a:p>
          <a:p>
            <a:pPr>
              <a:buNone/>
            </a:pPr>
            <a:r>
              <a:rPr lang="en-US" sz="1050" b="1" dirty="0">
                <a:solidFill>
                  <a:schemeClr val="accent3"/>
                </a:solidFill>
                <a:latin typeface="Calibri"/>
                <a:cs typeface="Calibri"/>
              </a:rPr>
              <a:t>#main</a:t>
            </a:r>
          </a:p>
          <a:p>
            <a:pPr>
              <a:buNone/>
            </a:pPr>
            <a:r>
              <a:rPr lang="en-US" sz="1050" b="1" dirty="0">
                <a:latin typeface="Calibri"/>
                <a:cs typeface="Calibri"/>
              </a:rPr>
              <a:t>dog1 = Puppy("Spot")</a:t>
            </a:r>
          </a:p>
          <a:p>
            <a:pPr>
              <a:buNone/>
            </a:pPr>
            <a:endParaRPr lang="en-US" sz="1050" b="1" dirty="0">
              <a:latin typeface="Calibri"/>
              <a:cs typeface="Calibri"/>
            </a:endParaRPr>
          </a:p>
          <a:p>
            <a:pPr>
              <a:buNone/>
            </a:pPr>
            <a:r>
              <a:rPr lang="en-US" sz="1050" b="1" dirty="0">
                <a:latin typeface="Calibri"/>
                <a:cs typeface="Calibri"/>
              </a:rPr>
              <a:t>dog1.set_name("")</a:t>
            </a:r>
          </a:p>
          <a:p>
            <a:pPr>
              <a:buNone/>
            </a:pPr>
            <a:r>
              <a:rPr lang="en-US" sz="1050" b="1" dirty="0">
                <a:latin typeface="Calibri"/>
                <a:cs typeface="Calibri"/>
              </a:rPr>
              <a:t>print(dog1.get_name())</a:t>
            </a:r>
          </a:p>
          <a:p>
            <a:pPr>
              <a:buNone/>
            </a:pPr>
            <a:r>
              <a:rPr lang="en-US" sz="1050" b="1" dirty="0">
                <a:latin typeface="Calibri"/>
                <a:cs typeface="Calibri"/>
              </a:rPr>
              <a:t>dog1.set_name("Rex")</a:t>
            </a:r>
          </a:p>
          <a:p>
            <a:pPr>
              <a:buNone/>
            </a:pPr>
            <a:r>
              <a:rPr lang="en-US" sz="1050" b="1" dirty="0">
                <a:latin typeface="Calibri"/>
                <a:cs typeface="Calibri"/>
              </a:rPr>
              <a:t>print(dog1.get_name())</a:t>
            </a:r>
          </a:p>
        </p:txBody>
      </p:sp>
      <p:sp>
        <p:nvSpPr>
          <p:cNvPr id="4" name="Content Placeholder 3"/>
          <p:cNvSpPr>
            <a:spLocks noGrp="1"/>
          </p:cNvSpPr>
          <p:nvPr>
            <p:ph sz="half" idx="4294967295"/>
          </p:nvPr>
        </p:nvSpPr>
        <p:spPr>
          <a:xfrm>
            <a:off x="3244145" y="4031274"/>
            <a:ext cx="5442656" cy="2345713"/>
          </a:xfrm>
        </p:spPr>
        <p:txBody>
          <a:bodyPr>
            <a:noAutofit/>
          </a:bodyPr>
          <a:lstStyle/>
          <a:p>
            <a:pPr marL="576072" indent="-457200">
              <a:buFont typeface="+mj-lt"/>
              <a:buAutoNum type="arabicPeriod"/>
            </a:pPr>
            <a:r>
              <a:rPr lang="en-US" sz="2200" dirty="0"/>
              <a:t>Make Puppy’s attributes </a:t>
            </a:r>
            <a:r>
              <a:rPr lang="en-US" sz="2200" b="1" dirty="0"/>
              <a:t>private</a:t>
            </a:r>
            <a:r>
              <a:rPr lang="en-US" sz="2200" dirty="0"/>
              <a:t>.</a:t>
            </a:r>
          </a:p>
          <a:p>
            <a:pPr marL="576072" indent="-457200">
              <a:buFont typeface="+mj-lt"/>
              <a:buAutoNum type="arabicPeriod"/>
            </a:pPr>
            <a:r>
              <a:rPr lang="en-US" sz="2200" dirty="0"/>
              <a:t>Implement </a:t>
            </a:r>
            <a:r>
              <a:rPr lang="en-US" sz="2200" b="1" dirty="0" err="1">
                <a:solidFill>
                  <a:srgbClr val="FF0000"/>
                </a:solidFill>
              </a:rPr>
              <a:t>get_name</a:t>
            </a:r>
            <a:r>
              <a:rPr lang="en-US" sz="2200" dirty="0"/>
              <a:t>, a getter method.</a:t>
            </a:r>
          </a:p>
          <a:p>
            <a:pPr marL="576072" indent="-457200">
              <a:buFont typeface="+mj-lt"/>
              <a:buAutoNum type="arabicPeriod"/>
            </a:pPr>
            <a:r>
              <a:rPr lang="en-US" sz="2200" dirty="0"/>
              <a:t>Implement </a:t>
            </a:r>
            <a:r>
              <a:rPr lang="en-US" sz="2200" b="1" dirty="0" err="1">
                <a:solidFill>
                  <a:srgbClr val="FF0000"/>
                </a:solidFill>
              </a:rPr>
              <a:t>set_name</a:t>
            </a:r>
            <a:r>
              <a:rPr lang="en-US" sz="2200" dirty="0"/>
              <a:t>, a setter method.</a:t>
            </a:r>
          </a:p>
          <a:p>
            <a:pPr marL="576072" indent="-457200">
              <a:buFont typeface="+mj-lt"/>
              <a:buAutoNum type="arabicPeriod"/>
            </a:pPr>
            <a:r>
              <a:rPr lang="en-US" sz="2200" dirty="0"/>
              <a:t>Do not allow empty names. </a:t>
            </a:r>
          </a:p>
          <a:p>
            <a:pPr marL="576072" indent="-457200">
              <a:buFont typeface="+mj-lt"/>
              <a:buAutoNum type="arabicPeriod"/>
            </a:pPr>
            <a:r>
              <a:rPr lang="en-US" b="1" dirty="0">
                <a:solidFill>
                  <a:srgbClr val="3366FF"/>
                </a:solidFill>
              </a:rPr>
              <a:t>Test your code!!</a:t>
            </a:r>
          </a:p>
          <a:p>
            <a:pPr marL="118872" indent="0">
              <a:buNone/>
            </a:pPr>
            <a:endParaRPr lang="en-US" sz="1200" b="1" dirty="0">
              <a:solidFill>
                <a:srgbClr val="7030A0"/>
              </a:solidFill>
            </a:endParaRPr>
          </a:p>
          <a:p>
            <a:pPr marL="118872" indent="0">
              <a:buNone/>
            </a:pPr>
            <a:endParaRPr lang="en-US" b="1" dirty="0">
              <a:solidFill>
                <a:srgbClr val="7030A0"/>
              </a:solidFill>
            </a:endParaRPr>
          </a:p>
          <a:p>
            <a:pPr marL="118872" indent="0">
              <a:buNone/>
            </a:pPr>
            <a:endParaRPr lang="en-US" dirty="0"/>
          </a:p>
        </p:txBody>
      </p:sp>
      <p:pic>
        <p:nvPicPr>
          <p:cNvPr id="1026" name="Picture 2" descr="Image result for puppy name ta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186" y="1690119"/>
            <a:ext cx="2181353" cy="17322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uppy name ta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205" y="1485600"/>
            <a:ext cx="2101592" cy="2101592"/>
          </a:xfrm>
          <a:prstGeom prst="rect">
            <a:avLst/>
          </a:prstGeom>
          <a:noFill/>
          <a:extLst>
            <a:ext uri="{909E8E84-426E-40DD-AFC4-6F175D3DCCD1}">
              <a14:hiddenFill xmlns:a14="http://schemas.microsoft.com/office/drawing/2010/main">
                <a:solidFill>
                  <a:srgbClr val="FFFFFF"/>
                </a:solidFill>
              </a14:hiddenFill>
            </a:ext>
          </a:extLst>
        </p:spPr>
      </p:pic>
      <p:sp>
        <p:nvSpPr>
          <p:cNvPr id="5" name="&quot;No&quot; Symbol 4"/>
          <p:cNvSpPr/>
          <p:nvPr/>
        </p:nvSpPr>
        <p:spPr>
          <a:xfrm>
            <a:off x="6734838" y="1463889"/>
            <a:ext cx="2180325" cy="2123303"/>
          </a:xfrm>
          <a:prstGeom prst="noSmoking">
            <a:avLst>
              <a:gd name="adj" fmla="val 400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4"/>
          <a:stretch>
            <a:fillRect/>
          </a:stretch>
        </p:blipFill>
        <p:spPr>
          <a:xfrm>
            <a:off x="5766636" y="2202017"/>
            <a:ext cx="577461" cy="518984"/>
          </a:xfrm>
          <a:prstGeom prst="rect">
            <a:avLst/>
          </a:prstGeom>
        </p:spPr>
      </p:pic>
      <p:pic>
        <p:nvPicPr>
          <p:cNvPr id="9" name="Picture 8" descr="Image result for star icon transparent 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3870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4268"/>
          </a:xfrm>
        </p:spPr>
        <p:txBody>
          <a:bodyPr>
            <a:normAutofit fontScale="90000"/>
          </a:bodyPr>
          <a:lstStyle/>
          <a:p>
            <a:r>
              <a:rPr lang="en-US" dirty="0"/>
              <a:t>Puppy Name (Solution)</a:t>
            </a:r>
          </a:p>
        </p:txBody>
      </p:sp>
      <p:pic>
        <p:nvPicPr>
          <p:cNvPr id="4" name="Picture 3"/>
          <p:cNvPicPr>
            <a:picLocks noChangeAspect="1"/>
          </p:cNvPicPr>
          <p:nvPr/>
        </p:nvPicPr>
        <p:blipFill>
          <a:blip r:embed="rId2"/>
          <a:stretch>
            <a:fillRect/>
          </a:stretch>
        </p:blipFill>
        <p:spPr>
          <a:xfrm>
            <a:off x="1668627" y="948906"/>
            <a:ext cx="5939871" cy="5891354"/>
          </a:xfrm>
          <a:prstGeom prst="rect">
            <a:avLst/>
          </a:prstGeom>
        </p:spPr>
      </p:pic>
      <p:pic>
        <p:nvPicPr>
          <p:cNvPr id="5" name="Picture 4"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771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Swap (Algorithm)</a:t>
            </a:r>
          </a:p>
        </p:txBody>
      </p:sp>
      <p:sp>
        <p:nvSpPr>
          <p:cNvPr id="3" name="Content Placeholder 2"/>
          <p:cNvSpPr>
            <a:spLocks noGrp="1"/>
          </p:cNvSpPr>
          <p:nvPr>
            <p:ph idx="1"/>
          </p:nvPr>
        </p:nvSpPr>
        <p:spPr/>
        <p:txBody>
          <a:bodyPr>
            <a:normAutofit/>
          </a:bodyPr>
          <a:lstStyle/>
          <a:p>
            <a:pPr marL="118872" indent="0">
              <a:buNone/>
            </a:pPr>
            <a:r>
              <a:rPr lang="en-US" sz="2400" b="1" dirty="0">
                <a:solidFill>
                  <a:schemeClr val="accent1">
                    <a:lumMod val="75000"/>
                  </a:schemeClr>
                </a:solidFill>
              </a:rPr>
              <a:t>Define a function that takes a list and an x and y</a:t>
            </a:r>
            <a:endParaRPr lang="pl-PL" sz="2400" b="1" dirty="0">
              <a:solidFill>
                <a:schemeClr val="accent1">
                  <a:lumMod val="75000"/>
                </a:schemeClr>
              </a:solidFill>
            </a:endParaRPr>
          </a:p>
          <a:p>
            <a:pPr marL="118872" indent="0">
              <a:buNone/>
            </a:pPr>
            <a:r>
              <a:rPr lang="pl-PL" sz="2400" b="1" dirty="0">
                <a:solidFill>
                  <a:schemeClr val="accent1">
                    <a:lumMod val="75000"/>
                  </a:schemeClr>
                </a:solidFill>
              </a:rPr>
              <a:t>    </a:t>
            </a:r>
            <a:r>
              <a:rPr lang="en-US" sz="2400" b="1" dirty="0">
                <a:solidFill>
                  <a:schemeClr val="accent1">
                    <a:lumMod val="75000"/>
                  </a:schemeClr>
                </a:solidFill>
              </a:rPr>
              <a:t>copy list[x] into a local variable (the ‘empty cup’)</a:t>
            </a:r>
            <a:endParaRPr lang="pl-PL" sz="2400" b="1" dirty="0">
              <a:solidFill>
                <a:schemeClr val="accent1">
                  <a:lumMod val="75000"/>
                </a:schemeClr>
              </a:solidFill>
            </a:endParaRPr>
          </a:p>
          <a:p>
            <a:pPr marL="118872" indent="0">
              <a:buNone/>
            </a:pPr>
            <a:r>
              <a:rPr lang="pl-PL" sz="2400" b="1" dirty="0">
                <a:solidFill>
                  <a:schemeClr val="accent1">
                    <a:lumMod val="75000"/>
                  </a:schemeClr>
                </a:solidFill>
              </a:rPr>
              <a:t>    </a:t>
            </a:r>
            <a:r>
              <a:rPr lang="en-US" sz="2400" b="1" dirty="0">
                <a:solidFill>
                  <a:schemeClr val="accent1">
                    <a:lumMod val="75000"/>
                  </a:schemeClr>
                </a:solidFill>
              </a:rPr>
              <a:t>put list[y] into list[x]</a:t>
            </a:r>
            <a:endParaRPr lang="pl-PL" sz="2400" b="1" dirty="0">
              <a:solidFill>
                <a:schemeClr val="accent1">
                  <a:lumMod val="75000"/>
                </a:schemeClr>
              </a:solidFill>
            </a:endParaRPr>
          </a:p>
          <a:p>
            <a:pPr marL="118872" indent="0">
              <a:buNone/>
            </a:pPr>
            <a:r>
              <a:rPr lang="pl-PL" sz="2400" b="1" dirty="0">
                <a:solidFill>
                  <a:schemeClr val="accent1">
                    <a:lumMod val="75000"/>
                  </a:schemeClr>
                </a:solidFill>
              </a:rPr>
              <a:t>    </a:t>
            </a:r>
            <a:r>
              <a:rPr lang="en-US" sz="2400" b="1" dirty="0">
                <a:solidFill>
                  <a:schemeClr val="accent1">
                    <a:lumMod val="75000"/>
                  </a:schemeClr>
                </a:solidFill>
              </a:rPr>
              <a:t>put the local variable’s value into list[y]</a:t>
            </a:r>
          </a:p>
          <a:p>
            <a:pPr marL="118872" indent="0">
              <a:buNone/>
            </a:pPr>
            <a:endParaRPr lang="en-US" sz="2400" b="1" dirty="0">
              <a:solidFill>
                <a:schemeClr val="accent1">
                  <a:lumMod val="75000"/>
                </a:schemeClr>
              </a:solidFill>
            </a:endParaRPr>
          </a:p>
          <a:p>
            <a:pPr marL="118872" indent="0">
              <a:buNone/>
            </a:pPr>
            <a:r>
              <a:rPr lang="en-US" sz="2400" b="1" dirty="0">
                <a:solidFill>
                  <a:srgbClr val="FF0000"/>
                </a:solidFill>
              </a:rPr>
              <a:t>#We don’t have to return the list because </a:t>
            </a:r>
            <a:br>
              <a:rPr lang="en-US" sz="2400" b="1" dirty="0">
                <a:solidFill>
                  <a:srgbClr val="FF0000"/>
                </a:solidFill>
              </a:rPr>
            </a:br>
            <a:r>
              <a:rPr lang="en-US" sz="2400" b="1" dirty="0">
                <a:solidFill>
                  <a:srgbClr val="FF0000"/>
                </a:solidFill>
              </a:rPr>
              <a:t>#lists pass by reference!</a:t>
            </a:r>
          </a:p>
        </p:txBody>
      </p:sp>
      <p:sp>
        <p:nvSpPr>
          <p:cNvPr id="5" name="TextBox 4"/>
          <p:cNvSpPr txBox="1"/>
          <p:nvPr/>
        </p:nvSpPr>
        <p:spPr>
          <a:xfrm>
            <a:off x="457200" y="5584605"/>
            <a:ext cx="8229600" cy="830997"/>
          </a:xfrm>
          <a:prstGeom prst="rect">
            <a:avLst/>
          </a:prstGeom>
          <a:noFill/>
        </p:spPr>
        <p:txBody>
          <a:bodyPr wrap="square" rtlCol="0">
            <a:spAutoFit/>
          </a:bodyPr>
          <a:lstStyle/>
          <a:p>
            <a:r>
              <a:rPr lang="en-US" sz="2400" i="1" dirty="0">
                <a:solidFill>
                  <a:srgbClr val="3366FF"/>
                </a:solidFill>
                <a:latin typeface="Cambria"/>
                <a:cs typeface="Cambria"/>
              </a:rPr>
              <a:t>HINT: You don’t need loops, conditionals, list methods, or anything fancy to do this!  Use the ‘cups’ method.</a:t>
            </a:r>
          </a:p>
        </p:txBody>
      </p:sp>
    </p:spTree>
    <p:extLst>
      <p:ext uri="{BB962C8B-B14F-4D97-AF65-F5344CB8AC3E}">
        <p14:creationId xmlns:p14="http://schemas.microsoft.com/office/powerpoint/2010/main" val="25606671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13587604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22</a:t>
            </a:r>
          </a:p>
        </p:txBody>
      </p:sp>
    </p:spTree>
    <p:extLst>
      <p:ext uri="{BB962C8B-B14F-4D97-AF65-F5344CB8AC3E}">
        <p14:creationId xmlns:p14="http://schemas.microsoft.com/office/powerpoint/2010/main" val="14172391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263840"/>
            <a:ext cx="7751285" cy="3919022"/>
          </a:xfrm>
          <a:prstGeom prst="rect">
            <a:avLst/>
          </a:prstGeom>
          <a:noFill/>
        </p:spPr>
        <p:txBody>
          <a:bodyPr wrap="square" rtlCol="0">
            <a:spAutoFit/>
          </a:bodyPr>
          <a:lstStyle/>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Objects!</a:t>
            </a:r>
          </a:p>
          <a:p>
            <a:pPr marL="285750" indent="-285750">
              <a:lnSpc>
                <a:spcPct val="120000"/>
              </a:lnSpc>
              <a:buFont typeface="Arial"/>
              <a:buChar char="•"/>
            </a:pPr>
            <a:endParaRPr lang="en-US" sz="3200" dirty="0">
              <a:latin typeface="Cambria"/>
              <a:cs typeface="Cambria"/>
            </a:endParaRPr>
          </a:p>
          <a:p>
            <a:pPr marL="742950" lvl="1" indent="-285750">
              <a:lnSpc>
                <a:spcPct val="120000"/>
              </a:lnSpc>
              <a:buFont typeface="Arial"/>
              <a:buChar char="•"/>
            </a:pPr>
            <a:r>
              <a:rPr lang="en-US" sz="2800" dirty="0">
                <a:latin typeface="Cambria"/>
                <a:cs typeface="Cambria"/>
              </a:rPr>
              <a:t>Inheritance</a:t>
            </a:r>
          </a:p>
          <a:p>
            <a:pPr marL="742950" lvl="1" indent="-285750">
              <a:lnSpc>
                <a:spcPct val="120000"/>
              </a:lnSpc>
              <a:buFont typeface="Arial"/>
              <a:buChar char="•"/>
            </a:pPr>
            <a:r>
              <a:rPr lang="en-US" sz="2800" dirty="0">
                <a:latin typeface="Cambria"/>
                <a:cs typeface="Cambria"/>
              </a:rPr>
              <a:t>Overloading</a:t>
            </a:r>
          </a:p>
          <a:p>
            <a:pPr marL="742950" lvl="1" indent="-285750">
              <a:lnSpc>
                <a:spcPct val="120000"/>
              </a:lnSpc>
              <a:buFont typeface="Arial"/>
              <a:buChar char="•"/>
            </a:pPr>
            <a:r>
              <a:rPr lang="en-US" sz="2800" dirty="0">
                <a:latin typeface="Cambria"/>
                <a:cs typeface="Cambria"/>
              </a:rPr>
              <a:t>Overriding</a:t>
            </a:r>
          </a:p>
          <a:p>
            <a:pPr marL="742950" lvl="1" indent="-285750">
              <a:lnSpc>
                <a:spcPct val="120000"/>
              </a:lnSpc>
              <a:buFont typeface="Arial"/>
              <a:buChar char="•"/>
            </a:pPr>
            <a:r>
              <a:rPr lang="en-US" sz="2800" dirty="0">
                <a:latin typeface="Cambria"/>
                <a:cs typeface="Cambria"/>
              </a:rPr>
              <a:t>super()</a:t>
            </a:r>
          </a:p>
        </p:txBody>
      </p:sp>
      <p:pic>
        <p:nvPicPr>
          <p:cNvPr id="1026" name="Picture 2" descr="https://pythoncodeshark.files.wordpress.com/2014/01/inheritance-me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669355"/>
            <a:ext cx="3429000" cy="26574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225310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Multiple Classes</a:t>
            </a:r>
          </a:p>
        </p:txBody>
      </p:sp>
      <p:sp>
        <p:nvSpPr>
          <p:cNvPr id="3" name="Content Placeholder 2"/>
          <p:cNvSpPr>
            <a:spLocks noGrp="1"/>
          </p:cNvSpPr>
          <p:nvPr>
            <p:ph idx="1"/>
          </p:nvPr>
        </p:nvSpPr>
        <p:spPr>
          <a:xfrm>
            <a:off x="457200" y="1524000"/>
            <a:ext cx="8229600" cy="5333999"/>
          </a:xfrm>
        </p:spPr>
        <p:txBody>
          <a:bodyPr>
            <a:normAutofit/>
          </a:bodyPr>
          <a:lstStyle/>
          <a:p>
            <a:pPr marL="0" indent="0">
              <a:buNone/>
            </a:pPr>
            <a:r>
              <a:rPr lang="en-US" i="1" dirty="0"/>
              <a:t>So far:</a:t>
            </a:r>
          </a:p>
          <a:p>
            <a:pPr lvl="1"/>
            <a:r>
              <a:rPr lang="en-US" sz="2400" dirty="0"/>
              <a:t>Define a class (blueprint)</a:t>
            </a:r>
          </a:p>
          <a:p>
            <a:pPr lvl="1"/>
            <a:r>
              <a:rPr lang="en-US" sz="2400" dirty="0"/>
              <a:t>Instantiate the class (objects)</a:t>
            </a:r>
          </a:p>
          <a:p>
            <a:pPr lvl="1"/>
            <a:r>
              <a:rPr lang="en-US" sz="2400" dirty="0"/>
              <a:t>Objects can interact with each other, </a:t>
            </a:r>
            <a:br>
              <a:rPr lang="en-US" sz="2400" dirty="0"/>
            </a:br>
            <a:r>
              <a:rPr lang="en-US" sz="2400" dirty="0"/>
              <a:t>but they’re all the same class!</a:t>
            </a:r>
          </a:p>
          <a:p>
            <a:endParaRPr lang="en-US" dirty="0"/>
          </a:p>
          <a:p>
            <a:pPr marL="0" indent="0">
              <a:buNone/>
            </a:pPr>
            <a:endParaRPr lang="en-US" dirty="0"/>
          </a:p>
          <a:p>
            <a:pPr marL="0" indent="0">
              <a:buNone/>
            </a:pPr>
            <a:r>
              <a:rPr lang="en-US" dirty="0"/>
              <a:t>All of our classes have been based on </a:t>
            </a:r>
            <a:r>
              <a:rPr lang="en-US" b="1" dirty="0"/>
              <a:t>object</a:t>
            </a:r>
            <a:r>
              <a:rPr lang="en-US" dirty="0"/>
              <a:t>.</a:t>
            </a:r>
          </a:p>
          <a:p>
            <a:pPr marL="0" indent="0">
              <a:buNone/>
            </a:pPr>
            <a:r>
              <a:rPr lang="en-US" sz="2600" dirty="0"/>
              <a:t>Now, let’s base a class on </a:t>
            </a:r>
            <a:r>
              <a:rPr lang="en-US" sz="2600" i="1" dirty="0"/>
              <a:t>a different class </a:t>
            </a:r>
            <a:r>
              <a:rPr lang="en-US" sz="2600" dirty="0"/>
              <a:t>we’ve written!</a:t>
            </a:r>
          </a:p>
        </p:txBody>
      </p:sp>
      <p:pic>
        <p:nvPicPr>
          <p:cNvPr id="4" name="Picture 2" descr="http://passat.biz/wp-content/uploads/2010/10/volkswagen-beetl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729" y="1911343"/>
            <a:ext cx="2925900" cy="1112302"/>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500" y="4119924"/>
            <a:ext cx="1905000" cy="723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900" y="4119924"/>
            <a:ext cx="1905000" cy="723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700" y="4119924"/>
            <a:ext cx="1905000" cy="723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8881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Multiple Classes</a:t>
            </a:r>
          </a:p>
        </p:txBody>
      </p:sp>
      <p:sp>
        <p:nvSpPr>
          <p:cNvPr id="3" name="Content Placeholder 2"/>
          <p:cNvSpPr>
            <a:spLocks noGrp="1"/>
          </p:cNvSpPr>
          <p:nvPr>
            <p:ph idx="1"/>
          </p:nvPr>
        </p:nvSpPr>
        <p:spPr>
          <a:xfrm>
            <a:off x="457200" y="1524001"/>
            <a:ext cx="8229600" cy="4876800"/>
          </a:xfrm>
        </p:spPr>
        <p:txBody>
          <a:bodyPr>
            <a:normAutofit/>
          </a:bodyPr>
          <a:lstStyle/>
          <a:p>
            <a:pPr marL="0" indent="0">
              <a:buNone/>
            </a:pPr>
            <a:r>
              <a:rPr lang="en-US" b="1" dirty="0"/>
              <a:t>Inheritance</a:t>
            </a:r>
            <a:endParaRPr lang="en-US" dirty="0"/>
          </a:p>
          <a:p>
            <a:pPr lvl="1"/>
            <a:r>
              <a:rPr lang="en-US" dirty="0"/>
              <a:t>Derive new classes from existing ones</a:t>
            </a:r>
          </a:p>
          <a:p>
            <a:pPr lvl="1"/>
            <a:r>
              <a:rPr lang="en-US" dirty="0"/>
              <a:t>Extend the definition of existing classes</a:t>
            </a:r>
          </a:p>
          <a:p>
            <a:pPr lvl="1"/>
            <a:r>
              <a:rPr lang="en-US" dirty="0"/>
              <a:t>Override method definitions of existing classes</a:t>
            </a:r>
          </a:p>
          <a:p>
            <a:endParaRPr lang="en-US"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234" y="3880371"/>
            <a:ext cx="5638800" cy="25204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Straight Arrow Connector 4"/>
          <p:cNvCxnSpPr/>
          <p:nvPr/>
        </p:nvCxnSpPr>
        <p:spPr>
          <a:xfrm flipH="1">
            <a:off x="2743200" y="4876800"/>
            <a:ext cx="1828800" cy="762000"/>
          </a:xfrm>
          <a:prstGeom prst="straightConnector1">
            <a:avLst/>
          </a:prstGeom>
          <a:ln w="381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572000" y="4876800"/>
            <a:ext cx="0" cy="914400"/>
          </a:xfrm>
          <a:prstGeom prst="straightConnector1">
            <a:avLst/>
          </a:prstGeom>
          <a:ln w="38100" cmpd="sng">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572000" y="4876800"/>
            <a:ext cx="1371600" cy="762000"/>
          </a:xfrm>
          <a:prstGeom prst="straightConnector1">
            <a:avLst/>
          </a:prstGeom>
          <a:ln w="38100" cmpd="sng">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3720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Multiple Classes</a:t>
            </a:r>
          </a:p>
        </p:txBody>
      </p:sp>
      <p:sp>
        <p:nvSpPr>
          <p:cNvPr id="3" name="Content Placeholder 2"/>
          <p:cNvSpPr>
            <a:spLocks noGrp="1"/>
          </p:cNvSpPr>
          <p:nvPr>
            <p:ph idx="1"/>
          </p:nvPr>
        </p:nvSpPr>
        <p:spPr>
          <a:xfrm>
            <a:off x="457201" y="1524001"/>
            <a:ext cx="8462512" cy="4876800"/>
          </a:xfrm>
        </p:spPr>
        <p:txBody>
          <a:bodyPr>
            <a:normAutofit/>
          </a:bodyPr>
          <a:lstStyle/>
          <a:p>
            <a:pPr marL="0" indent="0">
              <a:buNone/>
            </a:pPr>
            <a:r>
              <a:rPr lang="en-US" b="1" dirty="0"/>
              <a:t>Inheritance</a:t>
            </a:r>
            <a:endParaRPr lang="en-US" dirty="0"/>
          </a:p>
          <a:p>
            <a:pPr lvl="1"/>
            <a:r>
              <a:rPr lang="en-US" dirty="0"/>
              <a:t>All cars have a </a:t>
            </a:r>
            <a:r>
              <a:rPr lang="en-US" dirty="0">
                <a:solidFill>
                  <a:srgbClr val="FF0000"/>
                </a:solidFill>
              </a:rPr>
              <a:t>miles</a:t>
            </a:r>
            <a:r>
              <a:rPr lang="en-US" dirty="0"/>
              <a:t> attribute, or a </a:t>
            </a:r>
            <a:r>
              <a:rPr lang="en-US" dirty="0">
                <a:solidFill>
                  <a:srgbClr val="FF0000"/>
                </a:solidFill>
              </a:rPr>
              <a:t>drive</a:t>
            </a:r>
            <a:r>
              <a:rPr lang="en-US" dirty="0"/>
              <a:t> method.</a:t>
            </a:r>
          </a:p>
          <a:p>
            <a:pPr lvl="1"/>
            <a:r>
              <a:rPr lang="en-US" dirty="0"/>
              <a:t>We don’t have to code that for the other types of car – </a:t>
            </a:r>
            <a:r>
              <a:rPr lang="en-US" i="1" dirty="0"/>
              <a:t>we just write what makes them different!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234" y="3880371"/>
            <a:ext cx="5638800" cy="25204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9" name="Straight Arrow Connector 8"/>
          <p:cNvCxnSpPr/>
          <p:nvPr/>
        </p:nvCxnSpPr>
        <p:spPr>
          <a:xfrm flipH="1">
            <a:off x="2743200" y="4876800"/>
            <a:ext cx="1828800" cy="762000"/>
          </a:xfrm>
          <a:prstGeom prst="straightConnector1">
            <a:avLst/>
          </a:prstGeom>
          <a:ln w="381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572000" y="4876800"/>
            <a:ext cx="0" cy="914400"/>
          </a:xfrm>
          <a:prstGeom prst="straightConnector1">
            <a:avLst/>
          </a:prstGeom>
          <a:ln w="38100" cmpd="sng">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572000" y="4876800"/>
            <a:ext cx="1371600" cy="762000"/>
          </a:xfrm>
          <a:prstGeom prst="straightConnector1">
            <a:avLst/>
          </a:prstGeom>
          <a:ln w="38100" cmpd="sng">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8651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2804429"/>
            <a:ext cx="9144000" cy="91465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1572294"/>
            <a:ext cx="9144000" cy="74079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81" name="Title 1"/>
          <p:cNvSpPr>
            <a:spLocks noGrp="1"/>
          </p:cNvSpPr>
          <p:nvPr>
            <p:ph type="title"/>
          </p:nvPr>
        </p:nvSpPr>
        <p:spPr/>
        <p:txBody>
          <a:bodyPr>
            <a:normAutofit/>
          </a:bodyPr>
          <a:lstStyle/>
          <a:p>
            <a:r>
              <a:rPr lang="en-US" dirty="0"/>
              <a:t>Inheritance = </a:t>
            </a:r>
            <a:r>
              <a:rPr lang="en-US" altLang="ja-JP" dirty="0"/>
              <a:t>Hierarchy</a:t>
            </a:r>
            <a:endParaRPr lang="en-US" dirty="0"/>
          </a:p>
        </p:txBody>
      </p:sp>
      <p:grpSp>
        <p:nvGrpSpPr>
          <p:cNvPr id="25" name="Group 24"/>
          <p:cNvGrpSpPr/>
          <p:nvPr/>
        </p:nvGrpSpPr>
        <p:grpSpPr>
          <a:xfrm>
            <a:off x="533400" y="1748695"/>
            <a:ext cx="4589463" cy="1729518"/>
            <a:chOff x="2000250" y="773970"/>
            <a:chExt cx="4589463" cy="1729518"/>
          </a:xfrm>
        </p:grpSpPr>
        <p:sp>
          <p:nvSpPr>
            <p:cNvPr id="20484" name="TextBox 6"/>
            <p:cNvSpPr txBox="1">
              <a:spLocks noChangeArrowheads="1"/>
            </p:cNvSpPr>
            <p:nvPr/>
          </p:nvSpPr>
          <p:spPr bwMode="auto">
            <a:xfrm>
              <a:off x="3440113" y="773970"/>
              <a:ext cx="555625" cy="400050"/>
            </a:xfrm>
            <a:prstGeom prst="rect">
              <a:avLst/>
            </a:prstGeom>
            <a:noFill/>
            <a:ln w="9525">
              <a:solidFill>
                <a:schemeClr val="tx1"/>
              </a:solidFill>
              <a:miter lim="800000"/>
              <a:headEnd/>
              <a:tailEnd/>
            </a:ln>
          </p:spPr>
          <p:txBody>
            <a:bodyPr wrap="none">
              <a:spAutoFit/>
            </a:bodyPr>
            <a:lstStyle/>
            <a:p>
              <a:r>
                <a:rPr lang="en-US" dirty="0">
                  <a:solidFill>
                    <a:srgbClr val="000000"/>
                  </a:solidFill>
                </a:rPr>
                <a:t>Car</a:t>
              </a:r>
            </a:p>
          </p:txBody>
        </p:sp>
        <p:sp>
          <p:nvSpPr>
            <p:cNvPr id="20485" name="TextBox 7"/>
            <p:cNvSpPr txBox="1">
              <a:spLocks noChangeArrowheads="1"/>
            </p:cNvSpPr>
            <p:nvPr/>
          </p:nvSpPr>
          <p:spPr bwMode="auto">
            <a:xfrm>
              <a:off x="2000250" y="2103438"/>
              <a:ext cx="595313" cy="400050"/>
            </a:xfrm>
            <a:prstGeom prst="rect">
              <a:avLst/>
            </a:prstGeom>
            <a:noFill/>
            <a:ln w="9525">
              <a:solidFill>
                <a:schemeClr val="tx1"/>
              </a:solidFill>
              <a:miter lim="800000"/>
              <a:headEnd/>
              <a:tailEnd/>
            </a:ln>
          </p:spPr>
          <p:txBody>
            <a:bodyPr wrap="none">
              <a:spAutoFit/>
            </a:bodyPr>
            <a:lstStyle/>
            <a:p>
              <a:r>
                <a:rPr lang="en-US">
                  <a:solidFill>
                    <a:srgbClr val="000000"/>
                  </a:solidFill>
                </a:rPr>
                <a:t>Van</a:t>
              </a:r>
            </a:p>
          </p:txBody>
        </p:sp>
        <p:sp>
          <p:nvSpPr>
            <p:cNvPr id="20486" name="TextBox 8"/>
            <p:cNvSpPr txBox="1">
              <a:spLocks noChangeArrowheads="1"/>
            </p:cNvSpPr>
            <p:nvPr/>
          </p:nvSpPr>
          <p:spPr bwMode="auto">
            <a:xfrm>
              <a:off x="3316288" y="2081213"/>
              <a:ext cx="1222375" cy="400050"/>
            </a:xfrm>
            <a:prstGeom prst="rect">
              <a:avLst/>
            </a:prstGeom>
            <a:noFill/>
            <a:ln w="9525">
              <a:solidFill>
                <a:schemeClr val="tx1"/>
              </a:solidFill>
              <a:miter lim="800000"/>
              <a:headEnd/>
              <a:tailEnd/>
            </a:ln>
          </p:spPr>
          <p:txBody>
            <a:bodyPr wrap="none">
              <a:spAutoFit/>
            </a:bodyPr>
            <a:lstStyle/>
            <a:p>
              <a:r>
                <a:rPr lang="en-US" dirty="0">
                  <a:solidFill>
                    <a:srgbClr val="000000"/>
                  </a:solidFill>
                </a:rPr>
                <a:t>Sports car</a:t>
              </a:r>
            </a:p>
          </p:txBody>
        </p:sp>
        <p:sp>
          <p:nvSpPr>
            <p:cNvPr id="20487" name="TextBox 9"/>
            <p:cNvSpPr txBox="1">
              <a:spLocks noChangeArrowheads="1"/>
            </p:cNvSpPr>
            <p:nvPr/>
          </p:nvSpPr>
          <p:spPr bwMode="auto">
            <a:xfrm>
              <a:off x="5186363" y="2081213"/>
              <a:ext cx="1403350" cy="400050"/>
            </a:xfrm>
            <a:prstGeom prst="rect">
              <a:avLst/>
            </a:prstGeom>
            <a:noFill/>
            <a:ln w="9525">
              <a:solidFill>
                <a:schemeClr val="tx1"/>
              </a:solidFill>
              <a:miter lim="800000"/>
              <a:headEnd/>
              <a:tailEnd/>
            </a:ln>
          </p:spPr>
          <p:txBody>
            <a:bodyPr wrap="none">
              <a:spAutoFit/>
            </a:bodyPr>
            <a:lstStyle/>
            <a:p>
              <a:r>
                <a:rPr lang="en-US">
                  <a:solidFill>
                    <a:srgbClr val="000000"/>
                  </a:solidFill>
                </a:rPr>
                <a:t>Convertible</a:t>
              </a:r>
            </a:p>
          </p:txBody>
        </p:sp>
        <p:cxnSp>
          <p:nvCxnSpPr>
            <p:cNvPr id="20488" name="Straight Arrow Connector 11"/>
            <p:cNvCxnSpPr>
              <a:cxnSpLocks noChangeShapeType="1"/>
              <a:stCxn id="20484" idx="2"/>
            </p:cNvCxnSpPr>
            <p:nvPr/>
          </p:nvCxnSpPr>
          <p:spPr bwMode="auto">
            <a:xfrm flipH="1">
              <a:off x="2563813" y="1174020"/>
              <a:ext cx="1154113" cy="788130"/>
            </a:xfrm>
            <a:prstGeom prst="straightConnector1">
              <a:avLst/>
            </a:prstGeom>
            <a:noFill/>
            <a:ln w="9525">
              <a:solidFill>
                <a:schemeClr val="tx1"/>
              </a:solidFill>
              <a:round/>
              <a:headEnd/>
              <a:tailEnd type="arrow" w="med" len="med"/>
            </a:ln>
          </p:spPr>
        </p:cxnSp>
        <p:cxnSp>
          <p:nvCxnSpPr>
            <p:cNvPr id="20489" name="Straight Arrow Connector 12"/>
            <p:cNvCxnSpPr>
              <a:cxnSpLocks noChangeShapeType="1"/>
              <a:stCxn id="20484" idx="2"/>
            </p:cNvCxnSpPr>
            <p:nvPr/>
          </p:nvCxnSpPr>
          <p:spPr bwMode="auto">
            <a:xfrm>
              <a:off x="3717926" y="1174020"/>
              <a:ext cx="138112" cy="881793"/>
            </a:xfrm>
            <a:prstGeom prst="straightConnector1">
              <a:avLst/>
            </a:prstGeom>
            <a:noFill/>
            <a:ln w="9525">
              <a:solidFill>
                <a:schemeClr val="tx1"/>
              </a:solidFill>
              <a:round/>
              <a:headEnd/>
              <a:tailEnd type="arrow" w="med" len="med"/>
            </a:ln>
          </p:spPr>
        </p:cxnSp>
        <p:cxnSp>
          <p:nvCxnSpPr>
            <p:cNvPr id="20490" name="Straight Arrow Connector 14"/>
            <p:cNvCxnSpPr>
              <a:cxnSpLocks noChangeShapeType="1"/>
              <a:stCxn id="20484" idx="2"/>
            </p:cNvCxnSpPr>
            <p:nvPr/>
          </p:nvCxnSpPr>
          <p:spPr bwMode="auto">
            <a:xfrm>
              <a:off x="3717926" y="1174020"/>
              <a:ext cx="1812924" cy="846868"/>
            </a:xfrm>
            <a:prstGeom prst="straightConnector1">
              <a:avLst/>
            </a:prstGeom>
            <a:noFill/>
            <a:ln w="9525">
              <a:solidFill>
                <a:schemeClr val="tx1"/>
              </a:solidFill>
              <a:round/>
              <a:headEnd/>
              <a:tailEnd type="arrow" w="med" len="med"/>
            </a:ln>
          </p:spPr>
        </p:cxnSp>
      </p:grpSp>
      <p:grpSp>
        <p:nvGrpSpPr>
          <p:cNvPr id="26" name="Group 25"/>
          <p:cNvGrpSpPr/>
          <p:nvPr/>
        </p:nvGrpSpPr>
        <p:grpSpPr>
          <a:xfrm>
            <a:off x="4343400" y="3962400"/>
            <a:ext cx="4281487" cy="2243137"/>
            <a:chOff x="1839913" y="3719513"/>
            <a:chExt cx="4281487" cy="2243137"/>
          </a:xfrm>
        </p:grpSpPr>
        <p:sp>
          <p:nvSpPr>
            <p:cNvPr id="20491" name="TextBox 17"/>
            <p:cNvSpPr txBox="1">
              <a:spLocks noChangeArrowheads="1"/>
            </p:cNvSpPr>
            <p:nvPr/>
          </p:nvSpPr>
          <p:spPr bwMode="auto">
            <a:xfrm>
              <a:off x="3430588" y="3719513"/>
              <a:ext cx="862737" cy="369332"/>
            </a:xfrm>
            <a:prstGeom prst="rect">
              <a:avLst/>
            </a:prstGeom>
            <a:noFill/>
            <a:ln w="9525">
              <a:solidFill>
                <a:schemeClr val="tx1"/>
              </a:solidFill>
              <a:miter lim="800000"/>
              <a:headEnd/>
              <a:tailEnd/>
            </a:ln>
          </p:spPr>
          <p:txBody>
            <a:bodyPr wrap="none">
              <a:spAutoFit/>
            </a:bodyPr>
            <a:lstStyle/>
            <a:p>
              <a:r>
                <a:rPr lang="en-US" dirty="0">
                  <a:solidFill>
                    <a:srgbClr val="000000"/>
                  </a:solidFill>
                </a:rPr>
                <a:t>Animal</a:t>
              </a:r>
            </a:p>
          </p:txBody>
        </p:sp>
        <p:sp>
          <p:nvSpPr>
            <p:cNvPr id="20492" name="TextBox 18"/>
            <p:cNvSpPr txBox="1">
              <a:spLocks noChangeArrowheads="1"/>
            </p:cNvSpPr>
            <p:nvPr/>
          </p:nvSpPr>
          <p:spPr bwMode="auto">
            <a:xfrm>
              <a:off x="1839913" y="4587875"/>
              <a:ext cx="928687" cy="400050"/>
            </a:xfrm>
            <a:prstGeom prst="rect">
              <a:avLst/>
            </a:prstGeom>
            <a:noFill/>
            <a:ln w="9525">
              <a:solidFill>
                <a:schemeClr val="tx1"/>
              </a:solidFill>
              <a:miter lim="800000"/>
              <a:headEnd/>
              <a:tailEnd/>
            </a:ln>
          </p:spPr>
          <p:txBody>
            <a:bodyPr wrap="none">
              <a:spAutoFit/>
            </a:bodyPr>
            <a:lstStyle/>
            <a:p>
              <a:r>
                <a:rPr lang="en-US">
                  <a:solidFill>
                    <a:srgbClr val="000000"/>
                  </a:solidFill>
                </a:rPr>
                <a:t>Reptile</a:t>
              </a:r>
            </a:p>
          </p:txBody>
        </p:sp>
        <p:sp>
          <p:nvSpPr>
            <p:cNvPr id="20493" name="TextBox 19"/>
            <p:cNvSpPr txBox="1">
              <a:spLocks noChangeArrowheads="1"/>
            </p:cNvSpPr>
            <p:nvPr/>
          </p:nvSpPr>
          <p:spPr bwMode="auto">
            <a:xfrm>
              <a:off x="3155950" y="4565650"/>
              <a:ext cx="1035861" cy="369332"/>
            </a:xfrm>
            <a:prstGeom prst="rect">
              <a:avLst/>
            </a:prstGeom>
            <a:noFill/>
            <a:ln w="9525">
              <a:solidFill>
                <a:schemeClr val="tx1"/>
              </a:solidFill>
              <a:miter lim="800000"/>
              <a:headEnd/>
              <a:tailEnd/>
            </a:ln>
          </p:spPr>
          <p:txBody>
            <a:bodyPr wrap="none">
              <a:spAutoFit/>
            </a:bodyPr>
            <a:lstStyle/>
            <a:p>
              <a:r>
                <a:rPr lang="en-US" dirty="0">
                  <a:solidFill>
                    <a:srgbClr val="000000"/>
                  </a:solidFill>
                </a:rPr>
                <a:t>Mammal</a:t>
              </a:r>
            </a:p>
          </p:txBody>
        </p:sp>
        <p:sp>
          <p:nvSpPr>
            <p:cNvPr id="20494" name="TextBox 20"/>
            <p:cNvSpPr txBox="1">
              <a:spLocks noChangeArrowheads="1"/>
            </p:cNvSpPr>
            <p:nvPr/>
          </p:nvSpPr>
          <p:spPr bwMode="auto">
            <a:xfrm>
              <a:off x="5027613" y="4565650"/>
              <a:ext cx="625475" cy="400050"/>
            </a:xfrm>
            <a:prstGeom prst="rect">
              <a:avLst/>
            </a:prstGeom>
            <a:noFill/>
            <a:ln w="9525">
              <a:solidFill>
                <a:schemeClr val="tx1"/>
              </a:solidFill>
              <a:miter lim="800000"/>
              <a:headEnd/>
              <a:tailEnd/>
            </a:ln>
          </p:spPr>
          <p:txBody>
            <a:bodyPr wrap="none">
              <a:spAutoFit/>
            </a:bodyPr>
            <a:lstStyle/>
            <a:p>
              <a:r>
                <a:rPr lang="en-US">
                  <a:solidFill>
                    <a:srgbClr val="000000"/>
                  </a:solidFill>
                </a:rPr>
                <a:t>Fish</a:t>
              </a:r>
            </a:p>
          </p:txBody>
        </p:sp>
        <p:cxnSp>
          <p:nvCxnSpPr>
            <p:cNvPr id="20495" name="Straight Arrow Connector 21"/>
            <p:cNvCxnSpPr>
              <a:cxnSpLocks noChangeShapeType="1"/>
            </p:cNvCxnSpPr>
            <p:nvPr/>
          </p:nvCxnSpPr>
          <p:spPr bwMode="auto">
            <a:xfrm rot="10800000" flipV="1">
              <a:off x="2403475" y="4089400"/>
              <a:ext cx="877888" cy="357188"/>
            </a:xfrm>
            <a:prstGeom prst="straightConnector1">
              <a:avLst/>
            </a:prstGeom>
            <a:noFill/>
            <a:ln w="9525">
              <a:solidFill>
                <a:schemeClr val="tx1"/>
              </a:solidFill>
              <a:round/>
              <a:headEnd/>
              <a:tailEnd type="arrow" w="med" len="med"/>
            </a:ln>
          </p:spPr>
        </p:cxnSp>
        <p:cxnSp>
          <p:nvCxnSpPr>
            <p:cNvPr id="20496" name="Straight Arrow Connector 22"/>
            <p:cNvCxnSpPr>
              <a:cxnSpLocks noChangeShapeType="1"/>
            </p:cNvCxnSpPr>
            <p:nvPr/>
          </p:nvCxnSpPr>
          <p:spPr bwMode="auto">
            <a:xfrm rot="16200000" flipH="1">
              <a:off x="3520281" y="4363244"/>
              <a:ext cx="333375" cy="20638"/>
            </a:xfrm>
            <a:prstGeom prst="straightConnector1">
              <a:avLst/>
            </a:prstGeom>
            <a:noFill/>
            <a:ln w="9525">
              <a:solidFill>
                <a:schemeClr val="tx1"/>
              </a:solidFill>
              <a:round/>
              <a:headEnd/>
              <a:tailEnd type="arrow" w="med" len="med"/>
            </a:ln>
          </p:spPr>
        </p:cxnSp>
        <p:cxnSp>
          <p:nvCxnSpPr>
            <p:cNvPr id="20497" name="Straight Arrow Connector 23"/>
            <p:cNvCxnSpPr>
              <a:cxnSpLocks noChangeShapeType="1"/>
            </p:cNvCxnSpPr>
            <p:nvPr/>
          </p:nvCxnSpPr>
          <p:spPr bwMode="auto">
            <a:xfrm>
              <a:off x="4043363" y="4135438"/>
              <a:ext cx="1327150" cy="369887"/>
            </a:xfrm>
            <a:prstGeom prst="straightConnector1">
              <a:avLst/>
            </a:prstGeom>
            <a:noFill/>
            <a:ln w="9525">
              <a:solidFill>
                <a:schemeClr val="tx1"/>
              </a:solidFill>
              <a:round/>
              <a:headEnd/>
              <a:tailEnd type="arrow" w="med" len="med"/>
            </a:ln>
          </p:spPr>
        </p:cxnSp>
        <p:cxnSp>
          <p:nvCxnSpPr>
            <p:cNvPr id="20498" name="Straight Arrow Connector 25"/>
            <p:cNvCxnSpPr>
              <a:cxnSpLocks noChangeShapeType="1"/>
            </p:cNvCxnSpPr>
            <p:nvPr/>
          </p:nvCxnSpPr>
          <p:spPr bwMode="auto">
            <a:xfrm rot="5400000">
              <a:off x="3156744" y="5085556"/>
              <a:ext cx="566738" cy="415925"/>
            </a:xfrm>
            <a:prstGeom prst="straightConnector1">
              <a:avLst/>
            </a:prstGeom>
            <a:noFill/>
            <a:ln w="9525">
              <a:solidFill>
                <a:schemeClr val="tx1"/>
              </a:solidFill>
              <a:round/>
              <a:headEnd/>
              <a:tailEnd type="arrow" w="med" len="med"/>
            </a:ln>
          </p:spPr>
        </p:cxnSp>
        <p:sp>
          <p:nvSpPr>
            <p:cNvPr id="20499" name="TextBox 26"/>
            <p:cNvSpPr txBox="1">
              <a:spLocks noChangeArrowheads="1"/>
            </p:cNvSpPr>
            <p:nvPr/>
          </p:nvSpPr>
          <p:spPr bwMode="auto">
            <a:xfrm>
              <a:off x="2859088" y="5548313"/>
              <a:ext cx="625475" cy="400050"/>
            </a:xfrm>
            <a:prstGeom prst="rect">
              <a:avLst/>
            </a:prstGeom>
            <a:noFill/>
            <a:ln w="9525">
              <a:solidFill>
                <a:schemeClr val="tx1"/>
              </a:solidFill>
              <a:miter lim="800000"/>
              <a:headEnd/>
              <a:tailEnd/>
            </a:ln>
          </p:spPr>
          <p:txBody>
            <a:bodyPr wrap="none">
              <a:spAutoFit/>
            </a:bodyPr>
            <a:lstStyle/>
            <a:p>
              <a:r>
                <a:rPr lang="en-US">
                  <a:solidFill>
                    <a:srgbClr val="000000"/>
                  </a:solidFill>
                </a:rPr>
                <a:t>Dog</a:t>
              </a:r>
            </a:p>
          </p:txBody>
        </p:sp>
        <p:sp>
          <p:nvSpPr>
            <p:cNvPr id="20500" name="TextBox 27"/>
            <p:cNvSpPr txBox="1">
              <a:spLocks noChangeArrowheads="1"/>
            </p:cNvSpPr>
            <p:nvPr/>
          </p:nvSpPr>
          <p:spPr bwMode="auto">
            <a:xfrm>
              <a:off x="4105275" y="5561013"/>
              <a:ext cx="541338" cy="400050"/>
            </a:xfrm>
            <a:prstGeom prst="rect">
              <a:avLst/>
            </a:prstGeom>
            <a:noFill/>
            <a:ln w="9525">
              <a:solidFill>
                <a:schemeClr val="tx1"/>
              </a:solidFill>
              <a:miter lim="800000"/>
              <a:headEnd/>
              <a:tailEnd/>
            </a:ln>
          </p:spPr>
          <p:txBody>
            <a:bodyPr wrap="none">
              <a:spAutoFit/>
            </a:bodyPr>
            <a:lstStyle/>
            <a:p>
              <a:r>
                <a:rPr lang="en-US">
                  <a:solidFill>
                    <a:srgbClr val="000000"/>
                  </a:solidFill>
                </a:rPr>
                <a:t>Cat</a:t>
              </a:r>
            </a:p>
          </p:txBody>
        </p:sp>
        <p:cxnSp>
          <p:nvCxnSpPr>
            <p:cNvPr id="20501" name="Straight Arrow Connector 28"/>
            <p:cNvCxnSpPr>
              <a:cxnSpLocks noChangeShapeType="1"/>
              <a:endCxn id="20500" idx="0"/>
            </p:cNvCxnSpPr>
            <p:nvPr/>
          </p:nvCxnSpPr>
          <p:spPr bwMode="auto">
            <a:xfrm rot="16200000" flipH="1">
              <a:off x="3855244" y="5039519"/>
              <a:ext cx="525463" cy="517525"/>
            </a:xfrm>
            <a:prstGeom prst="straightConnector1">
              <a:avLst/>
            </a:prstGeom>
            <a:noFill/>
            <a:ln w="9525">
              <a:solidFill>
                <a:schemeClr val="tx1"/>
              </a:solidFill>
              <a:round/>
              <a:headEnd/>
              <a:tailEnd type="arrow" w="med" len="med"/>
            </a:ln>
          </p:spPr>
        </p:cxnSp>
        <p:cxnSp>
          <p:nvCxnSpPr>
            <p:cNvPr id="20502" name="Straight Arrow Connector 30"/>
            <p:cNvCxnSpPr>
              <a:cxnSpLocks noChangeShapeType="1"/>
            </p:cNvCxnSpPr>
            <p:nvPr/>
          </p:nvCxnSpPr>
          <p:spPr bwMode="auto">
            <a:xfrm>
              <a:off x="4043363" y="5048250"/>
              <a:ext cx="1382712" cy="458788"/>
            </a:xfrm>
            <a:prstGeom prst="straightConnector1">
              <a:avLst/>
            </a:prstGeom>
            <a:noFill/>
            <a:ln w="9525">
              <a:solidFill>
                <a:schemeClr val="tx1"/>
              </a:solidFill>
              <a:round/>
              <a:headEnd/>
              <a:tailEnd type="arrow" w="med" len="med"/>
            </a:ln>
          </p:spPr>
        </p:cxnSp>
        <p:sp>
          <p:nvSpPr>
            <p:cNvPr id="20503" name="TextBox 33"/>
            <p:cNvSpPr txBox="1">
              <a:spLocks noChangeArrowheads="1"/>
            </p:cNvSpPr>
            <p:nvPr/>
          </p:nvSpPr>
          <p:spPr bwMode="auto">
            <a:xfrm>
              <a:off x="5181600" y="5562600"/>
              <a:ext cx="939800" cy="400050"/>
            </a:xfrm>
            <a:prstGeom prst="rect">
              <a:avLst/>
            </a:prstGeom>
            <a:noFill/>
            <a:ln w="9525">
              <a:solidFill>
                <a:schemeClr val="tx1"/>
              </a:solidFill>
              <a:miter lim="800000"/>
              <a:headEnd/>
              <a:tailEnd/>
            </a:ln>
          </p:spPr>
          <p:txBody>
            <a:bodyPr wrap="none">
              <a:spAutoFit/>
            </a:bodyPr>
            <a:lstStyle/>
            <a:p>
              <a:r>
                <a:rPr lang="en-US">
                  <a:solidFill>
                    <a:srgbClr val="000000"/>
                  </a:solidFill>
                </a:rPr>
                <a:t>Human</a:t>
              </a:r>
            </a:p>
          </p:txBody>
        </p:sp>
      </p:grpSp>
      <p:sp>
        <p:nvSpPr>
          <p:cNvPr id="2" name="TextBox 1"/>
          <p:cNvSpPr txBox="1"/>
          <p:nvPr/>
        </p:nvSpPr>
        <p:spPr>
          <a:xfrm>
            <a:off x="5812408" y="1682062"/>
            <a:ext cx="1708070" cy="461665"/>
          </a:xfrm>
          <a:prstGeom prst="rect">
            <a:avLst/>
          </a:prstGeom>
          <a:noFill/>
        </p:spPr>
        <p:txBody>
          <a:bodyPr wrap="none" rtlCol="0">
            <a:spAutoFit/>
          </a:bodyPr>
          <a:lstStyle/>
          <a:p>
            <a:r>
              <a:rPr lang="en-US" sz="2400" b="1" dirty="0">
                <a:solidFill>
                  <a:srgbClr val="FF0000"/>
                </a:solidFill>
                <a:latin typeface="Calibri"/>
                <a:cs typeface="Calibri"/>
              </a:rPr>
              <a:t>Parent class</a:t>
            </a:r>
          </a:p>
        </p:txBody>
      </p:sp>
      <p:sp>
        <p:nvSpPr>
          <p:cNvPr id="27" name="TextBox 26"/>
          <p:cNvSpPr txBox="1"/>
          <p:nvPr/>
        </p:nvSpPr>
        <p:spPr>
          <a:xfrm>
            <a:off x="5773411" y="3046090"/>
            <a:ext cx="1843774" cy="461665"/>
          </a:xfrm>
          <a:prstGeom prst="rect">
            <a:avLst/>
          </a:prstGeom>
          <a:noFill/>
        </p:spPr>
        <p:txBody>
          <a:bodyPr wrap="none" rtlCol="0">
            <a:spAutoFit/>
          </a:bodyPr>
          <a:lstStyle/>
          <a:p>
            <a:r>
              <a:rPr lang="en-US" sz="2400" b="1" dirty="0">
                <a:solidFill>
                  <a:srgbClr val="0070C0"/>
                </a:solidFill>
                <a:latin typeface="Calibri"/>
                <a:cs typeface="Calibri"/>
              </a:rPr>
              <a:t>Child classes</a:t>
            </a:r>
          </a:p>
        </p:txBody>
      </p:sp>
      <p:sp>
        <p:nvSpPr>
          <p:cNvPr id="7" name="TextBox 6"/>
          <p:cNvSpPr txBox="1"/>
          <p:nvPr/>
        </p:nvSpPr>
        <p:spPr>
          <a:xfrm>
            <a:off x="533400" y="4059241"/>
            <a:ext cx="3382352" cy="1412694"/>
          </a:xfrm>
          <a:prstGeom prst="rect">
            <a:avLst/>
          </a:prstGeom>
          <a:noFill/>
        </p:spPr>
        <p:txBody>
          <a:bodyPr wrap="square" rtlCol="0">
            <a:spAutoFit/>
          </a:bodyPr>
          <a:lstStyle/>
          <a:p>
            <a:pPr>
              <a:lnSpc>
                <a:spcPct val="120000"/>
              </a:lnSpc>
            </a:pPr>
            <a:r>
              <a:rPr lang="en-US" i="1" dirty="0">
                <a:latin typeface="Cambria"/>
                <a:cs typeface="Cambria"/>
              </a:rPr>
              <a:t>Questions:</a:t>
            </a:r>
          </a:p>
          <a:p>
            <a:pPr marL="285750" indent="-285750">
              <a:lnSpc>
                <a:spcPct val="120000"/>
              </a:lnSpc>
              <a:buFont typeface="Arial"/>
              <a:buChar char="•"/>
            </a:pPr>
            <a:r>
              <a:rPr lang="en-US" dirty="0">
                <a:latin typeface="Cambria"/>
                <a:cs typeface="Cambria"/>
              </a:rPr>
              <a:t>Is Animal a ‘parent’ or ‘child’?</a:t>
            </a:r>
          </a:p>
          <a:p>
            <a:pPr marL="285750" indent="-285750">
              <a:lnSpc>
                <a:spcPct val="120000"/>
              </a:lnSpc>
              <a:buFont typeface="Arial"/>
              <a:buChar char="•"/>
            </a:pPr>
            <a:r>
              <a:rPr lang="en-US" dirty="0">
                <a:latin typeface="Cambria"/>
                <a:cs typeface="Cambria"/>
              </a:rPr>
              <a:t>What is Mammal to a Cat?</a:t>
            </a:r>
          </a:p>
          <a:p>
            <a:pPr marL="285750" indent="-285750">
              <a:lnSpc>
                <a:spcPct val="120000"/>
              </a:lnSpc>
              <a:buFont typeface="Arial"/>
              <a:buChar char="•"/>
            </a:pPr>
            <a:r>
              <a:rPr lang="en-US" dirty="0">
                <a:latin typeface="Cambria"/>
                <a:cs typeface="Cambria"/>
              </a:rPr>
              <a:t>What is Reptile to Animal?</a:t>
            </a:r>
          </a:p>
        </p:txBody>
      </p:sp>
    </p:spTree>
    <p:extLst>
      <p:ext uri="{BB962C8B-B14F-4D97-AF65-F5344CB8AC3E}">
        <p14:creationId xmlns:p14="http://schemas.microsoft.com/office/powerpoint/2010/main" val="28870195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026"/>
          <p:cNvSpPr>
            <a:spLocks noGrp="1" noChangeArrowheads="1"/>
          </p:cNvSpPr>
          <p:nvPr>
            <p:ph type="title"/>
          </p:nvPr>
        </p:nvSpPr>
        <p:spPr/>
        <p:txBody>
          <a:bodyPr>
            <a:normAutofit/>
          </a:bodyPr>
          <a:lstStyle/>
          <a:p>
            <a:pPr eaLnBrk="1" hangingPunct="1"/>
            <a:r>
              <a:rPr lang="en-US" dirty="0"/>
              <a:t>How Does Inheritance Work?</a:t>
            </a:r>
          </a:p>
        </p:txBody>
      </p:sp>
      <p:sp>
        <p:nvSpPr>
          <p:cNvPr id="21506" name="Rectangle 1027"/>
          <p:cNvSpPr>
            <a:spLocks noGrp="1" noChangeArrowheads="1"/>
          </p:cNvSpPr>
          <p:nvPr>
            <p:ph idx="1"/>
          </p:nvPr>
        </p:nvSpPr>
        <p:spPr>
          <a:xfrm>
            <a:off x="457200" y="1775191"/>
            <a:ext cx="8229600" cy="4625609"/>
          </a:xfrm>
        </p:spPr>
        <p:txBody>
          <a:bodyPr>
            <a:normAutofit fontScale="92500" lnSpcReduction="20000"/>
          </a:bodyPr>
          <a:lstStyle/>
          <a:p>
            <a:pPr marL="0" indent="0" eaLnBrk="1" hangingPunct="1">
              <a:buNone/>
            </a:pPr>
            <a:r>
              <a:rPr lang="en-US" b="1" dirty="0"/>
              <a:t>Inheritance in OOP</a:t>
            </a:r>
            <a:r>
              <a:rPr lang="en-US" dirty="0"/>
              <a:t>:</a:t>
            </a:r>
          </a:p>
          <a:p>
            <a:pPr lvl="1"/>
            <a:r>
              <a:rPr lang="en-US" dirty="0"/>
              <a:t>A new class to be based on an existing one automatically gets (</a:t>
            </a:r>
            <a:r>
              <a:rPr lang="en-US" i="1" dirty="0"/>
              <a:t>inherits</a:t>
            </a:r>
            <a:r>
              <a:rPr lang="en-US" dirty="0"/>
              <a:t>): </a:t>
            </a:r>
          </a:p>
          <a:p>
            <a:pPr lvl="2"/>
            <a:r>
              <a:rPr lang="en-US" sz="2600" i="1" dirty="0"/>
              <a:t>all of the methods </a:t>
            </a:r>
            <a:r>
              <a:rPr lang="en-US" sz="2600" dirty="0"/>
              <a:t>of the existing class</a:t>
            </a:r>
          </a:p>
          <a:p>
            <a:pPr lvl="2"/>
            <a:r>
              <a:rPr lang="en-US" sz="2600" i="1" dirty="0"/>
              <a:t>all of the attributes </a:t>
            </a:r>
            <a:r>
              <a:rPr lang="en-US" sz="2600" dirty="0"/>
              <a:t>of the existing class</a:t>
            </a:r>
          </a:p>
          <a:p>
            <a:pPr lvl="2"/>
            <a:endParaRPr lang="en-US" dirty="0"/>
          </a:p>
          <a:p>
            <a:pPr lvl="1"/>
            <a:r>
              <a:rPr lang="en-US" dirty="0"/>
              <a:t>It can also have </a:t>
            </a:r>
            <a:r>
              <a:rPr lang="en-US" i="1" dirty="0"/>
              <a:t>new</a:t>
            </a:r>
            <a:r>
              <a:rPr lang="en-US" dirty="0"/>
              <a:t> methods and attributes!</a:t>
            </a:r>
          </a:p>
          <a:p>
            <a:pPr lvl="1"/>
            <a:endParaRPr lang="en-US" dirty="0"/>
          </a:p>
          <a:p>
            <a:r>
              <a:rPr lang="en-US" dirty="0"/>
              <a:t>The </a:t>
            </a:r>
            <a:r>
              <a:rPr lang="en-US" b="1" dirty="0"/>
              <a:t>children</a:t>
            </a:r>
            <a:r>
              <a:rPr lang="en-US" dirty="0"/>
              <a:t> are also called </a:t>
            </a:r>
            <a:r>
              <a:rPr lang="en-US" b="1" dirty="0"/>
              <a:t>derived</a:t>
            </a:r>
            <a:r>
              <a:rPr lang="en-US" dirty="0"/>
              <a:t> classes of the </a:t>
            </a:r>
            <a:r>
              <a:rPr lang="en-US" b="1" dirty="0"/>
              <a:t>parent</a:t>
            </a:r>
            <a:r>
              <a:rPr lang="en-US" dirty="0"/>
              <a:t> class, which is also called a </a:t>
            </a:r>
            <a:r>
              <a:rPr lang="en-US" b="1" dirty="0"/>
              <a:t>super</a:t>
            </a:r>
            <a:r>
              <a:rPr lang="en-US" dirty="0"/>
              <a:t> class.</a:t>
            </a:r>
          </a:p>
        </p:txBody>
      </p:sp>
    </p:spTree>
    <p:extLst>
      <p:ext uri="{BB962C8B-B14F-4D97-AF65-F5344CB8AC3E}">
        <p14:creationId xmlns:p14="http://schemas.microsoft.com/office/powerpoint/2010/main" val="24254447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1408176"/>
            <a:ext cx="9144000" cy="5449824"/>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4" name="Group 23"/>
          <p:cNvGrpSpPr/>
          <p:nvPr/>
        </p:nvGrpSpPr>
        <p:grpSpPr>
          <a:xfrm>
            <a:off x="975251" y="1639670"/>
            <a:ext cx="2819400" cy="1600200"/>
            <a:chOff x="5029200" y="2858869"/>
            <a:chExt cx="2590800" cy="1600200"/>
          </a:xfrm>
          <a:solidFill>
            <a:schemeClr val="bg1"/>
          </a:solidFill>
        </p:grpSpPr>
        <p:sp>
          <p:nvSpPr>
            <p:cNvPr id="27" name="Rounded Rectangle 26"/>
            <p:cNvSpPr/>
            <p:nvPr/>
          </p:nvSpPr>
          <p:spPr>
            <a:xfrm>
              <a:off x="5029200" y="2858869"/>
              <a:ext cx="2590800" cy="1600200"/>
            </a:xfrm>
            <a:prstGeom prst="roundRect">
              <a:avLst>
                <a:gd name="adj" fmla="val 10018"/>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mbria"/>
                <a:cs typeface="Cambria"/>
              </a:endParaRPr>
            </a:p>
          </p:txBody>
        </p:sp>
        <p:sp>
          <p:nvSpPr>
            <p:cNvPr id="28" name="Rectangle 27"/>
            <p:cNvSpPr/>
            <p:nvPr/>
          </p:nvSpPr>
          <p:spPr>
            <a:xfrm>
              <a:off x="5119419" y="2858869"/>
              <a:ext cx="2348182" cy="923330"/>
            </a:xfrm>
            <a:prstGeom prst="rect">
              <a:avLst/>
            </a:prstGeom>
            <a:noFill/>
          </p:spPr>
          <p:txBody>
            <a:bodyPr wrap="square">
              <a:spAutoFit/>
            </a:bodyPr>
            <a:lstStyle/>
            <a:p>
              <a:r>
                <a:rPr lang="en-US" b="1" dirty="0">
                  <a:latin typeface="Cambria"/>
                  <a:cs typeface="Cambria"/>
                </a:rPr>
                <a:t>class Person</a:t>
              </a:r>
            </a:p>
            <a:p>
              <a:r>
                <a:rPr lang="en-US" dirty="0">
                  <a:solidFill>
                    <a:srgbClr val="B50B1B"/>
                  </a:solidFill>
                  <a:latin typeface="Cambria"/>
                  <a:cs typeface="Cambria"/>
                </a:rPr>
                <a:t>name, address, phone, …</a:t>
              </a:r>
            </a:p>
          </p:txBody>
        </p:sp>
        <p:sp>
          <p:nvSpPr>
            <p:cNvPr id="26" name="TextBox 25"/>
            <p:cNvSpPr txBox="1"/>
            <p:nvPr/>
          </p:nvSpPr>
          <p:spPr>
            <a:xfrm>
              <a:off x="5119419" y="3496270"/>
              <a:ext cx="2348181" cy="923330"/>
            </a:xfrm>
            <a:prstGeom prst="rect">
              <a:avLst/>
            </a:prstGeom>
            <a:grpFill/>
          </p:spPr>
          <p:txBody>
            <a:bodyPr wrap="square" rtlCol="0">
              <a:spAutoFit/>
            </a:bodyPr>
            <a:lstStyle/>
            <a:p>
              <a:r>
                <a:rPr lang="en-US" dirty="0" err="1">
                  <a:latin typeface="Cambria"/>
                  <a:cs typeface="Cambria"/>
                </a:rPr>
                <a:t>change_phone</a:t>
              </a:r>
              <a:r>
                <a:rPr lang="en-US" dirty="0">
                  <a:latin typeface="Cambria"/>
                  <a:cs typeface="Cambria"/>
                </a:rPr>
                <a:t>(), </a:t>
              </a:r>
              <a:r>
                <a:rPr lang="en-US" dirty="0" err="1">
                  <a:latin typeface="Cambria"/>
                  <a:cs typeface="Cambria"/>
                </a:rPr>
                <a:t>change_address</a:t>
              </a:r>
              <a:r>
                <a:rPr lang="en-US" dirty="0">
                  <a:latin typeface="Cambria"/>
                  <a:cs typeface="Cambria"/>
                </a:rPr>
                <a:t>(), </a:t>
              </a:r>
              <a:r>
                <a:rPr lang="en-US" dirty="0" err="1">
                  <a:latin typeface="Cambria"/>
                  <a:cs typeface="Cambria"/>
                </a:rPr>
                <a:t>emergency_notify</a:t>
              </a:r>
              <a:r>
                <a:rPr lang="en-US" dirty="0">
                  <a:latin typeface="Cambria"/>
                  <a:cs typeface="Cambria"/>
                </a:rPr>
                <a:t>(), …</a:t>
              </a:r>
            </a:p>
          </p:txBody>
        </p:sp>
      </p:grpSp>
      <p:sp>
        <p:nvSpPr>
          <p:cNvPr id="2" name="Title 1"/>
          <p:cNvSpPr>
            <a:spLocks noGrp="1"/>
          </p:cNvSpPr>
          <p:nvPr>
            <p:ph type="title"/>
          </p:nvPr>
        </p:nvSpPr>
        <p:spPr>
          <a:xfrm>
            <a:off x="457200" y="155448"/>
            <a:ext cx="8610600" cy="1252728"/>
          </a:xfrm>
        </p:spPr>
        <p:txBody>
          <a:bodyPr>
            <a:normAutofit/>
          </a:bodyPr>
          <a:lstStyle/>
          <a:p>
            <a:r>
              <a:rPr lang="en-US" dirty="0"/>
              <a:t>OOP Inheritance Example</a:t>
            </a:r>
          </a:p>
        </p:txBody>
      </p:sp>
      <p:grpSp>
        <p:nvGrpSpPr>
          <p:cNvPr id="3" name="Group 2"/>
          <p:cNvGrpSpPr/>
          <p:nvPr/>
        </p:nvGrpSpPr>
        <p:grpSpPr>
          <a:xfrm>
            <a:off x="3794651" y="2439770"/>
            <a:ext cx="3596749" cy="1675030"/>
            <a:chOff x="3794651" y="2439770"/>
            <a:chExt cx="3596749" cy="1675030"/>
          </a:xfrm>
        </p:grpSpPr>
        <p:grpSp>
          <p:nvGrpSpPr>
            <p:cNvPr id="6" name="Group 5"/>
            <p:cNvGrpSpPr/>
            <p:nvPr/>
          </p:nvGrpSpPr>
          <p:grpSpPr>
            <a:xfrm>
              <a:off x="4800600" y="2514600"/>
              <a:ext cx="2590800" cy="1600200"/>
              <a:chOff x="4953000" y="2819400"/>
              <a:chExt cx="2590800" cy="1600200"/>
            </a:xfrm>
          </p:grpSpPr>
          <p:sp>
            <p:nvSpPr>
              <p:cNvPr id="18" name="Rounded Rectangle 17"/>
              <p:cNvSpPr/>
              <p:nvPr/>
            </p:nvSpPr>
            <p:spPr>
              <a:xfrm>
                <a:off x="4953000" y="2819400"/>
                <a:ext cx="2590800" cy="1600200"/>
              </a:xfrm>
              <a:prstGeom prst="roundRect">
                <a:avLst>
                  <a:gd name="adj" fmla="val 10018"/>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mbria"/>
                  <a:cs typeface="Cambria"/>
                </a:endParaRPr>
              </a:p>
            </p:txBody>
          </p:sp>
          <p:sp>
            <p:nvSpPr>
              <p:cNvPr id="17" name="TextBox 16"/>
              <p:cNvSpPr txBox="1"/>
              <p:nvPr/>
            </p:nvSpPr>
            <p:spPr>
              <a:xfrm>
                <a:off x="5029200" y="3496270"/>
                <a:ext cx="2438400" cy="877163"/>
              </a:xfrm>
              <a:prstGeom prst="rect">
                <a:avLst/>
              </a:prstGeom>
              <a:noFill/>
            </p:spPr>
            <p:txBody>
              <a:bodyPr wrap="square" rtlCol="0">
                <a:spAutoFit/>
              </a:bodyPr>
              <a:lstStyle/>
              <a:p>
                <a:r>
                  <a:rPr lang="en-US" sz="1700" dirty="0" err="1">
                    <a:latin typeface="Cambria"/>
                    <a:cs typeface="Cambria"/>
                  </a:rPr>
                  <a:t>change_office</a:t>
                </a:r>
                <a:r>
                  <a:rPr lang="en-US" sz="1700" dirty="0">
                    <a:latin typeface="Cambria"/>
                    <a:cs typeface="Cambria"/>
                  </a:rPr>
                  <a:t>(), </a:t>
                </a:r>
                <a:r>
                  <a:rPr lang="en-US" sz="1700" dirty="0" err="1">
                    <a:latin typeface="Cambria"/>
                    <a:cs typeface="Cambria"/>
                  </a:rPr>
                  <a:t>raise_salary</a:t>
                </a:r>
                <a:r>
                  <a:rPr lang="en-US" sz="1700" dirty="0">
                    <a:latin typeface="Cambria"/>
                    <a:cs typeface="Cambria"/>
                  </a:rPr>
                  <a:t>(), </a:t>
                </a:r>
                <a:r>
                  <a:rPr lang="en-US" sz="1700" dirty="0" err="1">
                    <a:latin typeface="Cambria"/>
                    <a:cs typeface="Cambria"/>
                  </a:rPr>
                  <a:t>send_paycheck</a:t>
                </a:r>
                <a:r>
                  <a:rPr lang="en-US" sz="1700" dirty="0">
                    <a:latin typeface="Cambria"/>
                    <a:cs typeface="Cambria"/>
                  </a:rPr>
                  <a:t>(), …</a:t>
                </a:r>
              </a:p>
            </p:txBody>
          </p:sp>
          <p:sp>
            <p:nvSpPr>
              <p:cNvPr id="19" name="Rectangle 18"/>
              <p:cNvSpPr/>
              <p:nvPr/>
            </p:nvSpPr>
            <p:spPr>
              <a:xfrm>
                <a:off x="5029200" y="2858869"/>
                <a:ext cx="2438400" cy="615553"/>
              </a:xfrm>
              <a:prstGeom prst="rect">
                <a:avLst/>
              </a:prstGeom>
            </p:spPr>
            <p:txBody>
              <a:bodyPr wrap="square">
                <a:spAutoFit/>
              </a:bodyPr>
              <a:lstStyle/>
              <a:p>
                <a:r>
                  <a:rPr lang="en-US" sz="1700" b="1" dirty="0">
                    <a:latin typeface="Cambria"/>
                    <a:cs typeface="Cambria"/>
                  </a:rPr>
                  <a:t>class Employee</a:t>
                </a:r>
              </a:p>
              <a:p>
                <a:r>
                  <a:rPr lang="en-US" sz="1700" dirty="0">
                    <a:solidFill>
                      <a:srgbClr val="B50B1B"/>
                    </a:solidFill>
                    <a:latin typeface="Cambria"/>
                    <a:cs typeface="Cambria"/>
                  </a:rPr>
                  <a:t>office, salary, …</a:t>
                </a:r>
              </a:p>
            </p:txBody>
          </p:sp>
        </p:grpSp>
        <p:cxnSp>
          <p:nvCxnSpPr>
            <p:cNvPr id="15" name="Straight Arrow Connector 14"/>
            <p:cNvCxnSpPr>
              <a:stCxn id="27" idx="3"/>
              <a:endCxn id="18" idx="1"/>
            </p:cNvCxnSpPr>
            <p:nvPr/>
          </p:nvCxnSpPr>
          <p:spPr>
            <a:xfrm>
              <a:off x="3794651" y="2439770"/>
              <a:ext cx="1005949" cy="87493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533400" y="3239870"/>
            <a:ext cx="2590800" cy="3510414"/>
            <a:chOff x="533400" y="3241067"/>
            <a:chExt cx="2590800" cy="3616933"/>
          </a:xfrm>
        </p:grpSpPr>
        <p:grpSp>
          <p:nvGrpSpPr>
            <p:cNvPr id="20" name="Group 19"/>
            <p:cNvGrpSpPr/>
            <p:nvPr/>
          </p:nvGrpSpPr>
          <p:grpSpPr>
            <a:xfrm>
              <a:off x="533400" y="4648200"/>
              <a:ext cx="2590800" cy="2209800"/>
              <a:chOff x="152400" y="2286000"/>
              <a:chExt cx="2590800" cy="2209800"/>
            </a:xfrm>
          </p:grpSpPr>
          <p:sp>
            <p:nvSpPr>
              <p:cNvPr id="4" name="Rounded Rectangle 3"/>
              <p:cNvSpPr/>
              <p:nvPr/>
            </p:nvSpPr>
            <p:spPr>
              <a:xfrm>
                <a:off x="152400" y="2286000"/>
                <a:ext cx="2590800" cy="2209800"/>
              </a:xfrm>
              <a:prstGeom prst="roundRect">
                <a:avLst>
                  <a:gd name="adj" fmla="val 10018"/>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mbria"/>
                  <a:cs typeface="Cambria"/>
                </a:endParaRPr>
              </a:p>
            </p:txBody>
          </p:sp>
          <p:sp>
            <p:nvSpPr>
              <p:cNvPr id="5" name="TextBox 4"/>
              <p:cNvSpPr txBox="1"/>
              <p:nvPr/>
            </p:nvSpPr>
            <p:spPr>
              <a:xfrm>
                <a:off x="228600" y="2353270"/>
                <a:ext cx="2438400" cy="830997"/>
              </a:xfrm>
              <a:prstGeom prst="rect">
                <a:avLst/>
              </a:prstGeom>
              <a:noFill/>
            </p:spPr>
            <p:txBody>
              <a:bodyPr wrap="square" rtlCol="0">
                <a:spAutoFit/>
              </a:bodyPr>
              <a:lstStyle/>
              <a:p>
                <a:r>
                  <a:rPr lang="en-US" sz="1600" b="1" dirty="0">
                    <a:latin typeface="Cambria"/>
                    <a:cs typeface="Cambria"/>
                  </a:rPr>
                  <a:t>class Student</a:t>
                </a:r>
              </a:p>
              <a:p>
                <a:r>
                  <a:rPr lang="en-US" sz="1600" dirty="0" err="1">
                    <a:solidFill>
                      <a:srgbClr val="B50B1B"/>
                    </a:solidFill>
                    <a:latin typeface="Cambria"/>
                    <a:cs typeface="Cambria"/>
                  </a:rPr>
                  <a:t>bursar_balance</a:t>
                </a:r>
                <a:r>
                  <a:rPr lang="en-US" sz="1600" dirty="0">
                    <a:solidFill>
                      <a:srgbClr val="B50B1B"/>
                    </a:solidFill>
                    <a:latin typeface="Cambria"/>
                    <a:cs typeface="Cambria"/>
                  </a:rPr>
                  <a:t>, courses, transcript, …</a:t>
                </a:r>
              </a:p>
            </p:txBody>
          </p:sp>
        </p:grpSp>
        <p:sp>
          <p:nvSpPr>
            <p:cNvPr id="12" name="TextBox 11"/>
            <p:cNvSpPr txBox="1"/>
            <p:nvPr/>
          </p:nvSpPr>
          <p:spPr>
            <a:xfrm>
              <a:off x="609600" y="5581471"/>
              <a:ext cx="2438400" cy="1077218"/>
            </a:xfrm>
            <a:prstGeom prst="rect">
              <a:avLst/>
            </a:prstGeom>
            <a:noFill/>
          </p:spPr>
          <p:txBody>
            <a:bodyPr wrap="square" rtlCol="0">
              <a:spAutoFit/>
            </a:bodyPr>
            <a:lstStyle/>
            <a:p>
              <a:r>
                <a:rPr lang="en-US" sz="1600" dirty="0" err="1">
                  <a:latin typeface="Cambria"/>
                  <a:cs typeface="Cambria"/>
                </a:rPr>
                <a:t>register_for_course</a:t>
              </a:r>
              <a:r>
                <a:rPr lang="en-US" sz="1600" dirty="0">
                  <a:latin typeface="Cambria"/>
                  <a:cs typeface="Cambria"/>
                </a:rPr>
                <a:t>(), </a:t>
              </a:r>
              <a:r>
                <a:rPr lang="en-US" sz="1600" dirty="0" err="1">
                  <a:latin typeface="Cambria"/>
                  <a:cs typeface="Cambria"/>
                </a:rPr>
                <a:t>change_grade</a:t>
              </a:r>
              <a:r>
                <a:rPr lang="en-US" sz="1600" dirty="0">
                  <a:latin typeface="Cambria"/>
                  <a:cs typeface="Cambria"/>
                </a:rPr>
                <a:t>(), </a:t>
              </a:r>
              <a:r>
                <a:rPr lang="en-US" sz="1600" dirty="0" err="1">
                  <a:latin typeface="Cambria"/>
                  <a:cs typeface="Cambria"/>
                </a:rPr>
                <a:t>send_bill</a:t>
              </a:r>
              <a:r>
                <a:rPr lang="en-US" sz="1600" dirty="0">
                  <a:latin typeface="Cambria"/>
                  <a:cs typeface="Cambria"/>
                </a:rPr>
                <a:t>(), </a:t>
              </a:r>
              <a:r>
                <a:rPr lang="en-US" sz="1600" dirty="0" err="1">
                  <a:latin typeface="Cambria"/>
                  <a:cs typeface="Cambria"/>
                </a:rPr>
                <a:t>give_scholarship</a:t>
              </a:r>
              <a:r>
                <a:rPr lang="en-US" sz="1600" dirty="0">
                  <a:latin typeface="Cambria"/>
                  <a:cs typeface="Cambria"/>
                </a:rPr>
                <a:t>() …</a:t>
              </a:r>
            </a:p>
          </p:txBody>
        </p:sp>
        <p:cxnSp>
          <p:nvCxnSpPr>
            <p:cNvPr id="29" name="Straight Arrow Connector 28"/>
            <p:cNvCxnSpPr>
              <a:stCxn id="27" idx="2"/>
              <a:endCxn id="4" idx="0"/>
            </p:cNvCxnSpPr>
            <p:nvPr/>
          </p:nvCxnSpPr>
          <p:spPr>
            <a:xfrm flipH="1">
              <a:off x="1828800" y="3241067"/>
              <a:ext cx="556151" cy="140713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3352800" y="4114800"/>
            <a:ext cx="2743200" cy="2635483"/>
            <a:chOff x="3352800" y="4114800"/>
            <a:chExt cx="2743200" cy="2743200"/>
          </a:xfrm>
        </p:grpSpPr>
        <p:grpSp>
          <p:nvGrpSpPr>
            <p:cNvPr id="21" name="Group 20"/>
            <p:cNvGrpSpPr/>
            <p:nvPr/>
          </p:nvGrpSpPr>
          <p:grpSpPr>
            <a:xfrm>
              <a:off x="3352800" y="4648200"/>
              <a:ext cx="2590800" cy="2209800"/>
              <a:chOff x="2971800" y="2286000"/>
              <a:chExt cx="2590800" cy="2209800"/>
            </a:xfrm>
          </p:grpSpPr>
          <p:sp>
            <p:nvSpPr>
              <p:cNvPr id="8" name="Rounded Rectangle 7"/>
              <p:cNvSpPr/>
              <p:nvPr/>
            </p:nvSpPr>
            <p:spPr>
              <a:xfrm>
                <a:off x="2971800" y="2286000"/>
                <a:ext cx="2590800" cy="2209800"/>
              </a:xfrm>
              <a:prstGeom prst="roundRect">
                <a:avLst>
                  <a:gd name="adj" fmla="val 10018"/>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mbria"/>
                  <a:cs typeface="Cambria"/>
                </a:endParaRPr>
              </a:p>
            </p:txBody>
          </p:sp>
          <p:sp>
            <p:nvSpPr>
              <p:cNvPr id="10" name="Rectangle 9"/>
              <p:cNvSpPr/>
              <p:nvPr/>
            </p:nvSpPr>
            <p:spPr>
              <a:xfrm>
                <a:off x="3048000" y="2362200"/>
                <a:ext cx="2438400" cy="584776"/>
              </a:xfrm>
              <a:prstGeom prst="rect">
                <a:avLst/>
              </a:prstGeom>
            </p:spPr>
            <p:txBody>
              <a:bodyPr wrap="square">
                <a:spAutoFit/>
              </a:bodyPr>
              <a:lstStyle/>
              <a:p>
                <a:r>
                  <a:rPr lang="en-US" sz="1600" b="1" dirty="0">
                    <a:latin typeface="Cambria"/>
                    <a:cs typeface="Cambria"/>
                  </a:rPr>
                  <a:t>class Faculty</a:t>
                </a:r>
              </a:p>
              <a:p>
                <a:r>
                  <a:rPr lang="en-US" sz="1600" dirty="0">
                    <a:solidFill>
                      <a:srgbClr val="B50B1B"/>
                    </a:solidFill>
                    <a:latin typeface="Cambria"/>
                    <a:cs typeface="Cambria"/>
                  </a:rPr>
                  <a:t>courses, rank, …</a:t>
                </a:r>
              </a:p>
            </p:txBody>
          </p:sp>
        </p:grpSp>
        <p:sp>
          <p:nvSpPr>
            <p:cNvPr id="13" name="TextBox 12"/>
            <p:cNvSpPr txBox="1"/>
            <p:nvPr/>
          </p:nvSpPr>
          <p:spPr>
            <a:xfrm>
              <a:off x="3429000" y="5257800"/>
              <a:ext cx="2438400" cy="584776"/>
            </a:xfrm>
            <a:prstGeom prst="rect">
              <a:avLst/>
            </a:prstGeom>
            <a:noFill/>
          </p:spPr>
          <p:txBody>
            <a:bodyPr wrap="square" rtlCol="0">
              <a:spAutoFit/>
            </a:bodyPr>
            <a:lstStyle/>
            <a:p>
              <a:r>
                <a:rPr lang="en-US" sz="1600" dirty="0" err="1">
                  <a:latin typeface="Cambria"/>
                  <a:cs typeface="Cambria"/>
                </a:rPr>
                <a:t>assign_course</a:t>
              </a:r>
              <a:r>
                <a:rPr lang="en-US" sz="1600" dirty="0">
                  <a:latin typeface="Cambria"/>
                  <a:cs typeface="Cambria"/>
                </a:rPr>
                <a:t>(), </a:t>
              </a:r>
              <a:r>
                <a:rPr lang="en-US" sz="1600" dirty="0" err="1">
                  <a:latin typeface="Cambria"/>
                  <a:cs typeface="Cambria"/>
                </a:rPr>
                <a:t>rank_promotion</a:t>
              </a:r>
              <a:r>
                <a:rPr lang="en-US" sz="1600" dirty="0">
                  <a:latin typeface="Cambria"/>
                  <a:cs typeface="Cambria"/>
                </a:rPr>
                <a:t>(), …</a:t>
              </a:r>
            </a:p>
          </p:txBody>
        </p:sp>
        <p:cxnSp>
          <p:nvCxnSpPr>
            <p:cNvPr id="32" name="Straight Arrow Connector 31"/>
            <p:cNvCxnSpPr>
              <a:stCxn id="18" idx="2"/>
              <a:endCxn id="8" idx="0"/>
            </p:cNvCxnSpPr>
            <p:nvPr/>
          </p:nvCxnSpPr>
          <p:spPr>
            <a:xfrm flipH="1">
              <a:off x="4648200" y="4114800"/>
              <a:ext cx="1447800" cy="5334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6096000" y="4114800"/>
            <a:ext cx="2654023" cy="2635484"/>
            <a:chOff x="6096000" y="4114800"/>
            <a:chExt cx="2654023" cy="2743201"/>
          </a:xfrm>
        </p:grpSpPr>
        <p:grpSp>
          <p:nvGrpSpPr>
            <p:cNvPr id="7" name="Group 6"/>
            <p:cNvGrpSpPr/>
            <p:nvPr/>
          </p:nvGrpSpPr>
          <p:grpSpPr>
            <a:xfrm>
              <a:off x="6096000" y="4114800"/>
              <a:ext cx="2654023" cy="2743201"/>
              <a:chOff x="6096000" y="4114800"/>
              <a:chExt cx="2654023" cy="2743201"/>
            </a:xfrm>
          </p:grpSpPr>
          <p:grpSp>
            <p:nvGrpSpPr>
              <p:cNvPr id="22" name="Group 21"/>
              <p:cNvGrpSpPr/>
              <p:nvPr/>
            </p:nvGrpSpPr>
            <p:grpSpPr>
              <a:xfrm>
                <a:off x="6159223" y="4648201"/>
                <a:ext cx="2590800" cy="2209800"/>
                <a:chOff x="5778223" y="2286001"/>
                <a:chExt cx="2590800" cy="2209800"/>
              </a:xfrm>
            </p:grpSpPr>
            <p:sp>
              <p:nvSpPr>
                <p:cNvPr id="9" name="Rounded Rectangle 8"/>
                <p:cNvSpPr/>
                <p:nvPr/>
              </p:nvSpPr>
              <p:spPr>
                <a:xfrm>
                  <a:off x="5778223" y="2286001"/>
                  <a:ext cx="2590800" cy="2209800"/>
                </a:xfrm>
                <a:prstGeom prst="roundRect">
                  <a:avLst>
                    <a:gd name="adj" fmla="val 10018"/>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mbria"/>
                    <a:cs typeface="Cambria"/>
                  </a:endParaRPr>
                </a:p>
              </p:txBody>
            </p:sp>
            <p:sp>
              <p:nvSpPr>
                <p:cNvPr id="11" name="Rectangle 10"/>
                <p:cNvSpPr/>
                <p:nvPr/>
              </p:nvSpPr>
              <p:spPr>
                <a:xfrm>
                  <a:off x="5867400" y="2381071"/>
                  <a:ext cx="2438400" cy="608677"/>
                </a:xfrm>
                <a:prstGeom prst="rect">
                  <a:avLst/>
                </a:prstGeom>
              </p:spPr>
              <p:txBody>
                <a:bodyPr wrap="square">
                  <a:spAutoFit/>
                </a:bodyPr>
                <a:lstStyle/>
                <a:p>
                  <a:r>
                    <a:rPr lang="en-US" sz="1600" b="1" dirty="0">
                      <a:latin typeface="Cambria"/>
                      <a:cs typeface="Cambria"/>
                    </a:rPr>
                    <a:t>class Staff</a:t>
                  </a:r>
                </a:p>
                <a:p>
                  <a:r>
                    <a:rPr lang="en-US" sz="1600" dirty="0">
                      <a:solidFill>
                        <a:srgbClr val="B50B1B"/>
                      </a:solidFill>
                      <a:latin typeface="Cambria"/>
                      <a:cs typeface="Cambria"/>
                    </a:rPr>
                    <a:t>supervisor, title, …</a:t>
                  </a:r>
                </a:p>
              </p:txBody>
            </p:sp>
          </p:grpSp>
          <p:cxnSp>
            <p:nvCxnSpPr>
              <p:cNvPr id="34" name="Straight Arrow Connector 33"/>
              <p:cNvCxnSpPr>
                <a:stCxn id="18" idx="2"/>
                <a:endCxn id="9" idx="0"/>
              </p:cNvCxnSpPr>
              <p:nvPr/>
            </p:nvCxnSpPr>
            <p:spPr>
              <a:xfrm>
                <a:off x="6096000" y="4114800"/>
                <a:ext cx="1358623" cy="53340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6248400" y="5345668"/>
              <a:ext cx="2438400" cy="338554"/>
            </a:xfrm>
            <a:prstGeom prst="rect">
              <a:avLst/>
            </a:prstGeom>
            <a:noFill/>
          </p:spPr>
          <p:txBody>
            <a:bodyPr wrap="square" rtlCol="0">
              <a:spAutoFit/>
            </a:bodyPr>
            <a:lstStyle/>
            <a:p>
              <a:r>
                <a:rPr lang="en-US" sz="1600" dirty="0" err="1">
                  <a:latin typeface="Cambria"/>
                  <a:cs typeface="Cambria"/>
                </a:rPr>
                <a:t>change_title</a:t>
              </a:r>
              <a:r>
                <a:rPr lang="en-US" sz="1600" dirty="0">
                  <a:latin typeface="Cambria"/>
                  <a:cs typeface="Cambria"/>
                </a:rPr>
                <a:t>(), …</a:t>
              </a:r>
            </a:p>
          </p:txBody>
        </p:sp>
      </p:grpSp>
    </p:spTree>
    <p:extLst>
      <p:ext uri="{BB962C8B-B14F-4D97-AF65-F5344CB8AC3E}">
        <p14:creationId xmlns:p14="http://schemas.microsoft.com/office/powerpoint/2010/main" val="345453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665123" y="1417638"/>
            <a:ext cx="3478875" cy="5440362"/>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Inheritance Example</a:t>
            </a:r>
          </a:p>
        </p:txBody>
      </p:sp>
      <p:sp>
        <p:nvSpPr>
          <p:cNvPr id="3" name="Content Placeholder 2"/>
          <p:cNvSpPr>
            <a:spLocks noGrp="1"/>
          </p:cNvSpPr>
          <p:nvPr>
            <p:ph idx="1"/>
          </p:nvPr>
        </p:nvSpPr>
        <p:spPr>
          <a:xfrm>
            <a:off x="148282" y="1589904"/>
            <a:ext cx="4769708" cy="4963296"/>
          </a:xfrm>
        </p:spPr>
        <p:txBody>
          <a:bodyPr>
            <a:noAutofit/>
          </a:bodyPr>
          <a:lstStyle/>
          <a:p>
            <a:pPr>
              <a:buNone/>
            </a:pPr>
            <a:r>
              <a:rPr lang="en-US" sz="1300" b="1" dirty="0">
                <a:solidFill>
                  <a:srgbClr val="732E9A"/>
                </a:solidFill>
                <a:latin typeface="Calibri"/>
                <a:cs typeface="Calibri"/>
              </a:rPr>
              <a:t>class Animal(object):</a:t>
            </a:r>
          </a:p>
          <a:p>
            <a:pPr>
              <a:buNone/>
            </a:pPr>
            <a:r>
              <a:rPr lang="en-US" sz="1300" b="1" dirty="0">
                <a:solidFill>
                  <a:srgbClr val="732E9A"/>
                </a:solidFill>
                <a:latin typeface="Calibri"/>
                <a:cs typeface="Calibri"/>
              </a:rPr>
              <a:t>    </a:t>
            </a:r>
            <a:r>
              <a:rPr lang="en-US" sz="1300" b="1" dirty="0" err="1">
                <a:solidFill>
                  <a:srgbClr val="732E9A"/>
                </a:solidFill>
                <a:latin typeface="Calibri"/>
                <a:cs typeface="Calibri"/>
              </a:rPr>
              <a:t>def</a:t>
            </a:r>
            <a:r>
              <a:rPr lang="en-US" sz="1300" b="1" dirty="0">
                <a:solidFill>
                  <a:srgbClr val="732E9A"/>
                </a:solidFill>
                <a:latin typeface="Calibri"/>
                <a:cs typeface="Calibri"/>
              </a:rPr>
              <a:t> __</a:t>
            </a:r>
            <a:r>
              <a:rPr lang="en-US" sz="1300" b="1" dirty="0" err="1">
                <a:solidFill>
                  <a:srgbClr val="732E9A"/>
                </a:solidFill>
                <a:latin typeface="Calibri"/>
                <a:cs typeface="Calibri"/>
              </a:rPr>
              <a:t>init</a:t>
            </a:r>
            <a:r>
              <a:rPr lang="en-US" sz="1300" b="1" dirty="0">
                <a:solidFill>
                  <a:srgbClr val="732E9A"/>
                </a:solidFill>
                <a:latin typeface="Calibri"/>
                <a:cs typeface="Calibri"/>
              </a:rPr>
              <a:t>__(self, name, age):    </a:t>
            </a:r>
            <a:r>
              <a:rPr lang="en-US" sz="1300" b="1" dirty="0">
                <a:solidFill>
                  <a:srgbClr val="C00000"/>
                </a:solidFill>
                <a:latin typeface="Calibri"/>
                <a:cs typeface="Calibri"/>
              </a:rPr>
              <a:t># Constructor</a:t>
            </a:r>
          </a:p>
          <a:p>
            <a:pPr>
              <a:buNone/>
            </a:pPr>
            <a:r>
              <a:rPr lang="en-US" sz="1300" b="1" dirty="0">
                <a:solidFill>
                  <a:srgbClr val="732E9A"/>
                </a:solidFill>
                <a:latin typeface="Calibri"/>
                <a:cs typeface="Calibri"/>
              </a:rPr>
              <a:t>        self.name = name</a:t>
            </a:r>
          </a:p>
          <a:p>
            <a:pPr>
              <a:buNone/>
            </a:pPr>
            <a:r>
              <a:rPr lang="en-US" sz="1300" b="1" dirty="0">
                <a:solidFill>
                  <a:srgbClr val="732E9A"/>
                </a:solidFill>
                <a:latin typeface="Calibri"/>
                <a:cs typeface="Calibri"/>
              </a:rPr>
              <a:t>        </a:t>
            </a:r>
            <a:r>
              <a:rPr lang="en-US" sz="1300" b="1" dirty="0" err="1">
                <a:solidFill>
                  <a:srgbClr val="732E9A"/>
                </a:solidFill>
                <a:latin typeface="Calibri"/>
                <a:cs typeface="Calibri"/>
              </a:rPr>
              <a:t>self.age</a:t>
            </a:r>
            <a:r>
              <a:rPr lang="en-US" sz="1300" b="1" dirty="0">
                <a:solidFill>
                  <a:srgbClr val="732E9A"/>
                </a:solidFill>
                <a:latin typeface="Calibri"/>
                <a:cs typeface="Calibri"/>
              </a:rPr>
              <a:t> = age</a:t>
            </a:r>
          </a:p>
          <a:p>
            <a:pPr>
              <a:buNone/>
            </a:pPr>
            <a:endParaRPr lang="en-US" sz="1300" b="1" dirty="0">
              <a:solidFill>
                <a:srgbClr val="732E9A"/>
              </a:solidFill>
              <a:latin typeface="Calibri"/>
              <a:cs typeface="Calibri"/>
            </a:endParaRPr>
          </a:p>
          <a:p>
            <a:pPr>
              <a:buNone/>
            </a:pPr>
            <a:r>
              <a:rPr lang="en-US" sz="1300" b="1" dirty="0">
                <a:solidFill>
                  <a:srgbClr val="732E9A"/>
                </a:solidFill>
                <a:latin typeface="Calibri"/>
                <a:cs typeface="Calibri"/>
              </a:rPr>
              <a:t>    </a:t>
            </a:r>
            <a:r>
              <a:rPr lang="en-US" sz="1300" b="1" dirty="0" err="1">
                <a:solidFill>
                  <a:srgbClr val="732E9A"/>
                </a:solidFill>
                <a:latin typeface="Calibri"/>
                <a:cs typeface="Calibri"/>
              </a:rPr>
              <a:t>def</a:t>
            </a:r>
            <a:r>
              <a:rPr lang="en-US" sz="1300" b="1" dirty="0">
                <a:solidFill>
                  <a:srgbClr val="732E9A"/>
                </a:solidFill>
                <a:latin typeface="Calibri"/>
                <a:cs typeface="Calibri"/>
              </a:rPr>
              <a:t> __</a:t>
            </a:r>
            <a:r>
              <a:rPr lang="en-US" sz="1300" b="1" dirty="0" err="1">
                <a:solidFill>
                  <a:srgbClr val="732E9A"/>
                </a:solidFill>
                <a:latin typeface="Calibri"/>
                <a:cs typeface="Calibri"/>
              </a:rPr>
              <a:t>str</a:t>
            </a:r>
            <a:r>
              <a:rPr lang="en-US" sz="1300" b="1" dirty="0">
                <a:solidFill>
                  <a:srgbClr val="732E9A"/>
                </a:solidFill>
                <a:latin typeface="Calibri"/>
                <a:cs typeface="Calibri"/>
              </a:rPr>
              <a:t>__(self):			</a:t>
            </a:r>
            <a:r>
              <a:rPr lang="en-US" sz="1300" b="1" dirty="0">
                <a:solidFill>
                  <a:srgbClr val="C00000"/>
                </a:solidFill>
                <a:latin typeface="Calibri"/>
                <a:cs typeface="Calibri"/>
              </a:rPr>
              <a:t># to – string method</a:t>
            </a:r>
          </a:p>
          <a:p>
            <a:pPr>
              <a:buNone/>
            </a:pPr>
            <a:r>
              <a:rPr lang="en-US" sz="1300" b="1" dirty="0">
                <a:solidFill>
                  <a:srgbClr val="732E9A"/>
                </a:solidFill>
                <a:latin typeface="Calibri"/>
                <a:cs typeface="Calibri"/>
              </a:rPr>
              <a:t>        return self.name + " is " + </a:t>
            </a:r>
            <a:r>
              <a:rPr lang="en-US" sz="1300" b="1" dirty="0" err="1">
                <a:solidFill>
                  <a:srgbClr val="732E9A"/>
                </a:solidFill>
                <a:latin typeface="Calibri"/>
                <a:cs typeface="Calibri"/>
              </a:rPr>
              <a:t>str</a:t>
            </a:r>
            <a:r>
              <a:rPr lang="en-US" sz="1300" b="1" dirty="0">
                <a:solidFill>
                  <a:srgbClr val="732E9A"/>
                </a:solidFill>
                <a:latin typeface="Calibri"/>
                <a:cs typeface="Calibri"/>
              </a:rPr>
              <a:t>(</a:t>
            </a:r>
            <a:r>
              <a:rPr lang="en-US" sz="1300" b="1" dirty="0" err="1">
                <a:solidFill>
                  <a:srgbClr val="732E9A"/>
                </a:solidFill>
                <a:latin typeface="Calibri"/>
                <a:cs typeface="Calibri"/>
              </a:rPr>
              <a:t>self.age</a:t>
            </a:r>
            <a:r>
              <a:rPr lang="en-US" sz="1300" b="1" dirty="0">
                <a:solidFill>
                  <a:srgbClr val="732E9A"/>
                </a:solidFill>
                <a:latin typeface="Calibri"/>
                <a:cs typeface="Calibri"/>
              </a:rPr>
              <a:t>) + " years old."</a:t>
            </a:r>
          </a:p>
          <a:p>
            <a:pPr>
              <a:buNone/>
            </a:pPr>
            <a:r>
              <a:rPr lang="en-US" sz="1300" b="1" dirty="0">
                <a:solidFill>
                  <a:srgbClr val="7030A0"/>
                </a:solidFill>
                <a:latin typeface="Calibri"/>
                <a:cs typeface="Calibri"/>
              </a:rPr>
              <a:t>     </a:t>
            </a:r>
          </a:p>
          <a:p>
            <a:pPr>
              <a:buNone/>
            </a:pPr>
            <a:r>
              <a:rPr lang="en-US" sz="1300" b="1" dirty="0">
                <a:solidFill>
                  <a:srgbClr val="1D86CD"/>
                </a:solidFill>
                <a:latin typeface="Calibri"/>
                <a:cs typeface="Calibri"/>
              </a:rPr>
              <a:t>class Cat(Animal):</a:t>
            </a:r>
          </a:p>
          <a:p>
            <a:pPr>
              <a:buNone/>
            </a:pPr>
            <a:r>
              <a:rPr lang="en-US" sz="1300" b="1" dirty="0">
                <a:solidFill>
                  <a:srgbClr val="1D86CD"/>
                </a:solidFill>
                <a:latin typeface="Calibri"/>
                <a:cs typeface="Calibri"/>
              </a:rPr>
              <a:t>    </a:t>
            </a:r>
            <a:r>
              <a:rPr lang="en-US" sz="1300" b="1" dirty="0" err="1">
                <a:solidFill>
                  <a:srgbClr val="1D86CD"/>
                </a:solidFill>
                <a:latin typeface="Calibri"/>
                <a:cs typeface="Calibri"/>
              </a:rPr>
              <a:t>def</a:t>
            </a:r>
            <a:r>
              <a:rPr lang="en-US" sz="1300" b="1" dirty="0">
                <a:solidFill>
                  <a:srgbClr val="1D86CD"/>
                </a:solidFill>
                <a:latin typeface="Calibri"/>
                <a:cs typeface="Calibri"/>
              </a:rPr>
              <a:t> speak(self):</a:t>
            </a:r>
          </a:p>
          <a:p>
            <a:pPr>
              <a:buNone/>
            </a:pPr>
            <a:r>
              <a:rPr lang="en-US" sz="1300" b="1" dirty="0">
                <a:solidFill>
                  <a:srgbClr val="1D86CD"/>
                </a:solidFill>
                <a:latin typeface="Calibri"/>
                <a:cs typeface="Calibri"/>
              </a:rPr>
              <a:t>        return 'Meow!'</a:t>
            </a:r>
          </a:p>
          <a:p>
            <a:pPr>
              <a:buNone/>
            </a:pPr>
            <a:r>
              <a:rPr lang="en-US" sz="1300" b="1" dirty="0">
                <a:solidFill>
                  <a:srgbClr val="1D86CD"/>
                </a:solidFill>
                <a:latin typeface="Calibri"/>
                <a:cs typeface="Calibri"/>
              </a:rPr>
              <a:t> </a:t>
            </a:r>
          </a:p>
          <a:p>
            <a:pPr>
              <a:buNone/>
            </a:pPr>
            <a:r>
              <a:rPr lang="en-US" sz="1300" b="1" dirty="0">
                <a:solidFill>
                  <a:srgbClr val="1D86CD"/>
                </a:solidFill>
                <a:latin typeface="Calibri"/>
                <a:cs typeface="Calibri"/>
              </a:rPr>
              <a:t>class Dog(Animal):</a:t>
            </a:r>
          </a:p>
          <a:p>
            <a:pPr>
              <a:buNone/>
            </a:pPr>
            <a:r>
              <a:rPr lang="en-US" sz="1300" b="1" dirty="0">
                <a:solidFill>
                  <a:srgbClr val="1D86CD"/>
                </a:solidFill>
                <a:latin typeface="Calibri"/>
                <a:cs typeface="Calibri"/>
              </a:rPr>
              <a:t>    </a:t>
            </a:r>
            <a:r>
              <a:rPr lang="en-US" sz="1300" b="1" dirty="0" err="1">
                <a:solidFill>
                  <a:srgbClr val="1D86CD"/>
                </a:solidFill>
                <a:latin typeface="Calibri"/>
                <a:cs typeface="Calibri"/>
              </a:rPr>
              <a:t>def</a:t>
            </a:r>
            <a:r>
              <a:rPr lang="en-US" sz="1300" b="1" dirty="0">
                <a:solidFill>
                  <a:srgbClr val="1D86CD"/>
                </a:solidFill>
                <a:latin typeface="Calibri"/>
                <a:cs typeface="Calibri"/>
              </a:rPr>
              <a:t> speak(self):</a:t>
            </a:r>
          </a:p>
          <a:p>
            <a:pPr>
              <a:buNone/>
            </a:pPr>
            <a:r>
              <a:rPr lang="en-US" sz="1300" b="1" dirty="0">
                <a:solidFill>
                  <a:srgbClr val="1D86CD"/>
                </a:solidFill>
                <a:latin typeface="Calibri"/>
                <a:cs typeface="Calibri"/>
              </a:rPr>
              <a:t>        return 'Woof! Woof!'</a:t>
            </a:r>
          </a:p>
          <a:p>
            <a:pPr>
              <a:buNone/>
            </a:pPr>
            <a:r>
              <a:rPr lang="en-US" sz="1300" b="1" dirty="0">
                <a:solidFill>
                  <a:srgbClr val="7030A0"/>
                </a:solidFill>
                <a:latin typeface="Calibri"/>
                <a:cs typeface="Calibri"/>
              </a:rPr>
              <a:t> </a:t>
            </a:r>
          </a:p>
          <a:p>
            <a:pPr>
              <a:buNone/>
            </a:pPr>
            <a:r>
              <a:rPr lang="en-US" sz="1300" b="1" dirty="0">
                <a:solidFill>
                  <a:schemeClr val="accent3"/>
                </a:solidFill>
                <a:latin typeface="Calibri"/>
                <a:cs typeface="Calibri"/>
              </a:rPr>
              <a:t>#main</a:t>
            </a:r>
          </a:p>
          <a:p>
            <a:pPr>
              <a:buNone/>
            </a:pPr>
            <a:r>
              <a:rPr lang="en-US" sz="1300" b="1" dirty="0">
                <a:latin typeface="Calibri"/>
                <a:cs typeface="Calibri"/>
              </a:rPr>
              <a:t>pets = [Cat('Mist', 8), Cat('Jack', 3), Dog('Spot', 7)]</a:t>
            </a:r>
          </a:p>
          <a:p>
            <a:pPr>
              <a:buNone/>
            </a:pPr>
            <a:r>
              <a:rPr lang="en-US" sz="1300" b="1" dirty="0">
                <a:latin typeface="Calibri"/>
                <a:cs typeface="Calibri"/>
              </a:rPr>
              <a:t>for pet in pets:</a:t>
            </a:r>
          </a:p>
          <a:p>
            <a:pPr>
              <a:buNone/>
            </a:pPr>
            <a:r>
              <a:rPr lang="en-US" sz="1300" b="1" dirty="0">
                <a:latin typeface="Calibri"/>
                <a:cs typeface="Calibri"/>
              </a:rPr>
              <a:t>    </a:t>
            </a:r>
            <a:r>
              <a:rPr lang="en-US" sz="1300" b="1" dirty="0">
                <a:solidFill>
                  <a:srgbClr val="C00000"/>
                </a:solidFill>
                <a:latin typeface="Calibri"/>
                <a:cs typeface="Calibri"/>
              </a:rPr>
              <a:t># We print each animal's info, then the noise it makes</a:t>
            </a:r>
          </a:p>
          <a:p>
            <a:pPr>
              <a:buNone/>
            </a:pPr>
            <a:r>
              <a:rPr lang="en-US" sz="1300" b="1" dirty="0">
                <a:latin typeface="Calibri"/>
                <a:cs typeface="Calibri"/>
              </a:rPr>
              <a:t>    print(</a:t>
            </a:r>
            <a:r>
              <a:rPr lang="en-US" sz="1300" b="1" dirty="0">
                <a:solidFill>
                  <a:srgbClr val="7030A0"/>
                </a:solidFill>
                <a:latin typeface="Calibri"/>
                <a:cs typeface="Calibri"/>
              </a:rPr>
              <a:t>pet</a:t>
            </a:r>
            <a:r>
              <a:rPr lang="en-US" sz="1300" b="1" dirty="0">
                <a:latin typeface="Calibri"/>
                <a:cs typeface="Calibri"/>
              </a:rPr>
              <a:t>, </a:t>
            </a:r>
            <a:r>
              <a:rPr lang="en-US" sz="1300" b="1" dirty="0" err="1">
                <a:solidFill>
                  <a:srgbClr val="0070C0"/>
                </a:solidFill>
                <a:latin typeface="Calibri"/>
                <a:cs typeface="Calibri"/>
              </a:rPr>
              <a:t>pet.speak</a:t>
            </a:r>
            <a:r>
              <a:rPr lang="en-US" sz="1300" b="1" dirty="0">
                <a:solidFill>
                  <a:srgbClr val="0070C0"/>
                </a:solidFill>
                <a:latin typeface="Calibri"/>
                <a:cs typeface="Calibri"/>
              </a:rPr>
              <a:t>()</a:t>
            </a:r>
            <a:r>
              <a:rPr lang="en-US" sz="1300" b="1" dirty="0">
                <a:latin typeface="Calibri"/>
                <a:cs typeface="Calibri"/>
              </a:rPr>
              <a:t>)</a:t>
            </a:r>
            <a:endParaRPr lang="en-US" sz="1300" b="1" dirty="0">
              <a:solidFill>
                <a:srgbClr val="000000"/>
              </a:solidFill>
              <a:latin typeface="Calibri"/>
              <a:cs typeface="Calibri"/>
            </a:endParaRPr>
          </a:p>
        </p:txBody>
      </p:sp>
      <p:sp>
        <p:nvSpPr>
          <p:cNvPr id="4" name="TextBox 3"/>
          <p:cNvSpPr txBox="1"/>
          <p:nvPr/>
        </p:nvSpPr>
        <p:spPr>
          <a:xfrm>
            <a:off x="5665123" y="1697957"/>
            <a:ext cx="3395243" cy="4524315"/>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solidFill>
                  <a:srgbClr val="7030A0"/>
                </a:solidFill>
                <a:latin typeface="Cambria"/>
                <a:cs typeface="Cambria"/>
              </a:rPr>
              <a:t>Animal</a:t>
            </a:r>
            <a:r>
              <a:rPr lang="en-US" dirty="0">
                <a:solidFill>
                  <a:srgbClr val="7030A0"/>
                </a:solidFill>
                <a:latin typeface="Cambria"/>
                <a:cs typeface="Cambria"/>
              </a:rPr>
              <a:t> is the parent/base class</a:t>
            </a:r>
          </a:p>
          <a:p>
            <a:pPr marL="285750" indent="-285750">
              <a:buFont typeface="Arial" panose="020B0604020202020204" pitchFamily="34" charset="0"/>
              <a:buChar char="•"/>
            </a:pPr>
            <a:r>
              <a:rPr lang="en-US" dirty="0">
                <a:latin typeface="Cambria"/>
                <a:cs typeface="Cambria"/>
              </a:rPr>
              <a:t>An animal has a name and 	an age. </a:t>
            </a:r>
          </a:p>
          <a:p>
            <a:pPr marL="285750" indent="-285750">
              <a:buFont typeface="Arial" panose="020B0604020202020204" pitchFamily="34" charset="0"/>
              <a:buChar char="•"/>
            </a:pPr>
            <a:r>
              <a:rPr lang="en-US" dirty="0">
                <a:latin typeface="Cambria"/>
                <a:cs typeface="Cambria"/>
              </a:rPr>
              <a:t>Animals can be 	converted to strings, which will show their name and age.</a:t>
            </a:r>
            <a:endParaRPr lang="en-US" b="1" dirty="0">
              <a:solidFill>
                <a:srgbClr val="1D86CD"/>
              </a:solidFill>
              <a:latin typeface="Cambria"/>
              <a:cs typeface="Cambria"/>
            </a:endParaRPr>
          </a:p>
          <a:p>
            <a:endParaRPr lang="en-US" b="1" dirty="0">
              <a:solidFill>
                <a:srgbClr val="1D86CD"/>
              </a:solidFill>
              <a:latin typeface="Cambria"/>
              <a:cs typeface="Cambria"/>
            </a:endParaRPr>
          </a:p>
          <a:p>
            <a:endParaRPr lang="en-US" b="1" dirty="0">
              <a:solidFill>
                <a:srgbClr val="1D86CD"/>
              </a:solidFill>
              <a:latin typeface="Cambria"/>
              <a:cs typeface="Cambria"/>
            </a:endParaRPr>
          </a:p>
          <a:p>
            <a:r>
              <a:rPr lang="en-US" b="1" dirty="0">
                <a:solidFill>
                  <a:srgbClr val="1D86CD"/>
                </a:solidFill>
                <a:latin typeface="Cambria"/>
                <a:cs typeface="Cambria"/>
              </a:rPr>
              <a:t>Cat</a:t>
            </a:r>
            <a:r>
              <a:rPr lang="en-US" dirty="0">
                <a:solidFill>
                  <a:srgbClr val="1D86CD"/>
                </a:solidFill>
                <a:latin typeface="Cambria"/>
                <a:cs typeface="Cambria"/>
              </a:rPr>
              <a:t> and </a:t>
            </a:r>
            <a:r>
              <a:rPr lang="en-US" b="1" dirty="0">
                <a:solidFill>
                  <a:srgbClr val="1D86CD"/>
                </a:solidFill>
                <a:latin typeface="Cambria"/>
                <a:cs typeface="Cambria"/>
              </a:rPr>
              <a:t>Dog</a:t>
            </a:r>
            <a:r>
              <a:rPr lang="en-US" dirty="0">
                <a:solidFill>
                  <a:srgbClr val="1D86CD"/>
                </a:solidFill>
                <a:latin typeface="Cambria"/>
                <a:cs typeface="Cambria"/>
              </a:rPr>
              <a:t> are </a:t>
            </a:r>
            <a:br>
              <a:rPr lang="en-US" dirty="0">
                <a:solidFill>
                  <a:srgbClr val="1D86CD"/>
                </a:solidFill>
                <a:latin typeface="Cambria"/>
                <a:cs typeface="Cambria"/>
              </a:rPr>
            </a:br>
            <a:r>
              <a:rPr lang="en-US" dirty="0">
                <a:solidFill>
                  <a:srgbClr val="1D86CD"/>
                </a:solidFill>
                <a:latin typeface="Cambria"/>
                <a:cs typeface="Cambria"/>
              </a:rPr>
              <a:t>child (derived) classes</a:t>
            </a:r>
          </a:p>
          <a:p>
            <a:endParaRPr lang="en-US" dirty="0">
              <a:latin typeface="Cambria"/>
              <a:cs typeface="Cambria"/>
            </a:endParaRPr>
          </a:p>
          <a:p>
            <a:endParaRPr lang="en-US" dirty="0">
              <a:latin typeface="Cambria"/>
              <a:cs typeface="Cambria"/>
            </a:endParaRPr>
          </a:p>
          <a:p>
            <a:endParaRPr lang="en-US" dirty="0">
              <a:latin typeface="Cambria"/>
              <a:cs typeface="Cambria"/>
            </a:endParaRPr>
          </a:p>
          <a:p>
            <a:r>
              <a:rPr lang="en-US" dirty="0">
                <a:latin typeface="Cambria"/>
                <a:cs typeface="Cambria"/>
              </a:rPr>
              <a:t>The to-string method is in the </a:t>
            </a:r>
            <a:r>
              <a:rPr lang="en-US" b="1" dirty="0">
                <a:solidFill>
                  <a:schemeClr val="accent2"/>
                </a:solidFill>
                <a:latin typeface="Cambria"/>
                <a:cs typeface="Cambria"/>
              </a:rPr>
              <a:t>parent class</a:t>
            </a:r>
            <a:r>
              <a:rPr lang="en-US" dirty="0">
                <a:latin typeface="Cambria"/>
                <a:cs typeface="Cambria"/>
              </a:rPr>
              <a:t>, but is still usable </a:t>
            </a:r>
            <a:br>
              <a:rPr lang="en-US" dirty="0">
                <a:latin typeface="Cambria"/>
                <a:cs typeface="Cambria"/>
              </a:rPr>
            </a:br>
            <a:r>
              <a:rPr lang="en-US" dirty="0">
                <a:latin typeface="Cambria"/>
                <a:cs typeface="Cambria"/>
              </a:rPr>
              <a:t>in the </a:t>
            </a:r>
            <a:r>
              <a:rPr lang="en-US" b="1" dirty="0">
                <a:solidFill>
                  <a:schemeClr val="accent1"/>
                </a:solidFill>
                <a:latin typeface="Cambria"/>
                <a:cs typeface="Cambria"/>
              </a:rPr>
              <a:t>child classes</a:t>
            </a:r>
            <a:endParaRPr lang="en-US" dirty="0">
              <a:solidFill>
                <a:schemeClr val="accent1"/>
              </a:solidFill>
              <a:latin typeface="Cambria"/>
              <a:cs typeface="Cambria"/>
            </a:endParaRPr>
          </a:p>
        </p:txBody>
      </p:sp>
      <p:cxnSp>
        <p:nvCxnSpPr>
          <p:cNvPr id="6" name="Elbow Connector 5"/>
          <p:cNvCxnSpPr/>
          <p:nvPr/>
        </p:nvCxnSpPr>
        <p:spPr>
          <a:xfrm rot="10800000" flipV="1">
            <a:off x="1993558" y="5465234"/>
            <a:ext cx="3671567" cy="1026181"/>
          </a:xfrm>
          <a:prstGeom prst="bentConnector3">
            <a:avLst>
              <a:gd name="adj1" fmla="val 7819"/>
            </a:avLst>
          </a:prstGeom>
          <a:ln w="28575"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2407412" y="3608173"/>
            <a:ext cx="3026709" cy="1325566"/>
          </a:xfrm>
          <a:prstGeom prst="rect">
            <a:avLst/>
          </a:prstGeom>
        </p:spPr>
      </p:pic>
    </p:spTree>
    <p:extLst>
      <p:ext uri="{BB962C8B-B14F-4D97-AF65-F5344CB8AC3E}">
        <p14:creationId xmlns:p14="http://schemas.microsoft.com/office/powerpoint/2010/main" val="65654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Swap (Solution 1)</a:t>
            </a:r>
          </a:p>
        </p:txBody>
      </p:sp>
      <p:sp>
        <p:nvSpPr>
          <p:cNvPr id="3" name="Content Placeholder 2"/>
          <p:cNvSpPr>
            <a:spLocks noGrp="1"/>
          </p:cNvSpPr>
          <p:nvPr>
            <p:ph idx="1"/>
          </p:nvPr>
        </p:nvSpPr>
        <p:spPr/>
        <p:txBody>
          <a:bodyPr>
            <a:normAutofit/>
          </a:bodyPr>
          <a:lstStyle/>
          <a:p>
            <a:pPr marL="118872" indent="0">
              <a:buNone/>
            </a:pPr>
            <a:r>
              <a:rPr lang="pl-PL" sz="2400" b="1" dirty="0">
                <a:latin typeface="Calibri"/>
                <a:cs typeface="Calibri"/>
              </a:rPr>
              <a:t>def swap(</a:t>
            </a:r>
            <a:r>
              <a:rPr lang="en-US" sz="2400" b="1" dirty="0">
                <a:latin typeface="Calibri"/>
                <a:cs typeface="Calibri"/>
              </a:rPr>
              <a:t>a</a:t>
            </a:r>
            <a:r>
              <a:rPr lang="pl-PL" sz="2400" b="1" dirty="0">
                <a:latin typeface="Calibri"/>
                <a:cs typeface="Calibri"/>
              </a:rPr>
              <a:t>_list, </a:t>
            </a:r>
            <a:r>
              <a:rPr lang="en-US" sz="2400" b="1" dirty="0">
                <a:solidFill>
                  <a:srgbClr val="FF0000"/>
                </a:solidFill>
                <a:latin typeface="Calibri"/>
                <a:cs typeface="Calibri"/>
              </a:rPr>
              <a:t>x</a:t>
            </a:r>
            <a:r>
              <a:rPr lang="pl-PL" sz="2400" b="1" dirty="0">
                <a:latin typeface="Calibri"/>
                <a:cs typeface="Calibri"/>
              </a:rPr>
              <a:t>, </a:t>
            </a:r>
            <a:r>
              <a:rPr lang="en-US" sz="2400" b="1" dirty="0">
                <a:solidFill>
                  <a:srgbClr val="3366FF"/>
                </a:solidFill>
                <a:latin typeface="Calibri"/>
                <a:cs typeface="Calibri"/>
              </a:rPr>
              <a:t>y</a:t>
            </a:r>
            <a:r>
              <a:rPr lang="pl-PL" sz="2400" b="1" dirty="0">
                <a:latin typeface="Calibri"/>
                <a:cs typeface="Calibri"/>
              </a:rPr>
              <a:t>):</a:t>
            </a:r>
          </a:p>
          <a:p>
            <a:pPr marL="118872" indent="0">
              <a:buNone/>
            </a:pPr>
            <a:r>
              <a:rPr lang="pl-PL" sz="2400" b="1" dirty="0">
                <a:latin typeface="Calibri"/>
                <a:cs typeface="Calibri"/>
              </a:rPr>
              <a:t>    temp = </a:t>
            </a:r>
            <a:r>
              <a:rPr lang="en-US" sz="2400" b="1" dirty="0">
                <a:latin typeface="Calibri"/>
                <a:cs typeface="Calibri"/>
              </a:rPr>
              <a:t>a</a:t>
            </a:r>
            <a:r>
              <a:rPr lang="pl-PL" sz="2400" b="1" dirty="0">
                <a:latin typeface="Calibri"/>
                <a:cs typeface="Calibri"/>
              </a:rPr>
              <a:t>_list[</a:t>
            </a:r>
            <a:r>
              <a:rPr lang="en-US" sz="2400" b="1" dirty="0">
                <a:solidFill>
                  <a:srgbClr val="FF0000"/>
                </a:solidFill>
                <a:latin typeface="Calibri"/>
                <a:cs typeface="Calibri"/>
              </a:rPr>
              <a:t>x</a:t>
            </a:r>
            <a:r>
              <a:rPr lang="pl-PL" sz="2400" b="1" dirty="0">
                <a:latin typeface="Calibri"/>
                <a:cs typeface="Calibri"/>
              </a:rPr>
              <a:t>]</a:t>
            </a:r>
            <a:r>
              <a:rPr lang="en-US" sz="2400" b="1" dirty="0">
                <a:latin typeface="Calibri"/>
                <a:cs typeface="Calibri"/>
              </a:rPr>
              <a:t>		</a:t>
            </a:r>
            <a:r>
              <a:rPr lang="en-US" sz="2400" dirty="0">
                <a:solidFill>
                  <a:srgbClr val="B50B1B"/>
                </a:solidFill>
                <a:latin typeface="Calibri"/>
                <a:cs typeface="Calibri"/>
              </a:rPr>
              <a:t>#temp is our ‘empty cup’</a:t>
            </a:r>
            <a:endParaRPr lang="pl-PL" sz="2400" dirty="0">
              <a:solidFill>
                <a:srgbClr val="B50B1B"/>
              </a:solidFill>
              <a:latin typeface="Calibri"/>
              <a:cs typeface="Calibri"/>
            </a:endParaRPr>
          </a:p>
          <a:p>
            <a:pPr marL="118872" indent="0">
              <a:buNone/>
            </a:pPr>
            <a:r>
              <a:rPr lang="pl-PL" sz="2400" b="1" dirty="0">
                <a:latin typeface="Calibri"/>
                <a:cs typeface="Calibri"/>
              </a:rPr>
              <a:t>    </a:t>
            </a:r>
            <a:r>
              <a:rPr lang="en-US" sz="2400" b="1" dirty="0">
                <a:latin typeface="Calibri"/>
                <a:cs typeface="Calibri"/>
              </a:rPr>
              <a:t>a</a:t>
            </a:r>
            <a:r>
              <a:rPr lang="pl-PL" sz="2400" b="1" dirty="0">
                <a:latin typeface="Calibri"/>
                <a:cs typeface="Calibri"/>
              </a:rPr>
              <a:t>_list[</a:t>
            </a:r>
            <a:r>
              <a:rPr lang="en-US" sz="2400" b="1" dirty="0">
                <a:solidFill>
                  <a:srgbClr val="FF0000"/>
                </a:solidFill>
                <a:latin typeface="Calibri"/>
                <a:cs typeface="Calibri"/>
              </a:rPr>
              <a:t>x</a:t>
            </a:r>
            <a:r>
              <a:rPr lang="pl-PL" sz="2400" b="1" dirty="0">
                <a:latin typeface="Calibri"/>
                <a:cs typeface="Calibri"/>
              </a:rPr>
              <a:t>] = </a:t>
            </a:r>
            <a:r>
              <a:rPr lang="en-US" sz="2400" b="1" dirty="0">
                <a:latin typeface="Calibri"/>
                <a:cs typeface="Calibri"/>
              </a:rPr>
              <a:t>a</a:t>
            </a:r>
            <a:r>
              <a:rPr lang="pl-PL" sz="2400" b="1" dirty="0">
                <a:latin typeface="Calibri"/>
                <a:cs typeface="Calibri"/>
              </a:rPr>
              <a:t>_list[</a:t>
            </a:r>
            <a:r>
              <a:rPr lang="en-US" sz="2400" b="1" dirty="0">
                <a:solidFill>
                  <a:srgbClr val="3366FF"/>
                </a:solidFill>
                <a:latin typeface="Calibri"/>
                <a:cs typeface="Calibri"/>
              </a:rPr>
              <a:t>y</a:t>
            </a:r>
            <a:r>
              <a:rPr lang="pl-PL" sz="2400" b="1" dirty="0">
                <a:latin typeface="Calibri"/>
                <a:cs typeface="Calibri"/>
              </a:rPr>
              <a:t>]</a:t>
            </a:r>
          </a:p>
          <a:p>
            <a:pPr marL="118872" indent="0">
              <a:buNone/>
            </a:pPr>
            <a:r>
              <a:rPr lang="pl-PL" sz="2400" b="1" dirty="0">
                <a:latin typeface="Calibri"/>
                <a:cs typeface="Calibri"/>
              </a:rPr>
              <a:t>    </a:t>
            </a:r>
            <a:r>
              <a:rPr lang="en-US" sz="2400" b="1" dirty="0">
                <a:latin typeface="Calibri"/>
                <a:cs typeface="Calibri"/>
              </a:rPr>
              <a:t>a</a:t>
            </a:r>
            <a:r>
              <a:rPr lang="pl-PL" sz="2400" b="1" dirty="0">
                <a:latin typeface="Calibri"/>
                <a:cs typeface="Calibri"/>
              </a:rPr>
              <a:t>_list[</a:t>
            </a:r>
            <a:r>
              <a:rPr lang="en-US" sz="2400" b="1" dirty="0">
                <a:solidFill>
                  <a:srgbClr val="3366FF"/>
                </a:solidFill>
                <a:latin typeface="Calibri"/>
                <a:cs typeface="Calibri"/>
              </a:rPr>
              <a:t>y</a:t>
            </a:r>
            <a:r>
              <a:rPr lang="pl-PL" sz="2400" b="1" dirty="0">
                <a:latin typeface="Calibri"/>
                <a:cs typeface="Calibri"/>
              </a:rPr>
              <a:t>] = temp</a:t>
            </a:r>
            <a:endParaRPr lang="en-US" sz="2400" b="1" dirty="0">
              <a:latin typeface="Calibri"/>
              <a:cs typeface="Calibri"/>
            </a:endParaRPr>
          </a:p>
          <a:p>
            <a:pPr marL="118872" indent="0">
              <a:buNone/>
            </a:pPr>
            <a:endParaRPr lang="en-US" sz="2400" b="1" dirty="0">
              <a:latin typeface="Calibri"/>
              <a:cs typeface="Calibri"/>
            </a:endParaRPr>
          </a:p>
          <a:p>
            <a:pPr marL="118872" indent="0">
              <a:buNone/>
            </a:pPr>
            <a:r>
              <a:rPr lang="en-US" sz="2400" dirty="0">
                <a:solidFill>
                  <a:schemeClr val="accent3"/>
                </a:solidFill>
                <a:latin typeface="Calibri"/>
                <a:cs typeface="Calibri"/>
              </a:rPr>
              <a:t>#main with test code</a:t>
            </a:r>
          </a:p>
          <a:p>
            <a:pPr marL="118872" indent="0">
              <a:buNone/>
            </a:pPr>
            <a:r>
              <a:rPr lang="en-US" sz="2400" dirty="0" err="1">
                <a:latin typeface="Calibri"/>
                <a:cs typeface="Calibri"/>
              </a:rPr>
              <a:t>test_list</a:t>
            </a:r>
            <a:r>
              <a:rPr lang="en-US" sz="2400" dirty="0">
                <a:latin typeface="Calibri"/>
                <a:cs typeface="Calibri"/>
              </a:rPr>
              <a:t> = [10, 5, 1, 0, 15, -2, 4]</a:t>
            </a:r>
          </a:p>
          <a:p>
            <a:pPr marL="118872" indent="0">
              <a:buNone/>
            </a:pPr>
            <a:r>
              <a:rPr lang="en-US" sz="2400" dirty="0">
                <a:latin typeface="Calibri"/>
                <a:cs typeface="Calibri"/>
              </a:rPr>
              <a:t>print(</a:t>
            </a:r>
            <a:r>
              <a:rPr lang="en-US" sz="2400" dirty="0" err="1">
                <a:latin typeface="Calibri"/>
                <a:cs typeface="Calibri"/>
              </a:rPr>
              <a:t>test_list</a:t>
            </a:r>
            <a:r>
              <a:rPr lang="en-US" sz="2400" dirty="0">
                <a:latin typeface="Calibri"/>
                <a:cs typeface="Calibri"/>
              </a:rPr>
              <a:t>)</a:t>
            </a:r>
          </a:p>
          <a:p>
            <a:pPr marL="118872" indent="0">
              <a:buNone/>
            </a:pPr>
            <a:r>
              <a:rPr lang="en-US" sz="2400" dirty="0">
                <a:latin typeface="Calibri"/>
                <a:cs typeface="Calibri"/>
              </a:rPr>
              <a:t>swap(test_list, 0, 5)</a:t>
            </a:r>
          </a:p>
          <a:p>
            <a:pPr marL="118872" indent="0">
              <a:buNone/>
            </a:pPr>
            <a:r>
              <a:rPr lang="en-US" sz="2400" dirty="0">
                <a:latin typeface="Calibri"/>
                <a:cs typeface="Calibri"/>
              </a:rPr>
              <a:t>print(</a:t>
            </a:r>
            <a:r>
              <a:rPr lang="en-US" sz="2400" dirty="0" err="1">
                <a:latin typeface="Calibri"/>
                <a:cs typeface="Calibri"/>
              </a:rPr>
              <a:t>test_list</a:t>
            </a:r>
            <a:r>
              <a:rPr lang="en-US" sz="2400" dirty="0">
                <a:latin typeface="Calibri"/>
                <a:cs typeface="Calibri"/>
              </a:rPr>
              <a:t>)</a:t>
            </a:r>
          </a:p>
          <a:p>
            <a:pPr marL="118872" indent="0">
              <a:buNone/>
            </a:pPr>
            <a:endParaRPr lang="en-US" sz="2400" b="1" dirty="0">
              <a:latin typeface="Calibri"/>
              <a:cs typeface="Calibri"/>
            </a:endParaRPr>
          </a:p>
        </p:txBody>
      </p:sp>
    </p:spTree>
    <p:extLst>
      <p:ext uri="{BB962C8B-B14F-4D97-AF65-F5344CB8AC3E}">
        <p14:creationId xmlns:p14="http://schemas.microsoft.com/office/powerpoint/2010/main" val="1506479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29201" y="1440315"/>
            <a:ext cx="4114799" cy="5417685"/>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Movies </a:t>
            </a:r>
            <a:r>
              <a:rPr lang="en-US" dirty="0" err="1"/>
              <a:t>pt</a:t>
            </a:r>
            <a:r>
              <a:rPr lang="en-US" dirty="0"/>
              <a:t> 1 (Group Work)</a:t>
            </a:r>
          </a:p>
        </p:txBody>
      </p:sp>
      <p:sp>
        <p:nvSpPr>
          <p:cNvPr id="3" name="Content Placeholder 2"/>
          <p:cNvSpPr>
            <a:spLocks noGrp="1"/>
          </p:cNvSpPr>
          <p:nvPr>
            <p:ph idx="1"/>
          </p:nvPr>
        </p:nvSpPr>
        <p:spPr>
          <a:xfrm>
            <a:off x="82378" y="1600200"/>
            <a:ext cx="4785855" cy="5086583"/>
          </a:xfrm>
        </p:spPr>
        <p:txBody>
          <a:bodyPr>
            <a:normAutofit fontScale="92500" lnSpcReduction="20000"/>
          </a:bodyPr>
          <a:lstStyle/>
          <a:p>
            <a:pPr>
              <a:buNone/>
            </a:pPr>
            <a:r>
              <a:rPr lang="en-US" sz="1600" b="1" dirty="0">
                <a:solidFill>
                  <a:srgbClr val="732E9A"/>
                </a:solidFill>
                <a:latin typeface="Calibri"/>
                <a:cs typeface="Calibri"/>
              </a:rPr>
              <a:t>class Animal(object):</a:t>
            </a:r>
          </a:p>
          <a:p>
            <a:pPr>
              <a:buNone/>
            </a:pPr>
            <a:r>
              <a:rPr lang="en-US" sz="1600" b="1" dirty="0">
                <a:solidFill>
                  <a:srgbClr val="732E9A"/>
                </a:solidFill>
                <a:latin typeface="Calibri"/>
                <a:cs typeface="Calibri"/>
              </a:rPr>
              <a:t>    </a:t>
            </a:r>
            <a:r>
              <a:rPr lang="en-US" sz="1600" b="1" dirty="0" err="1">
                <a:solidFill>
                  <a:srgbClr val="732E9A"/>
                </a:solidFill>
                <a:latin typeface="Calibri"/>
                <a:cs typeface="Calibri"/>
              </a:rPr>
              <a:t>def</a:t>
            </a:r>
            <a:r>
              <a:rPr lang="en-US" sz="1600" b="1" dirty="0">
                <a:solidFill>
                  <a:srgbClr val="732E9A"/>
                </a:solidFill>
                <a:latin typeface="Calibri"/>
                <a:cs typeface="Calibri"/>
              </a:rPr>
              <a:t> __</a:t>
            </a:r>
            <a:r>
              <a:rPr lang="en-US" sz="1600" b="1" dirty="0" err="1">
                <a:solidFill>
                  <a:srgbClr val="732E9A"/>
                </a:solidFill>
                <a:latin typeface="Calibri"/>
                <a:cs typeface="Calibri"/>
              </a:rPr>
              <a:t>init</a:t>
            </a:r>
            <a:r>
              <a:rPr lang="en-US" sz="1600" b="1" dirty="0">
                <a:solidFill>
                  <a:srgbClr val="732E9A"/>
                </a:solidFill>
                <a:latin typeface="Calibri"/>
                <a:cs typeface="Calibri"/>
              </a:rPr>
              <a:t>__(self, name, age):    	</a:t>
            </a:r>
            <a:r>
              <a:rPr lang="en-US" sz="1600" b="1" dirty="0">
                <a:solidFill>
                  <a:srgbClr val="C00000"/>
                </a:solidFill>
                <a:latin typeface="Calibri"/>
                <a:cs typeface="Calibri"/>
              </a:rPr>
              <a:t># Constructor</a:t>
            </a:r>
          </a:p>
          <a:p>
            <a:pPr>
              <a:buNone/>
            </a:pPr>
            <a:r>
              <a:rPr lang="en-US" sz="1600" b="1" dirty="0">
                <a:solidFill>
                  <a:srgbClr val="732E9A"/>
                </a:solidFill>
                <a:latin typeface="Calibri"/>
                <a:cs typeface="Calibri"/>
              </a:rPr>
              <a:t>        self.name = name</a:t>
            </a:r>
          </a:p>
          <a:p>
            <a:pPr>
              <a:buNone/>
            </a:pPr>
            <a:r>
              <a:rPr lang="en-US" sz="1600" b="1" dirty="0">
                <a:solidFill>
                  <a:srgbClr val="732E9A"/>
                </a:solidFill>
                <a:latin typeface="Calibri"/>
                <a:cs typeface="Calibri"/>
              </a:rPr>
              <a:t>        </a:t>
            </a:r>
            <a:r>
              <a:rPr lang="en-US" sz="1600" b="1" dirty="0" err="1">
                <a:solidFill>
                  <a:srgbClr val="732E9A"/>
                </a:solidFill>
                <a:latin typeface="Calibri"/>
                <a:cs typeface="Calibri"/>
              </a:rPr>
              <a:t>self.age</a:t>
            </a:r>
            <a:r>
              <a:rPr lang="en-US" sz="1600" b="1" dirty="0">
                <a:solidFill>
                  <a:srgbClr val="732E9A"/>
                </a:solidFill>
                <a:latin typeface="Calibri"/>
                <a:cs typeface="Calibri"/>
              </a:rPr>
              <a:t> = age</a:t>
            </a:r>
          </a:p>
          <a:p>
            <a:pPr>
              <a:buNone/>
            </a:pPr>
            <a:endParaRPr lang="en-US" sz="1600" b="1" dirty="0">
              <a:solidFill>
                <a:srgbClr val="732E9A"/>
              </a:solidFill>
              <a:latin typeface="Calibri"/>
              <a:cs typeface="Calibri"/>
            </a:endParaRPr>
          </a:p>
          <a:p>
            <a:pPr>
              <a:buNone/>
            </a:pPr>
            <a:r>
              <a:rPr lang="en-US" sz="1600" b="1" dirty="0">
                <a:solidFill>
                  <a:srgbClr val="732E9A"/>
                </a:solidFill>
                <a:latin typeface="Calibri"/>
                <a:cs typeface="Calibri"/>
              </a:rPr>
              <a:t>    </a:t>
            </a:r>
            <a:r>
              <a:rPr lang="en-US" sz="1600" b="1" dirty="0" err="1">
                <a:solidFill>
                  <a:srgbClr val="732E9A"/>
                </a:solidFill>
                <a:latin typeface="Calibri"/>
                <a:cs typeface="Calibri"/>
              </a:rPr>
              <a:t>def</a:t>
            </a:r>
            <a:r>
              <a:rPr lang="en-US" sz="1600" b="1" dirty="0">
                <a:solidFill>
                  <a:srgbClr val="732E9A"/>
                </a:solidFill>
                <a:latin typeface="Calibri"/>
                <a:cs typeface="Calibri"/>
              </a:rPr>
              <a:t> __</a:t>
            </a:r>
            <a:r>
              <a:rPr lang="en-US" sz="1600" b="1" dirty="0" err="1">
                <a:solidFill>
                  <a:srgbClr val="732E9A"/>
                </a:solidFill>
                <a:latin typeface="Calibri"/>
                <a:cs typeface="Calibri"/>
              </a:rPr>
              <a:t>str</a:t>
            </a:r>
            <a:r>
              <a:rPr lang="en-US" sz="1600" b="1" dirty="0">
                <a:solidFill>
                  <a:srgbClr val="732E9A"/>
                </a:solidFill>
                <a:latin typeface="Calibri"/>
                <a:cs typeface="Calibri"/>
              </a:rPr>
              <a:t>__(self):			</a:t>
            </a:r>
            <a:r>
              <a:rPr lang="en-US" sz="1600" b="1" dirty="0">
                <a:solidFill>
                  <a:srgbClr val="C00000"/>
                </a:solidFill>
                <a:latin typeface="Calibri"/>
                <a:cs typeface="Calibri"/>
              </a:rPr>
              <a:t># to – string method</a:t>
            </a:r>
            <a:endParaRPr lang="en-US" sz="1600" b="1" dirty="0">
              <a:solidFill>
                <a:srgbClr val="732E9A"/>
              </a:solidFill>
              <a:latin typeface="Calibri"/>
              <a:cs typeface="Calibri"/>
            </a:endParaRPr>
          </a:p>
          <a:p>
            <a:pPr>
              <a:buNone/>
            </a:pPr>
            <a:r>
              <a:rPr lang="en-US" sz="1600" b="1" dirty="0">
                <a:solidFill>
                  <a:srgbClr val="732E9A"/>
                </a:solidFill>
                <a:latin typeface="Calibri"/>
                <a:cs typeface="Calibri"/>
              </a:rPr>
              <a:t>        return self.name + " is " + </a:t>
            </a:r>
            <a:r>
              <a:rPr lang="en-US" sz="1600" b="1" dirty="0" err="1">
                <a:solidFill>
                  <a:srgbClr val="732E9A"/>
                </a:solidFill>
                <a:latin typeface="Calibri"/>
                <a:cs typeface="Calibri"/>
              </a:rPr>
              <a:t>str</a:t>
            </a:r>
            <a:r>
              <a:rPr lang="en-US" sz="1600" b="1" dirty="0">
                <a:solidFill>
                  <a:srgbClr val="732E9A"/>
                </a:solidFill>
                <a:latin typeface="Calibri"/>
                <a:cs typeface="Calibri"/>
              </a:rPr>
              <a:t>(</a:t>
            </a:r>
            <a:r>
              <a:rPr lang="en-US" sz="1600" b="1" dirty="0" err="1">
                <a:solidFill>
                  <a:srgbClr val="732E9A"/>
                </a:solidFill>
                <a:latin typeface="Calibri"/>
                <a:cs typeface="Calibri"/>
              </a:rPr>
              <a:t>self.age</a:t>
            </a:r>
            <a:r>
              <a:rPr lang="en-US" sz="1600" b="1" dirty="0">
                <a:solidFill>
                  <a:srgbClr val="732E9A"/>
                </a:solidFill>
                <a:latin typeface="Calibri"/>
                <a:cs typeface="Calibri"/>
              </a:rPr>
              <a:t>) + " years old."</a:t>
            </a:r>
          </a:p>
          <a:p>
            <a:pPr>
              <a:buNone/>
            </a:pPr>
            <a:r>
              <a:rPr lang="en-US" sz="1600" b="1" dirty="0">
                <a:solidFill>
                  <a:srgbClr val="7030A0"/>
                </a:solidFill>
                <a:latin typeface="Calibri"/>
                <a:cs typeface="Calibri"/>
              </a:rPr>
              <a:t>     </a:t>
            </a:r>
          </a:p>
          <a:p>
            <a:pPr>
              <a:buNone/>
            </a:pPr>
            <a:r>
              <a:rPr lang="en-US" sz="1600" b="1" dirty="0">
                <a:solidFill>
                  <a:srgbClr val="1D86CD"/>
                </a:solidFill>
                <a:latin typeface="Calibri"/>
                <a:cs typeface="Calibri"/>
              </a:rPr>
              <a:t>class Cat(Animal):</a:t>
            </a:r>
          </a:p>
          <a:p>
            <a:pPr>
              <a:buNone/>
            </a:pPr>
            <a:r>
              <a:rPr lang="en-US" sz="1600" b="1" dirty="0">
                <a:solidFill>
                  <a:srgbClr val="1D86CD"/>
                </a:solidFill>
                <a:latin typeface="Calibri"/>
                <a:cs typeface="Calibri"/>
              </a:rPr>
              <a:t>    </a:t>
            </a:r>
            <a:r>
              <a:rPr lang="en-US" sz="1600" b="1" dirty="0" err="1">
                <a:solidFill>
                  <a:srgbClr val="1D86CD"/>
                </a:solidFill>
                <a:latin typeface="Calibri"/>
                <a:cs typeface="Calibri"/>
              </a:rPr>
              <a:t>def</a:t>
            </a:r>
            <a:r>
              <a:rPr lang="en-US" sz="1600" b="1" dirty="0">
                <a:solidFill>
                  <a:srgbClr val="1D86CD"/>
                </a:solidFill>
                <a:latin typeface="Calibri"/>
                <a:cs typeface="Calibri"/>
              </a:rPr>
              <a:t> speak(self):</a:t>
            </a:r>
          </a:p>
          <a:p>
            <a:pPr>
              <a:buNone/>
            </a:pPr>
            <a:r>
              <a:rPr lang="en-US" sz="1600" b="1" dirty="0">
                <a:solidFill>
                  <a:srgbClr val="1D86CD"/>
                </a:solidFill>
                <a:latin typeface="Calibri"/>
                <a:cs typeface="Calibri"/>
              </a:rPr>
              <a:t>        return 'Meow!'</a:t>
            </a:r>
          </a:p>
          <a:p>
            <a:pPr>
              <a:buNone/>
            </a:pPr>
            <a:r>
              <a:rPr lang="en-US" sz="1600" b="1" dirty="0">
                <a:solidFill>
                  <a:srgbClr val="1D86CD"/>
                </a:solidFill>
                <a:latin typeface="Calibri"/>
                <a:cs typeface="Calibri"/>
              </a:rPr>
              <a:t> </a:t>
            </a:r>
          </a:p>
          <a:p>
            <a:pPr>
              <a:buNone/>
            </a:pPr>
            <a:r>
              <a:rPr lang="en-US" sz="1600" b="1" dirty="0">
                <a:solidFill>
                  <a:srgbClr val="1D86CD"/>
                </a:solidFill>
                <a:latin typeface="Calibri"/>
                <a:cs typeface="Calibri"/>
              </a:rPr>
              <a:t>class Dog(Animal):</a:t>
            </a:r>
          </a:p>
          <a:p>
            <a:pPr>
              <a:buNone/>
            </a:pPr>
            <a:r>
              <a:rPr lang="en-US" sz="1600" b="1" dirty="0">
                <a:solidFill>
                  <a:srgbClr val="1D86CD"/>
                </a:solidFill>
                <a:latin typeface="Calibri"/>
                <a:cs typeface="Calibri"/>
              </a:rPr>
              <a:t>    </a:t>
            </a:r>
            <a:r>
              <a:rPr lang="en-US" sz="1600" b="1" dirty="0" err="1">
                <a:solidFill>
                  <a:srgbClr val="1D86CD"/>
                </a:solidFill>
                <a:latin typeface="Calibri"/>
                <a:cs typeface="Calibri"/>
              </a:rPr>
              <a:t>def</a:t>
            </a:r>
            <a:r>
              <a:rPr lang="en-US" sz="1600" b="1" dirty="0">
                <a:solidFill>
                  <a:srgbClr val="1D86CD"/>
                </a:solidFill>
                <a:latin typeface="Calibri"/>
                <a:cs typeface="Calibri"/>
              </a:rPr>
              <a:t> speak(self):</a:t>
            </a:r>
          </a:p>
          <a:p>
            <a:pPr>
              <a:buNone/>
            </a:pPr>
            <a:r>
              <a:rPr lang="en-US" sz="1600" b="1" dirty="0">
                <a:solidFill>
                  <a:srgbClr val="1D86CD"/>
                </a:solidFill>
                <a:latin typeface="Calibri"/>
                <a:cs typeface="Calibri"/>
              </a:rPr>
              <a:t>        return 'Woof! Woof!'</a:t>
            </a:r>
          </a:p>
          <a:p>
            <a:pPr>
              <a:buNone/>
            </a:pPr>
            <a:r>
              <a:rPr lang="en-US" sz="1600" b="1" dirty="0">
                <a:solidFill>
                  <a:srgbClr val="7030A0"/>
                </a:solidFill>
                <a:latin typeface="Calibri"/>
                <a:cs typeface="Calibri"/>
              </a:rPr>
              <a:t> </a:t>
            </a:r>
          </a:p>
          <a:p>
            <a:pPr>
              <a:buNone/>
            </a:pPr>
            <a:r>
              <a:rPr lang="en-US" sz="1600" b="1" dirty="0">
                <a:solidFill>
                  <a:schemeClr val="accent3"/>
                </a:solidFill>
                <a:latin typeface="Calibri"/>
                <a:cs typeface="Calibri"/>
              </a:rPr>
              <a:t>#main</a:t>
            </a:r>
          </a:p>
          <a:p>
            <a:pPr>
              <a:buNone/>
            </a:pPr>
            <a:r>
              <a:rPr lang="en-US" sz="1600" b="1" dirty="0">
                <a:latin typeface="Calibri"/>
                <a:cs typeface="Calibri"/>
              </a:rPr>
              <a:t>pets = [Cat('Mist', 8), Cat('Jack', 3), Dog('Spot', 7)]</a:t>
            </a:r>
          </a:p>
          <a:p>
            <a:pPr>
              <a:buNone/>
            </a:pPr>
            <a:r>
              <a:rPr lang="en-US" sz="1600" b="1" dirty="0">
                <a:latin typeface="Calibri"/>
                <a:cs typeface="Calibri"/>
              </a:rPr>
              <a:t>for pet in pets:</a:t>
            </a:r>
          </a:p>
          <a:p>
            <a:pPr>
              <a:buNone/>
            </a:pPr>
            <a:r>
              <a:rPr lang="en-US" sz="1600" b="1" dirty="0">
                <a:latin typeface="Calibri"/>
                <a:cs typeface="Calibri"/>
              </a:rPr>
              <a:t>    </a:t>
            </a:r>
            <a:r>
              <a:rPr lang="en-US" sz="1600" b="1" dirty="0">
                <a:solidFill>
                  <a:srgbClr val="C00000"/>
                </a:solidFill>
                <a:latin typeface="Calibri"/>
                <a:cs typeface="Calibri"/>
              </a:rPr>
              <a:t># We print each animal's info, then the noise it makes</a:t>
            </a:r>
          </a:p>
          <a:p>
            <a:pPr>
              <a:buNone/>
            </a:pPr>
            <a:r>
              <a:rPr lang="en-US" sz="1600" b="1" dirty="0">
                <a:latin typeface="Calibri"/>
                <a:cs typeface="Calibri"/>
              </a:rPr>
              <a:t>    print(</a:t>
            </a:r>
            <a:r>
              <a:rPr lang="en-US" sz="1600" b="1" dirty="0">
                <a:solidFill>
                  <a:srgbClr val="7030A0"/>
                </a:solidFill>
                <a:latin typeface="Calibri"/>
                <a:cs typeface="Calibri"/>
              </a:rPr>
              <a:t>pet</a:t>
            </a:r>
            <a:r>
              <a:rPr lang="en-US" sz="1600" b="1" dirty="0">
                <a:latin typeface="Calibri"/>
                <a:cs typeface="Calibri"/>
              </a:rPr>
              <a:t>, </a:t>
            </a:r>
            <a:r>
              <a:rPr lang="en-US" sz="1600" b="1" dirty="0" err="1">
                <a:solidFill>
                  <a:srgbClr val="0070C0"/>
                </a:solidFill>
                <a:latin typeface="Calibri"/>
                <a:cs typeface="Calibri"/>
              </a:rPr>
              <a:t>pet.speak</a:t>
            </a:r>
            <a:r>
              <a:rPr lang="en-US" sz="1600" b="1" dirty="0">
                <a:solidFill>
                  <a:srgbClr val="0070C0"/>
                </a:solidFill>
                <a:latin typeface="Calibri"/>
                <a:cs typeface="Calibri"/>
              </a:rPr>
              <a:t>()</a:t>
            </a:r>
            <a:r>
              <a:rPr lang="en-US" sz="1600" b="1" dirty="0">
                <a:latin typeface="Calibri"/>
                <a:cs typeface="Calibri"/>
              </a:rPr>
              <a:t>)</a:t>
            </a:r>
            <a:endParaRPr lang="en-US" sz="1600" b="1" dirty="0">
              <a:solidFill>
                <a:srgbClr val="000000"/>
              </a:solidFill>
              <a:latin typeface="Calibri"/>
              <a:cs typeface="Calibri"/>
            </a:endParaRPr>
          </a:p>
        </p:txBody>
      </p:sp>
      <p:sp>
        <p:nvSpPr>
          <p:cNvPr id="4" name="TextBox 3"/>
          <p:cNvSpPr txBox="1"/>
          <p:nvPr/>
        </p:nvSpPr>
        <p:spPr>
          <a:xfrm>
            <a:off x="5115697" y="1660063"/>
            <a:ext cx="4028303" cy="4247317"/>
          </a:xfrm>
          <a:prstGeom prst="rect">
            <a:avLst/>
          </a:prstGeom>
          <a:noFill/>
          <a:ln>
            <a:noFill/>
          </a:ln>
          <a:effectLst/>
        </p:spPr>
        <p:txBody>
          <a:bodyPr wrap="square" rtlCol="0">
            <a:spAutoFit/>
          </a:bodyPr>
          <a:lstStyle/>
          <a:p>
            <a:pPr marL="342900" indent="-342900">
              <a:buFont typeface="+mj-lt"/>
              <a:buAutoNum type="arabicPeriod"/>
            </a:pPr>
            <a:r>
              <a:rPr lang="en-US" dirty="0">
                <a:latin typeface="Cambria"/>
                <a:cs typeface="Cambria"/>
              </a:rPr>
              <a:t>Change this code to have the parent class be </a:t>
            </a:r>
            <a:r>
              <a:rPr lang="en-US" b="1" dirty="0">
                <a:solidFill>
                  <a:schemeClr val="accent2"/>
                </a:solidFill>
                <a:latin typeface="Cambria"/>
                <a:cs typeface="Cambria"/>
              </a:rPr>
              <a:t>Movie</a:t>
            </a:r>
            <a:r>
              <a:rPr lang="en-US" dirty="0">
                <a:latin typeface="Cambria"/>
                <a:cs typeface="Cambria"/>
              </a:rPr>
              <a:t>, with attributes for </a:t>
            </a:r>
            <a:r>
              <a:rPr lang="en-US" b="1" dirty="0">
                <a:latin typeface="Cambria"/>
                <a:cs typeface="Cambria"/>
              </a:rPr>
              <a:t>title </a:t>
            </a:r>
            <a:r>
              <a:rPr lang="en-US" dirty="0">
                <a:latin typeface="Cambria"/>
                <a:cs typeface="Cambria"/>
              </a:rPr>
              <a:t>and</a:t>
            </a:r>
            <a:r>
              <a:rPr lang="en-US" b="1" dirty="0">
                <a:latin typeface="Cambria"/>
                <a:cs typeface="Cambria"/>
              </a:rPr>
              <a:t> rating </a:t>
            </a:r>
            <a:r>
              <a:rPr lang="en-US" dirty="0">
                <a:latin typeface="Cambria"/>
                <a:cs typeface="Cambria"/>
              </a:rPr>
              <a:t>(between 1 - 10). </a:t>
            </a:r>
          </a:p>
          <a:p>
            <a:pPr marL="342900" indent="-342900">
              <a:buFont typeface="+mj-lt"/>
              <a:buAutoNum type="arabicPeriod"/>
            </a:pPr>
            <a:endParaRPr lang="en-US" dirty="0">
              <a:latin typeface="Cambria"/>
              <a:cs typeface="Cambria"/>
            </a:endParaRPr>
          </a:p>
          <a:p>
            <a:pPr marL="342900" indent="-342900">
              <a:buFont typeface="+mj-lt"/>
              <a:buAutoNum type="arabicPeriod"/>
            </a:pPr>
            <a:r>
              <a:rPr lang="en-US" dirty="0">
                <a:latin typeface="Cambria"/>
                <a:cs typeface="Cambria"/>
              </a:rPr>
              <a:t>Instead of Cat and Dog, the child classes are </a:t>
            </a:r>
            <a:r>
              <a:rPr lang="en-US" b="1" dirty="0">
                <a:solidFill>
                  <a:schemeClr val="accent1"/>
                </a:solidFill>
                <a:latin typeface="Cambria"/>
                <a:cs typeface="Cambria"/>
              </a:rPr>
              <a:t>Action</a:t>
            </a:r>
            <a:r>
              <a:rPr lang="en-US" dirty="0">
                <a:solidFill>
                  <a:schemeClr val="accent1"/>
                </a:solidFill>
                <a:latin typeface="Cambria"/>
                <a:cs typeface="Cambria"/>
              </a:rPr>
              <a:t>, </a:t>
            </a:r>
            <a:r>
              <a:rPr lang="en-US" b="1" dirty="0">
                <a:solidFill>
                  <a:schemeClr val="accent1"/>
                </a:solidFill>
                <a:latin typeface="Cambria"/>
                <a:cs typeface="Cambria"/>
              </a:rPr>
              <a:t>Comedy, </a:t>
            </a:r>
            <a:r>
              <a:rPr lang="en-US" dirty="0">
                <a:latin typeface="Cambria"/>
                <a:cs typeface="Cambria"/>
              </a:rPr>
              <a:t>and</a:t>
            </a:r>
            <a:r>
              <a:rPr lang="en-US" b="1" dirty="0">
                <a:latin typeface="Cambria"/>
                <a:cs typeface="Cambria"/>
              </a:rPr>
              <a:t> </a:t>
            </a:r>
            <a:r>
              <a:rPr lang="en-US" b="1" dirty="0">
                <a:solidFill>
                  <a:srgbClr val="1D86CD"/>
                </a:solidFill>
                <a:latin typeface="Cambria"/>
                <a:cs typeface="Cambria"/>
              </a:rPr>
              <a:t>Drama</a:t>
            </a:r>
            <a:r>
              <a:rPr lang="en-US" dirty="0">
                <a:latin typeface="Cambria"/>
                <a:cs typeface="Cambria"/>
              </a:rPr>
              <a:t>. </a:t>
            </a:r>
          </a:p>
          <a:p>
            <a:pPr marL="342900" indent="-342900">
              <a:buFont typeface="+mj-lt"/>
              <a:buAutoNum type="arabicPeriod"/>
            </a:pPr>
            <a:endParaRPr lang="en-US" dirty="0">
              <a:latin typeface="Cambria"/>
              <a:cs typeface="Cambria"/>
            </a:endParaRPr>
          </a:p>
          <a:p>
            <a:pPr marL="342900" indent="-342900">
              <a:buFont typeface="+mj-lt"/>
              <a:buAutoNum type="arabicPeriod"/>
            </a:pPr>
            <a:r>
              <a:rPr lang="en-US" dirty="0">
                <a:latin typeface="Cambria"/>
                <a:cs typeface="Cambria"/>
              </a:rPr>
              <a:t>Instead of </a:t>
            </a:r>
            <a:r>
              <a:rPr lang="en-US" b="1" dirty="0">
                <a:latin typeface="Cambria"/>
                <a:cs typeface="Cambria"/>
              </a:rPr>
              <a:t>speak()</a:t>
            </a:r>
            <a:r>
              <a:rPr lang="en-US" dirty="0">
                <a:latin typeface="Cambria"/>
                <a:cs typeface="Cambria"/>
              </a:rPr>
              <a:t>, each child class implements </a:t>
            </a:r>
            <a:r>
              <a:rPr lang="en-US" b="1" dirty="0">
                <a:latin typeface="Cambria"/>
                <a:cs typeface="Cambria"/>
              </a:rPr>
              <a:t>content()</a:t>
            </a:r>
            <a:r>
              <a:rPr lang="en-US" dirty="0">
                <a:latin typeface="Cambria"/>
                <a:cs typeface="Cambria"/>
              </a:rPr>
              <a:t>, which returns something that type of movie has in it.</a:t>
            </a:r>
          </a:p>
          <a:p>
            <a:pPr marL="342900" indent="-342900">
              <a:buFont typeface="+mj-lt"/>
              <a:buAutoNum type="arabicPeriod"/>
            </a:pPr>
            <a:endParaRPr lang="en-US" dirty="0">
              <a:latin typeface="Cambria"/>
              <a:cs typeface="Cambria"/>
            </a:endParaRPr>
          </a:p>
          <a:p>
            <a:pPr marL="342900" indent="-342900">
              <a:buFont typeface="+mj-lt"/>
              <a:buAutoNum type="arabicPeriod"/>
            </a:pPr>
            <a:r>
              <a:rPr lang="en-US" b="1" dirty="0">
                <a:latin typeface="Cambria"/>
                <a:cs typeface="Cambria"/>
              </a:rPr>
              <a:t>Create 3 movies </a:t>
            </a:r>
            <a:r>
              <a:rPr lang="en-US" dirty="0">
                <a:latin typeface="Cambria"/>
                <a:cs typeface="Cambria"/>
              </a:rPr>
              <a:t>and print out their </a:t>
            </a:r>
            <a:r>
              <a:rPr lang="en-US" b="1" dirty="0">
                <a:latin typeface="Cambria"/>
                <a:cs typeface="Cambria"/>
              </a:rPr>
              <a:t>title</a:t>
            </a:r>
            <a:r>
              <a:rPr lang="en-US" dirty="0">
                <a:latin typeface="Cambria"/>
                <a:cs typeface="Cambria"/>
              </a:rPr>
              <a:t>, </a:t>
            </a:r>
            <a:r>
              <a:rPr lang="en-US" b="1" dirty="0">
                <a:latin typeface="Cambria"/>
                <a:cs typeface="Cambria"/>
              </a:rPr>
              <a:t>rating</a:t>
            </a:r>
            <a:r>
              <a:rPr lang="en-US" dirty="0">
                <a:latin typeface="Cambria"/>
                <a:cs typeface="Cambria"/>
              </a:rPr>
              <a:t> and  </a:t>
            </a:r>
            <a:r>
              <a:rPr lang="en-US" b="1" dirty="0">
                <a:latin typeface="Cambria"/>
                <a:cs typeface="Cambria"/>
              </a:rPr>
              <a:t>content()</a:t>
            </a:r>
            <a:r>
              <a:rPr lang="en-US" dirty="0">
                <a:latin typeface="Cambria"/>
                <a:cs typeface="Cambria"/>
              </a:rPr>
              <a:t>.</a:t>
            </a:r>
          </a:p>
        </p:txBody>
      </p:sp>
    </p:spTree>
    <p:extLst>
      <p:ext uri="{BB962C8B-B14F-4D97-AF65-F5344CB8AC3E}">
        <p14:creationId xmlns:p14="http://schemas.microsoft.com/office/powerpoint/2010/main" val="27252413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Movies </a:t>
            </a:r>
            <a:r>
              <a:rPr lang="en-US" dirty="0" err="1"/>
              <a:t>pt</a:t>
            </a:r>
            <a:r>
              <a:rPr lang="en-US" dirty="0"/>
              <a:t> 1 (Solution)</a:t>
            </a:r>
          </a:p>
        </p:txBody>
      </p:sp>
      <p:sp>
        <p:nvSpPr>
          <p:cNvPr id="3" name="Content Placeholder 2"/>
          <p:cNvSpPr>
            <a:spLocks noGrp="1"/>
          </p:cNvSpPr>
          <p:nvPr>
            <p:ph idx="1"/>
          </p:nvPr>
        </p:nvSpPr>
        <p:spPr>
          <a:xfrm>
            <a:off x="354226" y="1600200"/>
            <a:ext cx="8674443" cy="5086583"/>
          </a:xfrm>
        </p:spPr>
        <p:txBody>
          <a:bodyPr>
            <a:normAutofit fontScale="40000" lnSpcReduction="20000"/>
          </a:bodyPr>
          <a:lstStyle/>
          <a:p>
            <a:pPr>
              <a:buNone/>
            </a:pPr>
            <a:r>
              <a:rPr lang="en-US" b="1" dirty="0">
                <a:solidFill>
                  <a:schemeClr val="accent2"/>
                </a:solidFill>
                <a:latin typeface="Calibri"/>
                <a:cs typeface="Calibri"/>
              </a:rPr>
              <a:t>class Movie(object):</a:t>
            </a:r>
          </a:p>
          <a:p>
            <a:pPr>
              <a:buNone/>
            </a:pPr>
            <a:r>
              <a:rPr lang="en-US" b="1" dirty="0">
                <a:solidFill>
                  <a:schemeClr val="accent2"/>
                </a:solidFill>
                <a:latin typeface="Calibri"/>
                <a:cs typeface="Calibri"/>
              </a:rPr>
              <a:t>    </a:t>
            </a:r>
            <a:r>
              <a:rPr lang="en-US" b="1" dirty="0" err="1">
                <a:solidFill>
                  <a:schemeClr val="accent2"/>
                </a:solidFill>
                <a:latin typeface="Calibri"/>
                <a:cs typeface="Calibri"/>
              </a:rPr>
              <a:t>def</a:t>
            </a:r>
            <a:r>
              <a:rPr lang="en-US" b="1" dirty="0">
                <a:solidFill>
                  <a:schemeClr val="accent2"/>
                </a:solidFill>
                <a:latin typeface="Calibri"/>
                <a:cs typeface="Calibri"/>
              </a:rPr>
              <a:t> __</a:t>
            </a:r>
            <a:r>
              <a:rPr lang="en-US" b="1" dirty="0" err="1">
                <a:solidFill>
                  <a:schemeClr val="accent2"/>
                </a:solidFill>
                <a:latin typeface="Calibri"/>
                <a:cs typeface="Calibri"/>
              </a:rPr>
              <a:t>init</a:t>
            </a:r>
            <a:r>
              <a:rPr lang="en-US" b="1" dirty="0">
                <a:solidFill>
                  <a:schemeClr val="accent2"/>
                </a:solidFill>
                <a:latin typeface="Calibri"/>
                <a:cs typeface="Calibri"/>
              </a:rPr>
              <a:t>__(self, title, rating):</a:t>
            </a:r>
          </a:p>
          <a:p>
            <a:pPr>
              <a:buNone/>
            </a:pPr>
            <a:r>
              <a:rPr lang="en-US" b="1" dirty="0">
                <a:solidFill>
                  <a:schemeClr val="accent2"/>
                </a:solidFill>
                <a:latin typeface="Calibri"/>
                <a:cs typeface="Calibri"/>
              </a:rPr>
              <a:t>        </a:t>
            </a:r>
            <a:r>
              <a:rPr lang="en-US" b="1" dirty="0" err="1">
                <a:solidFill>
                  <a:schemeClr val="accent2"/>
                </a:solidFill>
                <a:latin typeface="Calibri"/>
                <a:cs typeface="Calibri"/>
              </a:rPr>
              <a:t>self.title</a:t>
            </a:r>
            <a:r>
              <a:rPr lang="en-US" b="1" dirty="0">
                <a:solidFill>
                  <a:schemeClr val="accent2"/>
                </a:solidFill>
                <a:latin typeface="Calibri"/>
                <a:cs typeface="Calibri"/>
              </a:rPr>
              <a:t> = title</a:t>
            </a:r>
          </a:p>
          <a:p>
            <a:pPr>
              <a:buNone/>
            </a:pPr>
            <a:r>
              <a:rPr lang="en-US" b="1" dirty="0">
                <a:solidFill>
                  <a:schemeClr val="accent2"/>
                </a:solidFill>
                <a:latin typeface="Calibri"/>
                <a:cs typeface="Calibri"/>
              </a:rPr>
              <a:t>        </a:t>
            </a:r>
            <a:r>
              <a:rPr lang="en-US" b="1" dirty="0" err="1">
                <a:solidFill>
                  <a:schemeClr val="accent2"/>
                </a:solidFill>
                <a:latin typeface="Calibri"/>
                <a:cs typeface="Calibri"/>
              </a:rPr>
              <a:t>self.rating</a:t>
            </a:r>
            <a:r>
              <a:rPr lang="en-US" b="1" dirty="0">
                <a:solidFill>
                  <a:schemeClr val="accent2"/>
                </a:solidFill>
                <a:latin typeface="Calibri"/>
                <a:cs typeface="Calibri"/>
              </a:rPr>
              <a:t> = rating</a:t>
            </a:r>
          </a:p>
          <a:p>
            <a:pPr>
              <a:buNone/>
            </a:pPr>
            <a:endParaRPr lang="en-US" b="1" dirty="0">
              <a:solidFill>
                <a:schemeClr val="accent2"/>
              </a:solidFill>
              <a:latin typeface="Calibri"/>
              <a:cs typeface="Calibri"/>
            </a:endParaRPr>
          </a:p>
          <a:p>
            <a:pPr>
              <a:buNone/>
            </a:pPr>
            <a:r>
              <a:rPr lang="en-US" b="1" dirty="0">
                <a:solidFill>
                  <a:schemeClr val="accent2"/>
                </a:solidFill>
                <a:latin typeface="Calibri"/>
                <a:cs typeface="Calibri"/>
              </a:rPr>
              <a:t>    </a:t>
            </a:r>
            <a:r>
              <a:rPr lang="en-US" b="1" dirty="0" err="1">
                <a:solidFill>
                  <a:schemeClr val="accent2"/>
                </a:solidFill>
                <a:latin typeface="Calibri"/>
                <a:cs typeface="Calibri"/>
              </a:rPr>
              <a:t>def</a:t>
            </a:r>
            <a:r>
              <a:rPr lang="en-US" b="1" dirty="0">
                <a:solidFill>
                  <a:schemeClr val="accent2"/>
                </a:solidFill>
                <a:latin typeface="Calibri"/>
                <a:cs typeface="Calibri"/>
              </a:rPr>
              <a:t> __</a:t>
            </a:r>
            <a:r>
              <a:rPr lang="en-US" b="1" dirty="0" err="1">
                <a:solidFill>
                  <a:schemeClr val="accent2"/>
                </a:solidFill>
                <a:latin typeface="Calibri"/>
                <a:cs typeface="Calibri"/>
              </a:rPr>
              <a:t>str</a:t>
            </a:r>
            <a:r>
              <a:rPr lang="en-US" b="1" dirty="0">
                <a:solidFill>
                  <a:schemeClr val="accent2"/>
                </a:solidFill>
                <a:latin typeface="Calibri"/>
                <a:cs typeface="Calibri"/>
              </a:rPr>
              <a:t>__(self):</a:t>
            </a:r>
          </a:p>
          <a:p>
            <a:pPr>
              <a:buNone/>
            </a:pPr>
            <a:r>
              <a:rPr lang="en-US" b="1" dirty="0">
                <a:solidFill>
                  <a:schemeClr val="accent2"/>
                </a:solidFill>
                <a:latin typeface="Calibri"/>
                <a:cs typeface="Calibri"/>
              </a:rPr>
              <a:t>        return </a:t>
            </a:r>
            <a:r>
              <a:rPr lang="en-US" b="1" dirty="0" err="1">
                <a:solidFill>
                  <a:schemeClr val="accent2"/>
                </a:solidFill>
                <a:latin typeface="Calibri"/>
                <a:cs typeface="Calibri"/>
              </a:rPr>
              <a:t>self.title</a:t>
            </a:r>
            <a:r>
              <a:rPr lang="en-US" b="1" dirty="0">
                <a:solidFill>
                  <a:schemeClr val="accent2"/>
                </a:solidFill>
                <a:latin typeface="Calibri"/>
                <a:cs typeface="Calibri"/>
              </a:rPr>
              <a:t> + " is rated " + </a:t>
            </a:r>
            <a:r>
              <a:rPr lang="en-US" b="1" dirty="0" err="1">
                <a:solidFill>
                  <a:schemeClr val="accent2"/>
                </a:solidFill>
                <a:latin typeface="Calibri"/>
                <a:cs typeface="Calibri"/>
              </a:rPr>
              <a:t>str</a:t>
            </a:r>
            <a:r>
              <a:rPr lang="en-US" b="1" dirty="0">
                <a:solidFill>
                  <a:schemeClr val="accent2"/>
                </a:solidFill>
                <a:latin typeface="Calibri"/>
                <a:cs typeface="Calibri"/>
              </a:rPr>
              <a:t>(</a:t>
            </a:r>
            <a:r>
              <a:rPr lang="en-US" b="1" dirty="0" err="1">
                <a:solidFill>
                  <a:schemeClr val="accent2"/>
                </a:solidFill>
                <a:latin typeface="Calibri"/>
                <a:cs typeface="Calibri"/>
              </a:rPr>
              <a:t>self.rating</a:t>
            </a:r>
            <a:r>
              <a:rPr lang="en-US" b="1" dirty="0">
                <a:solidFill>
                  <a:schemeClr val="accent2"/>
                </a:solidFill>
                <a:latin typeface="Calibri"/>
                <a:cs typeface="Calibri"/>
              </a:rPr>
              <a:t>) + "/10."</a:t>
            </a:r>
          </a:p>
          <a:p>
            <a:pPr>
              <a:buNone/>
            </a:pPr>
            <a:r>
              <a:rPr lang="en-US" b="1" dirty="0">
                <a:latin typeface="Calibri"/>
                <a:cs typeface="Calibri"/>
              </a:rPr>
              <a:t>     </a:t>
            </a:r>
          </a:p>
          <a:p>
            <a:pPr>
              <a:buNone/>
            </a:pPr>
            <a:r>
              <a:rPr lang="en-US" b="1" dirty="0">
                <a:solidFill>
                  <a:schemeClr val="accent1"/>
                </a:solidFill>
                <a:latin typeface="Calibri"/>
                <a:cs typeface="Calibri"/>
              </a:rPr>
              <a:t>class Action(Movie):</a:t>
            </a:r>
          </a:p>
          <a:p>
            <a:pPr>
              <a:buNone/>
            </a:pPr>
            <a:r>
              <a:rPr lang="en-US" b="1" dirty="0">
                <a:solidFill>
                  <a:schemeClr val="accent1"/>
                </a:solidFill>
                <a:latin typeface="Calibri"/>
                <a:cs typeface="Calibri"/>
              </a:rPr>
              <a:t>    </a:t>
            </a:r>
            <a:r>
              <a:rPr lang="en-US" b="1" dirty="0" err="1">
                <a:solidFill>
                  <a:schemeClr val="accent1"/>
                </a:solidFill>
                <a:latin typeface="Calibri"/>
                <a:cs typeface="Calibri"/>
              </a:rPr>
              <a:t>def</a:t>
            </a:r>
            <a:r>
              <a:rPr lang="en-US" b="1" dirty="0">
                <a:solidFill>
                  <a:schemeClr val="accent1"/>
                </a:solidFill>
                <a:latin typeface="Calibri"/>
                <a:cs typeface="Calibri"/>
              </a:rPr>
              <a:t> content(self):</a:t>
            </a:r>
          </a:p>
          <a:p>
            <a:pPr>
              <a:buNone/>
            </a:pPr>
            <a:r>
              <a:rPr lang="en-US" b="1" dirty="0">
                <a:solidFill>
                  <a:schemeClr val="accent1"/>
                </a:solidFill>
                <a:latin typeface="Calibri"/>
                <a:cs typeface="Calibri"/>
              </a:rPr>
              <a:t>        return 'Explosions!'</a:t>
            </a:r>
          </a:p>
          <a:p>
            <a:pPr>
              <a:buNone/>
            </a:pPr>
            <a:r>
              <a:rPr lang="en-US" b="1" dirty="0">
                <a:solidFill>
                  <a:schemeClr val="accent1"/>
                </a:solidFill>
                <a:latin typeface="Calibri"/>
                <a:cs typeface="Calibri"/>
              </a:rPr>
              <a:t> </a:t>
            </a:r>
          </a:p>
          <a:p>
            <a:pPr>
              <a:buNone/>
            </a:pPr>
            <a:r>
              <a:rPr lang="en-US" b="1" dirty="0">
                <a:solidFill>
                  <a:schemeClr val="accent1"/>
                </a:solidFill>
                <a:latin typeface="Calibri"/>
                <a:cs typeface="Calibri"/>
              </a:rPr>
              <a:t>class Comedy(Movie):</a:t>
            </a:r>
          </a:p>
          <a:p>
            <a:pPr>
              <a:buNone/>
            </a:pPr>
            <a:r>
              <a:rPr lang="en-US" b="1" dirty="0">
                <a:solidFill>
                  <a:schemeClr val="accent1"/>
                </a:solidFill>
                <a:latin typeface="Calibri"/>
                <a:cs typeface="Calibri"/>
              </a:rPr>
              <a:t>    </a:t>
            </a:r>
            <a:r>
              <a:rPr lang="en-US" b="1" dirty="0" err="1">
                <a:solidFill>
                  <a:schemeClr val="accent1"/>
                </a:solidFill>
                <a:latin typeface="Calibri"/>
                <a:cs typeface="Calibri"/>
              </a:rPr>
              <a:t>def</a:t>
            </a:r>
            <a:r>
              <a:rPr lang="en-US" b="1" dirty="0">
                <a:solidFill>
                  <a:schemeClr val="accent1"/>
                </a:solidFill>
                <a:latin typeface="Calibri"/>
                <a:cs typeface="Calibri"/>
              </a:rPr>
              <a:t> content(self):</a:t>
            </a:r>
          </a:p>
          <a:p>
            <a:pPr>
              <a:buNone/>
            </a:pPr>
            <a:r>
              <a:rPr lang="en-US" b="1" dirty="0">
                <a:solidFill>
                  <a:schemeClr val="accent1"/>
                </a:solidFill>
                <a:latin typeface="Calibri"/>
                <a:cs typeface="Calibri"/>
              </a:rPr>
              <a:t>        return 'Crass Humor!'</a:t>
            </a:r>
          </a:p>
          <a:p>
            <a:pPr>
              <a:buNone/>
            </a:pPr>
            <a:r>
              <a:rPr lang="en-US" b="1" dirty="0">
                <a:solidFill>
                  <a:schemeClr val="accent1"/>
                </a:solidFill>
                <a:latin typeface="Calibri"/>
                <a:cs typeface="Calibri"/>
              </a:rPr>
              <a:t> </a:t>
            </a:r>
          </a:p>
          <a:p>
            <a:pPr>
              <a:buNone/>
            </a:pPr>
            <a:r>
              <a:rPr lang="en-US" b="1" dirty="0">
                <a:solidFill>
                  <a:schemeClr val="accent1"/>
                </a:solidFill>
                <a:latin typeface="Calibri"/>
                <a:cs typeface="Calibri"/>
              </a:rPr>
              <a:t>class Drama(Movie):</a:t>
            </a:r>
          </a:p>
          <a:p>
            <a:pPr>
              <a:buNone/>
            </a:pPr>
            <a:r>
              <a:rPr lang="en-US" b="1" dirty="0">
                <a:solidFill>
                  <a:schemeClr val="accent1"/>
                </a:solidFill>
                <a:latin typeface="Calibri"/>
                <a:cs typeface="Calibri"/>
              </a:rPr>
              <a:t>    </a:t>
            </a:r>
            <a:r>
              <a:rPr lang="en-US" b="1" dirty="0" err="1">
                <a:solidFill>
                  <a:schemeClr val="accent1"/>
                </a:solidFill>
                <a:latin typeface="Calibri"/>
                <a:cs typeface="Calibri"/>
              </a:rPr>
              <a:t>def</a:t>
            </a:r>
            <a:r>
              <a:rPr lang="en-US" b="1" dirty="0">
                <a:solidFill>
                  <a:schemeClr val="accent1"/>
                </a:solidFill>
                <a:latin typeface="Calibri"/>
                <a:cs typeface="Calibri"/>
              </a:rPr>
              <a:t> content(self):</a:t>
            </a:r>
          </a:p>
          <a:p>
            <a:pPr>
              <a:buNone/>
            </a:pPr>
            <a:r>
              <a:rPr lang="en-US" b="1" dirty="0">
                <a:solidFill>
                  <a:schemeClr val="accent1"/>
                </a:solidFill>
                <a:latin typeface="Calibri"/>
                <a:cs typeface="Calibri"/>
              </a:rPr>
              <a:t>        return 'Serious Moments!'</a:t>
            </a:r>
          </a:p>
          <a:p>
            <a:pPr>
              <a:buNone/>
            </a:pPr>
            <a:endParaRPr lang="en-US" b="1" dirty="0">
              <a:latin typeface="Calibri"/>
              <a:cs typeface="Calibri"/>
            </a:endParaRPr>
          </a:p>
          <a:p>
            <a:pPr>
              <a:buNone/>
            </a:pPr>
            <a:r>
              <a:rPr lang="en-US" b="1" dirty="0">
                <a:solidFill>
                  <a:schemeClr val="accent3"/>
                </a:solidFill>
                <a:latin typeface="Calibri"/>
                <a:cs typeface="Calibri"/>
              </a:rPr>
              <a:t>#main</a:t>
            </a:r>
          </a:p>
          <a:p>
            <a:pPr>
              <a:buNone/>
            </a:pPr>
            <a:r>
              <a:rPr lang="en-US" sz="2900" b="1" dirty="0">
                <a:latin typeface="Calibri"/>
                <a:cs typeface="Calibri"/>
              </a:rPr>
              <a:t>movies = [Action('Mad Max: Fury Road', 9), Comedy('Tucker &amp; Dale vs. Evil', 7), Drama('The Imitation Game', 8)]</a:t>
            </a:r>
          </a:p>
          <a:p>
            <a:pPr>
              <a:buNone/>
            </a:pPr>
            <a:endParaRPr lang="en-US" b="1" dirty="0">
              <a:latin typeface="Calibri"/>
              <a:cs typeface="Calibri"/>
            </a:endParaRPr>
          </a:p>
          <a:p>
            <a:pPr>
              <a:buNone/>
            </a:pPr>
            <a:r>
              <a:rPr lang="en-US" b="1" dirty="0">
                <a:latin typeface="Calibri"/>
                <a:cs typeface="Calibri"/>
              </a:rPr>
              <a:t>for movie in movies:</a:t>
            </a:r>
          </a:p>
          <a:p>
            <a:pPr>
              <a:buNone/>
            </a:pPr>
            <a:r>
              <a:rPr lang="en-US" b="1" dirty="0">
                <a:latin typeface="Calibri"/>
                <a:cs typeface="Calibri"/>
              </a:rPr>
              <a:t> print(</a:t>
            </a:r>
            <a:r>
              <a:rPr lang="en-US" b="1" dirty="0">
                <a:solidFill>
                  <a:srgbClr val="7030A0"/>
                </a:solidFill>
                <a:latin typeface="Calibri"/>
                <a:cs typeface="Calibri"/>
              </a:rPr>
              <a:t>movie</a:t>
            </a:r>
            <a:r>
              <a:rPr lang="en-US" b="1" dirty="0">
                <a:latin typeface="Calibri"/>
                <a:cs typeface="Calibri"/>
              </a:rPr>
              <a:t>, "It has lots of", </a:t>
            </a:r>
            <a:r>
              <a:rPr lang="en-US" b="1" dirty="0" err="1">
                <a:solidFill>
                  <a:srgbClr val="0070C0"/>
                </a:solidFill>
                <a:latin typeface="Calibri"/>
                <a:cs typeface="Calibri"/>
              </a:rPr>
              <a:t>movie.content</a:t>
            </a:r>
            <a:r>
              <a:rPr lang="en-US" b="1" dirty="0">
                <a:solidFill>
                  <a:srgbClr val="0070C0"/>
                </a:solidFill>
                <a:latin typeface="Calibri"/>
                <a:cs typeface="Calibri"/>
              </a:rPr>
              <a:t>()</a:t>
            </a:r>
            <a:r>
              <a:rPr lang="en-US" b="1" dirty="0">
                <a:latin typeface="Calibri"/>
                <a:cs typeface="Calibri"/>
              </a:rPr>
              <a:t>)</a:t>
            </a:r>
          </a:p>
        </p:txBody>
      </p:sp>
      <p:pic>
        <p:nvPicPr>
          <p:cNvPr id="2050" name="Picture 2" descr="http://www.wallpaperup.com/uploads/wallpapers/2013/12/26/205901/big_thumb_e0389e2031c3b353637bb0c3c57391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4993" y="1481694"/>
            <a:ext cx="4283676" cy="24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8342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dirty="0"/>
              <a:t>Altering Inherited Methods</a:t>
            </a:r>
          </a:p>
        </p:txBody>
      </p:sp>
      <p:sp>
        <p:nvSpPr>
          <p:cNvPr id="22530" name="Content Placeholder 2"/>
          <p:cNvSpPr>
            <a:spLocks noGrp="1"/>
          </p:cNvSpPr>
          <p:nvPr>
            <p:ph idx="1"/>
          </p:nvPr>
        </p:nvSpPr>
        <p:spPr>
          <a:xfrm>
            <a:off x="533400" y="1524000"/>
            <a:ext cx="8077200" cy="4953000"/>
          </a:xfrm>
        </p:spPr>
        <p:txBody>
          <a:bodyPr>
            <a:normAutofit/>
          </a:bodyPr>
          <a:lstStyle/>
          <a:p>
            <a:pPr marL="0" indent="0">
              <a:buNone/>
            </a:pPr>
            <a:r>
              <a:rPr lang="en-US" b="1" dirty="0"/>
              <a:t>Overloading</a:t>
            </a:r>
          </a:p>
          <a:p>
            <a:pPr lvl="1"/>
            <a:r>
              <a:rPr lang="en-US" dirty="0"/>
              <a:t>We can make operators (</a:t>
            </a:r>
            <a:r>
              <a:rPr lang="en-US" b="1" dirty="0">
                <a:solidFill>
                  <a:srgbClr val="FF0000"/>
                </a:solidFill>
              </a:rPr>
              <a:t>+</a:t>
            </a:r>
            <a:r>
              <a:rPr lang="en-US" dirty="0"/>
              <a:t>, </a:t>
            </a:r>
            <a:r>
              <a:rPr lang="en-US" b="1" dirty="0">
                <a:solidFill>
                  <a:srgbClr val="FF0000"/>
                </a:solidFill>
              </a:rPr>
              <a:t>-</a:t>
            </a:r>
            <a:r>
              <a:rPr lang="en-US" dirty="0"/>
              <a:t>, </a:t>
            </a:r>
            <a:r>
              <a:rPr lang="en-US" b="1" dirty="0">
                <a:solidFill>
                  <a:srgbClr val="FF0000"/>
                </a:solidFill>
              </a:rPr>
              <a:t>&lt;</a:t>
            </a:r>
            <a:r>
              <a:rPr lang="en-US" dirty="0"/>
              <a:t>, </a:t>
            </a:r>
            <a:r>
              <a:rPr lang="en-US" dirty="0" err="1"/>
              <a:t>etc</a:t>
            </a:r>
            <a:r>
              <a:rPr lang="en-US" dirty="0"/>
              <a:t>) work differently across classes, by </a:t>
            </a:r>
            <a:r>
              <a:rPr lang="en-US" i="1" dirty="0"/>
              <a:t>overloading</a:t>
            </a:r>
            <a:r>
              <a:rPr lang="en-US" dirty="0"/>
              <a:t> them</a:t>
            </a:r>
          </a:p>
          <a:p>
            <a:pPr lvl="1"/>
            <a:r>
              <a:rPr lang="en-US" dirty="0"/>
              <a:t>The same operator has different meanings:</a:t>
            </a:r>
          </a:p>
          <a:p>
            <a:pPr lvl="2"/>
            <a:r>
              <a:rPr lang="en-US" b="1" dirty="0">
                <a:solidFill>
                  <a:srgbClr val="FF0000"/>
                </a:solidFill>
              </a:rPr>
              <a:t>+</a:t>
            </a:r>
            <a:r>
              <a:rPr lang="en-US" b="1" dirty="0"/>
              <a:t> </a:t>
            </a:r>
            <a:r>
              <a:rPr lang="en-US" dirty="0"/>
              <a:t>    :       addition of two numbers</a:t>
            </a:r>
          </a:p>
          <a:p>
            <a:pPr lvl="2"/>
            <a:r>
              <a:rPr lang="en-US" b="1" dirty="0">
                <a:solidFill>
                  <a:srgbClr val="FF0000"/>
                </a:solidFill>
              </a:rPr>
              <a:t>+</a:t>
            </a:r>
            <a:r>
              <a:rPr lang="en-US" dirty="0"/>
              <a:t>     :       concatenation of two strings</a:t>
            </a:r>
          </a:p>
          <a:p>
            <a:pPr lvl="2"/>
            <a:endParaRPr lang="en-US" dirty="0"/>
          </a:p>
          <a:p>
            <a:pPr marL="0" indent="0">
              <a:buNone/>
            </a:pPr>
            <a:r>
              <a:rPr lang="en-US" b="1" dirty="0"/>
              <a:t>Overriding</a:t>
            </a:r>
            <a:endParaRPr lang="en-US" dirty="0"/>
          </a:p>
          <a:p>
            <a:pPr lvl="1"/>
            <a:r>
              <a:rPr lang="en-US" dirty="0"/>
              <a:t>The same method does something different</a:t>
            </a:r>
          </a:p>
          <a:p>
            <a:pPr lvl="2"/>
            <a:r>
              <a:rPr lang="en-US" dirty="0"/>
              <a:t>We write new code for it in the child class</a:t>
            </a:r>
          </a:p>
        </p:txBody>
      </p:sp>
    </p:spTree>
    <p:extLst>
      <p:ext uri="{BB962C8B-B14F-4D97-AF65-F5344CB8AC3E}">
        <p14:creationId xmlns:p14="http://schemas.microsoft.com/office/powerpoint/2010/main" val="318823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026"/>
          <p:cNvSpPr>
            <a:spLocks noGrp="1" noChangeArrowheads="1"/>
          </p:cNvSpPr>
          <p:nvPr>
            <p:ph type="title"/>
          </p:nvPr>
        </p:nvSpPr>
        <p:spPr>
          <a:xfrm>
            <a:off x="533400" y="381000"/>
            <a:ext cx="8077200" cy="976313"/>
          </a:xfrm>
        </p:spPr>
        <p:txBody>
          <a:bodyPr>
            <a:normAutofit/>
          </a:bodyPr>
          <a:lstStyle/>
          <a:p>
            <a:pPr eaLnBrk="1" hangingPunct="1"/>
            <a:r>
              <a:rPr lang="en-US" dirty="0"/>
              <a:t>Altering Inherited Methods</a:t>
            </a:r>
          </a:p>
        </p:txBody>
      </p:sp>
      <p:sp>
        <p:nvSpPr>
          <p:cNvPr id="24578" name="Rectangle 1027"/>
          <p:cNvSpPr>
            <a:spLocks noGrp="1" noChangeArrowheads="1"/>
          </p:cNvSpPr>
          <p:nvPr>
            <p:ph idx="1"/>
          </p:nvPr>
        </p:nvSpPr>
        <p:spPr>
          <a:xfrm>
            <a:off x="533400" y="1594972"/>
            <a:ext cx="8610600" cy="4653428"/>
          </a:xfrm>
        </p:spPr>
        <p:txBody>
          <a:bodyPr/>
          <a:lstStyle/>
          <a:p>
            <a:pPr marL="0" indent="0" eaLnBrk="1" hangingPunct="1">
              <a:buNone/>
            </a:pPr>
            <a:r>
              <a:rPr lang="en-US" dirty="0"/>
              <a:t>Two choices when overriding:</a:t>
            </a:r>
          </a:p>
          <a:p>
            <a:pPr eaLnBrk="1" hangingPunct="1"/>
            <a:endParaRPr lang="en-US" dirty="0"/>
          </a:p>
          <a:p>
            <a:pPr marL="971550" lvl="1" indent="-514350" eaLnBrk="1" hangingPunct="1">
              <a:buAutoNum type="arabicPeriod"/>
            </a:pPr>
            <a:r>
              <a:rPr lang="en-US" dirty="0"/>
              <a:t>Completely new functionality (and code)</a:t>
            </a:r>
          </a:p>
          <a:p>
            <a:pPr marL="971550" lvl="1" indent="-514350" eaLnBrk="1" hangingPunct="1">
              <a:buAutoNum type="arabicPeriod"/>
            </a:pPr>
            <a:endParaRPr lang="en-US" dirty="0"/>
          </a:p>
          <a:p>
            <a:pPr marL="457200" lvl="1" indent="0" eaLnBrk="1" hangingPunct="1">
              <a:buNone/>
            </a:pPr>
            <a:r>
              <a:rPr lang="en-US" i="1" dirty="0"/>
              <a:t>							OR</a:t>
            </a:r>
          </a:p>
          <a:p>
            <a:pPr marL="457200" lvl="1" indent="0" eaLnBrk="1" hangingPunct="1">
              <a:buNone/>
            </a:pPr>
            <a:endParaRPr lang="en-US" i="1" dirty="0"/>
          </a:p>
          <a:p>
            <a:pPr marL="457200" lvl="1" indent="0" eaLnBrk="1" hangingPunct="1">
              <a:buNone/>
            </a:pPr>
            <a:r>
              <a:rPr lang="en-US" dirty="0"/>
              <a:t>2. Incorporate functionality of overridden method in the parent, but also adding more code</a:t>
            </a:r>
          </a:p>
        </p:txBody>
      </p:sp>
    </p:spTree>
    <p:extLst>
      <p:ext uri="{BB962C8B-B14F-4D97-AF65-F5344CB8AC3E}">
        <p14:creationId xmlns:p14="http://schemas.microsoft.com/office/powerpoint/2010/main" val="22011723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Example</a:t>
            </a:r>
          </a:p>
        </p:txBody>
      </p:sp>
      <p:sp>
        <p:nvSpPr>
          <p:cNvPr id="3" name="Content Placeholder 2"/>
          <p:cNvSpPr>
            <a:spLocks noGrp="1"/>
          </p:cNvSpPr>
          <p:nvPr>
            <p:ph idx="1"/>
          </p:nvPr>
        </p:nvSpPr>
        <p:spPr>
          <a:xfrm>
            <a:off x="457200" y="1600200"/>
            <a:ext cx="5877550" cy="5111487"/>
          </a:xfrm>
        </p:spPr>
        <p:txBody>
          <a:bodyPr>
            <a:normAutofit fontScale="70000" lnSpcReduction="20000"/>
          </a:bodyPr>
          <a:lstStyle/>
          <a:p>
            <a:pPr>
              <a:buNone/>
            </a:pPr>
            <a:r>
              <a:rPr lang="en-US" b="1" dirty="0">
                <a:latin typeface="Calibri"/>
                <a:cs typeface="Calibri"/>
              </a:rPr>
              <a:t>class Animal(object):</a:t>
            </a:r>
          </a:p>
          <a:p>
            <a:pPr>
              <a:buNone/>
            </a:pPr>
            <a:r>
              <a:rPr lang="en-US" b="1" dirty="0">
                <a:latin typeface="Calibri"/>
                <a:cs typeface="Calibri"/>
              </a:rPr>
              <a:t>    def __init__(self, name):</a:t>
            </a:r>
          </a:p>
          <a:p>
            <a:pPr>
              <a:buNone/>
            </a:pPr>
            <a:r>
              <a:rPr lang="en-US" b="1" dirty="0">
                <a:latin typeface="Calibri"/>
                <a:cs typeface="Calibri"/>
              </a:rPr>
              <a:t>        self.name = name</a:t>
            </a:r>
          </a:p>
          <a:p>
            <a:pPr>
              <a:buNone/>
            </a:pPr>
            <a:endParaRPr lang="en-US" b="1" dirty="0">
              <a:solidFill>
                <a:srgbClr val="FF0000"/>
              </a:solidFill>
              <a:latin typeface="Calibri"/>
              <a:cs typeface="Calibri"/>
            </a:endParaRPr>
          </a:p>
          <a:p>
            <a:pPr>
              <a:buNone/>
            </a:pPr>
            <a:r>
              <a:rPr lang="en-US" b="1" dirty="0">
                <a:solidFill>
                  <a:srgbClr val="FF0000"/>
                </a:solidFill>
                <a:latin typeface="Calibri"/>
                <a:cs typeface="Calibri"/>
              </a:rPr>
              <a:t>    </a:t>
            </a:r>
            <a:r>
              <a:rPr lang="en-US" b="1" dirty="0" err="1">
                <a:solidFill>
                  <a:schemeClr val="accent1"/>
                </a:solidFill>
                <a:latin typeface="Calibri"/>
                <a:cs typeface="Calibri"/>
              </a:rPr>
              <a:t>def</a:t>
            </a:r>
            <a:r>
              <a:rPr lang="en-US" b="1" dirty="0">
                <a:solidFill>
                  <a:schemeClr val="accent1"/>
                </a:solidFill>
                <a:latin typeface="Calibri"/>
                <a:cs typeface="Calibri"/>
              </a:rPr>
              <a:t> speak(self):</a:t>
            </a:r>
          </a:p>
          <a:p>
            <a:pPr>
              <a:buNone/>
            </a:pPr>
            <a:r>
              <a:rPr lang="en-US" b="1" dirty="0">
                <a:solidFill>
                  <a:schemeClr val="accent1"/>
                </a:solidFill>
                <a:latin typeface="Calibri"/>
                <a:cs typeface="Calibri"/>
              </a:rPr>
              <a:t>        return 'Hello!'</a:t>
            </a:r>
          </a:p>
          <a:p>
            <a:pPr>
              <a:buNone/>
            </a:pPr>
            <a:r>
              <a:rPr lang="en-US" b="1" dirty="0">
                <a:solidFill>
                  <a:srgbClr val="FF0000"/>
                </a:solidFill>
                <a:latin typeface="Calibri"/>
                <a:cs typeface="Calibri"/>
              </a:rPr>
              <a:t>     </a:t>
            </a:r>
          </a:p>
          <a:p>
            <a:pPr>
              <a:buNone/>
            </a:pPr>
            <a:r>
              <a:rPr lang="en-US" b="1" dirty="0">
                <a:latin typeface="Calibri"/>
                <a:cs typeface="Calibri"/>
              </a:rPr>
              <a:t>class Cat(Animal):</a:t>
            </a:r>
          </a:p>
          <a:p>
            <a:pPr>
              <a:buNone/>
            </a:pPr>
            <a:r>
              <a:rPr lang="en-US" b="1" dirty="0">
                <a:solidFill>
                  <a:srgbClr val="FF0000"/>
                </a:solidFill>
                <a:latin typeface="Calibri"/>
                <a:cs typeface="Calibri"/>
              </a:rPr>
              <a:t>    </a:t>
            </a:r>
            <a:r>
              <a:rPr lang="en-US" b="1" dirty="0" err="1">
                <a:solidFill>
                  <a:srgbClr val="7030A0"/>
                </a:solidFill>
                <a:latin typeface="Calibri"/>
                <a:cs typeface="Calibri"/>
              </a:rPr>
              <a:t>def</a:t>
            </a:r>
            <a:r>
              <a:rPr lang="en-US" b="1" dirty="0">
                <a:solidFill>
                  <a:srgbClr val="7030A0"/>
                </a:solidFill>
                <a:latin typeface="Calibri"/>
                <a:cs typeface="Calibri"/>
              </a:rPr>
              <a:t> speak(self):</a:t>
            </a:r>
          </a:p>
          <a:p>
            <a:pPr>
              <a:buNone/>
            </a:pPr>
            <a:r>
              <a:rPr lang="en-US" b="1" dirty="0">
                <a:solidFill>
                  <a:srgbClr val="7030A0"/>
                </a:solidFill>
                <a:latin typeface="Calibri"/>
                <a:cs typeface="Calibri"/>
              </a:rPr>
              <a:t>        return 'Meow!'</a:t>
            </a:r>
          </a:p>
          <a:p>
            <a:pPr>
              <a:buNone/>
            </a:pPr>
            <a:endParaRPr lang="en-US" b="1" dirty="0">
              <a:solidFill>
                <a:srgbClr val="FF0000"/>
              </a:solidFill>
              <a:latin typeface="Calibri"/>
              <a:cs typeface="Calibri"/>
            </a:endParaRPr>
          </a:p>
          <a:p>
            <a:pPr>
              <a:buNone/>
            </a:pPr>
            <a:r>
              <a:rPr lang="en-US" b="1" dirty="0">
                <a:solidFill>
                  <a:srgbClr val="000000"/>
                </a:solidFill>
                <a:latin typeface="Calibri"/>
                <a:cs typeface="Calibri"/>
              </a:rPr>
              <a:t>animals = [Animal("</a:t>
            </a:r>
            <a:r>
              <a:rPr lang="en-US" b="1" dirty="0" err="1">
                <a:solidFill>
                  <a:srgbClr val="000000"/>
                </a:solidFill>
                <a:latin typeface="Calibri"/>
                <a:cs typeface="Calibri"/>
              </a:rPr>
              <a:t>Chupacabra</a:t>
            </a:r>
            <a:r>
              <a:rPr lang="en-US" b="1" dirty="0">
                <a:solidFill>
                  <a:srgbClr val="000000"/>
                </a:solidFill>
                <a:latin typeface="Calibri"/>
                <a:cs typeface="Calibri"/>
              </a:rPr>
              <a:t>"), Cat("Mist")]</a:t>
            </a:r>
          </a:p>
          <a:p>
            <a:pPr>
              <a:buNone/>
            </a:pPr>
            <a:endParaRPr lang="en-US" b="1" dirty="0">
              <a:solidFill>
                <a:srgbClr val="000000"/>
              </a:solidFill>
              <a:latin typeface="Calibri"/>
              <a:cs typeface="Calibri"/>
            </a:endParaRPr>
          </a:p>
          <a:p>
            <a:pPr>
              <a:buNone/>
            </a:pPr>
            <a:r>
              <a:rPr lang="en-US" b="1" dirty="0">
                <a:solidFill>
                  <a:srgbClr val="000000"/>
                </a:solidFill>
                <a:latin typeface="Calibri"/>
                <a:cs typeface="Calibri"/>
              </a:rPr>
              <a:t>for critter in animals:</a:t>
            </a:r>
          </a:p>
          <a:p>
            <a:pPr>
              <a:buNone/>
            </a:pPr>
            <a:r>
              <a:rPr lang="en-US" b="1" dirty="0">
                <a:solidFill>
                  <a:srgbClr val="000000"/>
                </a:solidFill>
                <a:latin typeface="Calibri"/>
                <a:cs typeface="Calibri"/>
              </a:rPr>
              <a:t>    print(</a:t>
            </a:r>
            <a:r>
              <a:rPr lang="en-US" b="1" dirty="0" err="1">
                <a:solidFill>
                  <a:schemeClr val="accent2"/>
                </a:solidFill>
                <a:latin typeface="Calibri"/>
                <a:cs typeface="Calibri"/>
              </a:rPr>
              <a:t>critter.speak</a:t>
            </a:r>
            <a:r>
              <a:rPr lang="en-US" b="1" dirty="0">
                <a:solidFill>
                  <a:schemeClr val="accent2"/>
                </a:solidFill>
                <a:latin typeface="Calibri"/>
                <a:cs typeface="Calibri"/>
              </a:rPr>
              <a:t>()</a:t>
            </a:r>
            <a:r>
              <a:rPr lang="en-US" b="1" dirty="0">
                <a:solidFill>
                  <a:srgbClr val="000000"/>
                </a:solidFill>
                <a:latin typeface="Calibri"/>
                <a:cs typeface="Calibri"/>
              </a:rPr>
              <a:t>)</a:t>
            </a:r>
          </a:p>
        </p:txBody>
      </p:sp>
      <p:sp>
        <p:nvSpPr>
          <p:cNvPr id="4" name="TextBox 3"/>
          <p:cNvSpPr txBox="1"/>
          <p:nvPr/>
        </p:nvSpPr>
        <p:spPr>
          <a:xfrm>
            <a:off x="5082125" y="1682195"/>
            <a:ext cx="3657600" cy="830997"/>
          </a:xfrm>
          <a:prstGeom prst="rect">
            <a:avLst/>
          </a:prstGeom>
          <a:noFill/>
          <a:ln>
            <a:noFill/>
          </a:ln>
          <a:effectLst/>
        </p:spPr>
        <p:txBody>
          <a:bodyPr wrap="square" rtlCol="0">
            <a:spAutoFit/>
          </a:bodyPr>
          <a:lstStyle/>
          <a:p>
            <a:r>
              <a:rPr lang="en-US" sz="2400" dirty="0">
                <a:latin typeface="Cambria"/>
                <a:cs typeface="Cambria"/>
              </a:rPr>
              <a:t>Cat </a:t>
            </a:r>
            <a:r>
              <a:rPr lang="en-US" sz="2400" i="1" dirty="0">
                <a:latin typeface="Cambria"/>
                <a:cs typeface="Cambria"/>
              </a:rPr>
              <a:t>overrides</a:t>
            </a:r>
            <a:r>
              <a:rPr lang="en-US" sz="2400" dirty="0">
                <a:latin typeface="Cambria"/>
                <a:cs typeface="Cambria"/>
              </a:rPr>
              <a:t> Animal’s </a:t>
            </a:r>
            <a:br>
              <a:rPr lang="en-US" sz="2400" dirty="0">
                <a:latin typeface="Cambria"/>
                <a:cs typeface="Cambria"/>
              </a:rPr>
            </a:br>
            <a:r>
              <a:rPr lang="en-US" sz="2400" dirty="0">
                <a:latin typeface="Cambria"/>
                <a:cs typeface="Cambria"/>
              </a:rPr>
              <a:t>definition of </a:t>
            </a:r>
            <a:r>
              <a:rPr lang="en-US" sz="2400" b="1" dirty="0">
                <a:latin typeface="Cambria"/>
                <a:cs typeface="Cambria"/>
              </a:rPr>
              <a:t>speak()</a:t>
            </a:r>
            <a:r>
              <a:rPr lang="en-US" sz="2400" dirty="0">
                <a:latin typeface="Cambria"/>
                <a:cs typeface="Cambria"/>
              </a:rPr>
              <a:t>!!</a:t>
            </a:r>
          </a:p>
        </p:txBody>
      </p:sp>
      <p:pic>
        <p:nvPicPr>
          <p:cNvPr id="5" name="Picture 4"/>
          <p:cNvPicPr>
            <a:picLocks noChangeAspect="1"/>
          </p:cNvPicPr>
          <p:nvPr/>
        </p:nvPicPr>
        <p:blipFill>
          <a:blip r:embed="rId2"/>
          <a:stretch>
            <a:fillRect/>
          </a:stretch>
        </p:blipFill>
        <p:spPr>
          <a:xfrm>
            <a:off x="5082125" y="3628370"/>
            <a:ext cx="4291795" cy="3209309"/>
          </a:xfrm>
          <a:prstGeom prst="rect">
            <a:avLst/>
          </a:prstGeom>
        </p:spPr>
      </p:pic>
      <p:sp>
        <p:nvSpPr>
          <p:cNvPr id="6" name="Oval Callout 5"/>
          <p:cNvSpPr/>
          <p:nvPr/>
        </p:nvSpPr>
        <p:spPr>
          <a:xfrm>
            <a:off x="5163048" y="2917815"/>
            <a:ext cx="2071267" cy="1088512"/>
          </a:xfrm>
          <a:prstGeom prst="wedgeEllipseCallout">
            <a:avLst>
              <a:gd name="adj1" fmla="val 35736"/>
              <a:gd name="adj2" fmla="val 90278"/>
            </a:avLst>
          </a:prstGeom>
          <a:solidFill>
            <a:schemeClr val="bg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ambria"/>
                <a:cs typeface="Cambria"/>
              </a:rPr>
              <a:t>Meow?</a:t>
            </a:r>
          </a:p>
        </p:txBody>
      </p:sp>
    </p:spTree>
    <p:extLst>
      <p:ext uri="{BB962C8B-B14F-4D97-AF65-F5344CB8AC3E}">
        <p14:creationId xmlns:p14="http://schemas.microsoft.com/office/powerpoint/2010/main" val="29349022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__</a:t>
            </a:r>
            <a:r>
              <a:rPr lang="en-US" dirty="0" err="1"/>
              <a:t>str</a:t>
            </a:r>
            <a:r>
              <a:rPr lang="en-US" dirty="0"/>
              <a:t>__() ?</a:t>
            </a:r>
          </a:p>
        </p:txBody>
      </p:sp>
      <p:sp>
        <p:nvSpPr>
          <p:cNvPr id="3" name="Content Placeholder 2"/>
          <p:cNvSpPr>
            <a:spLocks noGrp="1"/>
          </p:cNvSpPr>
          <p:nvPr>
            <p:ph idx="1"/>
          </p:nvPr>
        </p:nvSpPr>
        <p:spPr>
          <a:xfrm>
            <a:off x="457200" y="1775191"/>
            <a:ext cx="8229600" cy="4625609"/>
          </a:xfrm>
        </p:spPr>
        <p:txBody>
          <a:bodyPr>
            <a:normAutofit/>
          </a:bodyPr>
          <a:lstStyle/>
          <a:p>
            <a:pPr marL="0" indent="0">
              <a:buNone/>
            </a:pPr>
            <a:r>
              <a:rPr lang="en-US" sz="3000" dirty="0"/>
              <a:t>We can define other properties for our objects:</a:t>
            </a:r>
          </a:p>
          <a:p>
            <a:pPr marL="118872" indent="0">
              <a:buNone/>
            </a:pPr>
            <a:endParaRPr lang="en-US" dirty="0"/>
          </a:p>
          <a:p>
            <a:pPr marL="118872" indent="0">
              <a:buNone/>
            </a:pPr>
            <a:r>
              <a:rPr lang="en-US" dirty="0">
                <a:solidFill>
                  <a:srgbClr val="FF0000"/>
                </a:solidFill>
              </a:rPr>
              <a:t>	</a:t>
            </a:r>
            <a:r>
              <a:rPr lang="en-US" sz="2800" dirty="0">
                <a:solidFill>
                  <a:srgbClr val="FF0000"/>
                </a:solidFill>
              </a:rPr>
              <a:t>__</a:t>
            </a:r>
            <a:r>
              <a:rPr lang="en-US" sz="2800" dirty="0" err="1">
                <a:solidFill>
                  <a:srgbClr val="FF0000"/>
                </a:solidFill>
              </a:rPr>
              <a:t>lt</a:t>
            </a:r>
            <a:r>
              <a:rPr lang="en-US" sz="2800" dirty="0">
                <a:solidFill>
                  <a:srgbClr val="FF0000"/>
                </a:solidFill>
              </a:rPr>
              <a:t>__()</a:t>
            </a:r>
            <a:r>
              <a:rPr lang="en-US" sz="2800" dirty="0"/>
              <a:t>	 redefines the behavior of </a:t>
            </a:r>
            <a:r>
              <a:rPr lang="en-US" sz="2800" b="1" dirty="0">
                <a:solidFill>
                  <a:srgbClr val="FF0000"/>
                </a:solidFill>
              </a:rPr>
              <a:t>&lt;</a:t>
            </a:r>
          </a:p>
          <a:p>
            <a:pPr marL="118872" indent="0" algn="ctr">
              <a:buNone/>
            </a:pPr>
            <a:r>
              <a:rPr lang="en-US" sz="2800" i="1" dirty="0"/>
              <a:t>and</a:t>
            </a:r>
            <a:endParaRPr lang="en-US" sz="2800" dirty="0"/>
          </a:p>
          <a:p>
            <a:pPr marL="118872" indent="0">
              <a:buNone/>
            </a:pPr>
            <a:r>
              <a:rPr lang="en-US" sz="2800" dirty="0">
                <a:solidFill>
                  <a:srgbClr val="FF0000"/>
                </a:solidFill>
              </a:rPr>
              <a:t>	__</a:t>
            </a:r>
            <a:r>
              <a:rPr lang="en-US" sz="2800" dirty="0" err="1">
                <a:solidFill>
                  <a:srgbClr val="FF0000"/>
                </a:solidFill>
              </a:rPr>
              <a:t>eq</a:t>
            </a:r>
            <a:r>
              <a:rPr lang="en-US" sz="2800" dirty="0">
                <a:solidFill>
                  <a:srgbClr val="FF0000"/>
                </a:solidFill>
              </a:rPr>
              <a:t>__()</a:t>
            </a:r>
            <a:r>
              <a:rPr lang="en-US" sz="2800" dirty="0"/>
              <a:t>	 redefines the behavior of </a:t>
            </a:r>
            <a:r>
              <a:rPr lang="en-US" sz="2800" b="1" dirty="0">
                <a:solidFill>
                  <a:srgbClr val="FF0000"/>
                </a:solidFill>
              </a:rPr>
              <a:t>==</a:t>
            </a:r>
          </a:p>
          <a:p>
            <a:endParaRPr lang="en-US" b="1" dirty="0">
              <a:solidFill>
                <a:srgbClr val="FF0000"/>
              </a:solidFill>
            </a:endParaRPr>
          </a:p>
          <a:p>
            <a:endParaRPr lang="en-US" b="1" dirty="0">
              <a:solidFill>
                <a:srgbClr val="FF0000"/>
              </a:solidFill>
            </a:endParaRPr>
          </a:p>
          <a:p>
            <a:pPr marL="118872" indent="0">
              <a:buNone/>
            </a:pPr>
            <a:endParaRPr lang="en-US" dirty="0"/>
          </a:p>
        </p:txBody>
      </p:sp>
    </p:spTree>
    <p:extLst>
      <p:ext uri="{BB962C8B-B14F-4D97-AF65-F5344CB8AC3E}">
        <p14:creationId xmlns:p14="http://schemas.microsoft.com/office/powerpoint/2010/main" val="12269716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5448"/>
            <a:ext cx="8839200" cy="1252728"/>
          </a:xfrm>
        </p:spPr>
        <p:txBody>
          <a:bodyPr>
            <a:noAutofit/>
          </a:bodyPr>
          <a:lstStyle/>
          <a:p>
            <a:r>
              <a:rPr lang="en-US" sz="4000" dirty="0"/>
              <a:t>Overload example:	__</a:t>
            </a:r>
            <a:r>
              <a:rPr lang="en-US" sz="4000" dirty="0" err="1"/>
              <a:t>lt</a:t>
            </a:r>
            <a:r>
              <a:rPr lang="en-US" sz="4000" dirty="0"/>
              <a:t>__ and __</a:t>
            </a:r>
            <a:r>
              <a:rPr lang="en-US" sz="4000" dirty="0" err="1"/>
              <a:t>eq</a:t>
            </a:r>
            <a:r>
              <a:rPr lang="en-US" sz="4000" dirty="0"/>
              <a:t>__</a:t>
            </a:r>
          </a:p>
        </p:txBody>
      </p:sp>
      <p:sp>
        <p:nvSpPr>
          <p:cNvPr id="3" name="Content Placeholder 2"/>
          <p:cNvSpPr>
            <a:spLocks noGrp="1"/>
          </p:cNvSpPr>
          <p:nvPr>
            <p:ph idx="1"/>
          </p:nvPr>
        </p:nvSpPr>
        <p:spPr>
          <a:xfrm>
            <a:off x="378940" y="1557176"/>
            <a:ext cx="8307859" cy="5300824"/>
          </a:xfrm>
        </p:spPr>
        <p:txBody>
          <a:bodyPr>
            <a:noAutofit/>
          </a:bodyPr>
          <a:lstStyle/>
          <a:p>
            <a:pPr>
              <a:buNone/>
            </a:pPr>
            <a:r>
              <a:rPr lang="en-US" sz="1400" b="1" dirty="0">
                <a:solidFill>
                  <a:srgbClr val="000000"/>
                </a:solidFill>
                <a:latin typeface="Calibri"/>
                <a:cs typeface="Calibri"/>
              </a:rPr>
              <a:t>class Animal(object):</a:t>
            </a:r>
          </a:p>
          <a:p>
            <a:pPr>
              <a:buNone/>
            </a:pPr>
            <a:r>
              <a:rPr lang="en-US" sz="1400" b="1" dirty="0">
                <a:solidFill>
                  <a:srgbClr val="000000"/>
                </a:solidFill>
                <a:latin typeface="Calibri"/>
                <a:cs typeface="Calibri"/>
              </a:rPr>
              <a:t>    </a:t>
            </a:r>
            <a:r>
              <a:rPr lang="en-US" sz="1400" b="1" dirty="0" err="1">
                <a:solidFill>
                  <a:srgbClr val="000000"/>
                </a:solidFill>
                <a:latin typeface="Calibri"/>
                <a:cs typeface="Calibri"/>
              </a:rPr>
              <a:t>def</a:t>
            </a:r>
            <a:r>
              <a:rPr lang="en-US" sz="1400" b="1" dirty="0">
                <a:solidFill>
                  <a:srgbClr val="000000"/>
                </a:solidFill>
                <a:latin typeface="Calibri"/>
                <a:cs typeface="Calibri"/>
              </a:rPr>
              <a:t> __</a:t>
            </a:r>
            <a:r>
              <a:rPr lang="en-US" sz="1400" b="1" dirty="0" err="1">
                <a:solidFill>
                  <a:srgbClr val="000000"/>
                </a:solidFill>
                <a:latin typeface="Calibri"/>
                <a:cs typeface="Calibri"/>
              </a:rPr>
              <a:t>init</a:t>
            </a:r>
            <a:r>
              <a:rPr lang="en-US" sz="1400" b="1" dirty="0">
                <a:solidFill>
                  <a:srgbClr val="000000"/>
                </a:solidFill>
                <a:latin typeface="Calibri"/>
                <a:cs typeface="Calibri"/>
              </a:rPr>
              <a:t>__(self, name, age):</a:t>
            </a:r>
          </a:p>
          <a:p>
            <a:pPr>
              <a:buNone/>
            </a:pPr>
            <a:r>
              <a:rPr lang="en-US" sz="1400" b="1" dirty="0">
                <a:solidFill>
                  <a:srgbClr val="000000"/>
                </a:solidFill>
                <a:latin typeface="Calibri"/>
                <a:cs typeface="Calibri"/>
              </a:rPr>
              <a:t>        self.name = name</a:t>
            </a:r>
          </a:p>
          <a:p>
            <a:pPr>
              <a:buNone/>
            </a:pPr>
            <a:r>
              <a:rPr lang="en-US" sz="1400" b="1" dirty="0">
                <a:solidFill>
                  <a:srgbClr val="000000"/>
                </a:solidFill>
                <a:latin typeface="Calibri"/>
                <a:cs typeface="Calibri"/>
              </a:rPr>
              <a:t>        </a:t>
            </a:r>
            <a:r>
              <a:rPr lang="en-US" sz="1400" b="1" dirty="0" err="1">
                <a:solidFill>
                  <a:srgbClr val="000000"/>
                </a:solidFill>
                <a:latin typeface="Calibri"/>
                <a:cs typeface="Calibri"/>
              </a:rPr>
              <a:t>self.age</a:t>
            </a:r>
            <a:r>
              <a:rPr lang="en-US" sz="1400" b="1" dirty="0">
                <a:solidFill>
                  <a:srgbClr val="000000"/>
                </a:solidFill>
                <a:latin typeface="Calibri"/>
                <a:cs typeface="Calibri"/>
              </a:rPr>
              <a:t> = age</a:t>
            </a:r>
          </a:p>
          <a:p>
            <a:pPr>
              <a:buNone/>
            </a:pPr>
            <a:r>
              <a:rPr lang="en-US" sz="1400" b="1" dirty="0">
                <a:solidFill>
                  <a:srgbClr val="FF0000"/>
                </a:solidFill>
                <a:latin typeface="Calibri"/>
                <a:cs typeface="Calibri"/>
              </a:rPr>
              <a:t>        </a:t>
            </a:r>
          </a:p>
          <a:p>
            <a:pPr>
              <a:buNone/>
            </a:pPr>
            <a:r>
              <a:rPr lang="en-US" sz="1400" b="1" dirty="0">
                <a:solidFill>
                  <a:srgbClr val="FF0000"/>
                </a:solidFill>
                <a:latin typeface="Calibri"/>
                <a:cs typeface="Calibri"/>
              </a:rPr>
              <a:t>    </a:t>
            </a:r>
            <a:r>
              <a:rPr lang="en-US" sz="1400" b="1" dirty="0" err="1">
                <a:solidFill>
                  <a:schemeClr val="accent1"/>
                </a:solidFill>
                <a:latin typeface="Calibri"/>
                <a:cs typeface="Calibri"/>
              </a:rPr>
              <a:t>def</a:t>
            </a:r>
            <a:r>
              <a:rPr lang="en-US" sz="1400" b="1" dirty="0">
                <a:solidFill>
                  <a:schemeClr val="accent1"/>
                </a:solidFill>
                <a:latin typeface="Calibri"/>
                <a:cs typeface="Calibri"/>
              </a:rPr>
              <a:t> __</a:t>
            </a:r>
            <a:r>
              <a:rPr lang="en-US" sz="1400" b="1" dirty="0" err="1">
                <a:solidFill>
                  <a:schemeClr val="accent1"/>
                </a:solidFill>
                <a:latin typeface="Calibri"/>
                <a:cs typeface="Calibri"/>
              </a:rPr>
              <a:t>lt</a:t>
            </a:r>
            <a:r>
              <a:rPr lang="en-US" sz="1400" b="1" dirty="0">
                <a:solidFill>
                  <a:schemeClr val="accent1"/>
                </a:solidFill>
                <a:latin typeface="Calibri"/>
                <a:cs typeface="Calibri"/>
              </a:rPr>
              <a:t>__(self, other): </a:t>
            </a:r>
            <a:endParaRPr lang="en-US" sz="1400" b="1" dirty="0">
              <a:solidFill>
                <a:schemeClr val="accent3"/>
              </a:solidFill>
              <a:latin typeface="Calibri"/>
              <a:cs typeface="Calibri"/>
            </a:endParaRPr>
          </a:p>
          <a:p>
            <a:pPr>
              <a:buNone/>
            </a:pPr>
            <a:r>
              <a:rPr lang="en-US" sz="1400" b="1" dirty="0">
                <a:solidFill>
                  <a:schemeClr val="accent3"/>
                </a:solidFill>
                <a:latin typeface="Calibri"/>
                <a:cs typeface="Calibri"/>
              </a:rPr>
              <a:t>        # overloads &lt;, comparison is based on age</a:t>
            </a:r>
          </a:p>
          <a:p>
            <a:pPr>
              <a:buNone/>
            </a:pPr>
            <a:r>
              <a:rPr lang="en-US" sz="1400" b="1" dirty="0">
                <a:solidFill>
                  <a:schemeClr val="accent1"/>
                </a:solidFill>
                <a:latin typeface="Calibri"/>
                <a:cs typeface="Calibri"/>
              </a:rPr>
              <a:t>        return </a:t>
            </a:r>
            <a:r>
              <a:rPr lang="en-US" sz="1400" b="1" dirty="0" err="1">
                <a:solidFill>
                  <a:schemeClr val="accent1"/>
                </a:solidFill>
                <a:latin typeface="Calibri"/>
                <a:cs typeface="Calibri"/>
              </a:rPr>
              <a:t>self.age</a:t>
            </a:r>
            <a:r>
              <a:rPr lang="en-US" sz="1400" b="1" dirty="0">
                <a:solidFill>
                  <a:schemeClr val="accent1"/>
                </a:solidFill>
                <a:latin typeface="Calibri"/>
                <a:cs typeface="Calibri"/>
              </a:rPr>
              <a:t> &lt; </a:t>
            </a:r>
            <a:r>
              <a:rPr lang="en-US" sz="1400" b="1" dirty="0" err="1">
                <a:solidFill>
                  <a:schemeClr val="accent1"/>
                </a:solidFill>
                <a:latin typeface="Calibri"/>
                <a:cs typeface="Calibri"/>
              </a:rPr>
              <a:t>other.age</a:t>
            </a:r>
            <a:endParaRPr lang="en-US" sz="1400" b="1" dirty="0">
              <a:solidFill>
                <a:schemeClr val="accent1"/>
              </a:solidFill>
              <a:latin typeface="Calibri"/>
              <a:cs typeface="Calibri"/>
            </a:endParaRPr>
          </a:p>
          <a:p>
            <a:pPr>
              <a:buNone/>
            </a:pPr>
            <a:endParaRPr lang="en-US" sz="1400" b="1" dirty="0">
              <a:solidFill>
                <a:schemeClr val="accent1"/>
              </a:solidFill>
              <a:latin typeface="Calibri"/>
              <a:cs typeface="Calibri"/>
            </a:endParaRPr>
          </a:p>
          <a:p>
            <a:pPr>
              <a:buNone/>
            </a:pPr>
            <a:r>
              <a:rPr lang="en-US" sz="1400" b="1" dirty="0">
                <a:solidFill>
                  <a:schemeClr val="accent1"/>
                </a:solidFill>
                <a:latin typeface="Calibri"/>
                <a:cs typeface="Calibri"/>
              </a:rPr>
              <a:t>    </a:t>
            </a:r>
            <a:r>
              <a:rPr lang="en-US" sz="1400" b="1" dirty="0" err="1">
                <a:solidFill>
                  <a:schemeClr val="accent1"/>
                </a:solidFill>
                <a:latin typeface="Calibri"/>
                <a:cs typeface="Calibri"/>
              </a:rPr>
              <a:t>def</a:t>
            </a:r>
            <a:r>
              <a:rPr lang="en-US" sz="1400" b="1" dirty="0">
                <a:solidFill>
                  <a:schemeClr val="accent1"/>
                </a:solidFill>
                <a:latin typeface="Calibri"/>
                <a:cs typeface="Calibri"/>
              </a:rPr>
              <a:t> __</a:t>
            </a:r>
            <a:r>
              <a:rPr lang="en-US" sz="1400" b="1" dirty="0" err="1">
                <a:solidFill>
                  <a:schemeClr val="accent1"/>
                </a:solidFill>
                <a:latin typeface="Calibri"/>
                <a:cs typeface="Calibri"/>
              </a:rPr>
              <a:t>eq</a:t>
            </a:r>
            <a:r>
              <a:rPr lang="en-US" sz="1400" b="1" dirty="0">
                <a:solidFill>
                  <a:schemeClr val="accent1"/>
                </a:solidFill>
                <a:latin typeface="Calibri"/>
                <a:cs typeface="Calibri"/>
              </a:rPr>
              <a:t>__(self, other):</a:t>
            </a:r>
          </a:p>
          <a:p>
            <a:pPr>
              <a:buNone/>
            </a:pPr>
            <a:r>
              <a:rPr lang="en-US" sz="1400" b="1" dirty="0">
                <a:solidFill>
                  <a:schemeClr val="accent1"/>
                </a:solidFill>
                <a:latin typeface="Calibri"/>
                <a:cs typeface="Calibri"/>
              </a:rPr>
              <a:t>        </a:t>
            </a:r>
            <a:r>
              <a:rPr lang="en-US" sz="1400" b="1" dirty="0">
                <a:solidFill>
                  <a:srgbClr val="C00000"/>
                </a:solidFill>
                <a:latin typeface="Calibri"/>
                <a:cs typeface="Calibri"/>
              </a:rPr>
              <a:t># overloads ==, comparison is based on age</a:t>
            </a:r>
          </a:p>
          <a:p>
            <a:pPr>
              <a:buNone/>
            </a:pPr>
            <a:r>
              <a:rPr lang="en-US" sz="1400" b="1" dirty="0">
                <a:solidFill>
                  <a:schemeClr val="accent1"/>
                </a:solidFill>
                <a:latin typeface="Calibri"/>
                <a:cs typeface="Calibri"/>
              </a:rPr>
              <a:t>        return </a:t>
            </a:r>
            <a:r>
              <a:rPr lang="en-US" sz="1400" b="1" dirty="0" err="1">
                <a:solidFill>
                  <a:schemeClr val="accent1"/>
                </a:solidFill>
                <a:latin typeface="Calibri"/>
                <a:cs typeface="Calibri"/>
              </a:rPr>
              <a:t>self.age</a:t>
            </a:r>
            <a:r>
              <a:rPr lang="en-US" sz="1400" b="1" dirty="0">
                <a:solidFill>
                  <a:schemeClr val="accent1"/>
                </a:solidFill>
                <a:latin typeface="Calibri"/>
                <a:cs typeface="Calibri"/>
              </a:rPr>
              <a:t> == </a:t>
            </a:r>
            <a:r>
              <a:rPr lang="en-US" sz="1400" b="1" dirty="0" err="1">
                <a:solidFill>
                  <a:schemeClr val="accent1"/>
                </a:solidFill>
                <a:latin typeface="Calibri"/>
                <a:cs typeface="Calibri"/>
              </a:rPr>
              <a:t>other.age</a:t>
            </a:r>
            <a:endParaRPr lang="en-US" sz="1400" b="1" dirty="0">
              <a:solidFill>
                <a:schemeClr val="accent1"/>
              </a:solidFill>
              <a:latin typeface="Calibri"/>
              <a:cs typeface="Calibri"/>
            </a:endParaRPr>
          </a:p>
          <a:p>
            <a:pPr>
              <a:buNone/>
            </a:pPr>
            <a:r>
              <a:rPr lang="en-US" sz="1400" b="1" dirty="0">
                <a:solidFill>
                  <a:schemeClr val="accent1"/>
                </a:solidFill>
                <a:latin typeface="Calibri"/>
                <a:cs typeface="Calibri"/>
              </a:rPr>
              <a:t>            </a:t>
            </a:r>
            <a:endParaRPr lang="en-US" sz="1400" b="1" dirty="0">
              <a:solidFill>
                <a:srgbClr val="FF0000"/>
              </a:solidFill>
              <a:latin typeface="Calibri"/>
              <a:cs typeface="Calibri"/>
            </a:endParaRPr>
          </a:p>
          <a:p>
            <a:pPr>
              <a:buNone/>
            </a:pPr>
            <a:r>
              <a:rPr lang="en-US" sz="1400" b="1" dirty="0">
                <a:solidFill>
                  <a:srgbClr val="000000"/>
                </a:solidFill>
                <a:latin typeface="Calibri"/>
                <a:cs typeface="Calibri"/>
              </a:rPr>
              <a:t>print(Animal('Mist', 6) &lt; Animal('Jack', 2))</a:t>
            </a:r>
          </a:p>
          <a:p>
            <a:pPr>
              <a:buNone/>
            </a:pPr>
            <a:r>
              <a:rPr lang="en-US" sz="1400" b="1" dirty="0">
                <a:solidFill>
                  <a:srgbClr val="000000"/>
                </a:solidFill>
                <a:latin typeface="Calibri"/>
                <a:cs typeface="Calibri"/>
              </a:rPr>
              <a:t>print(Animal('Spot', 5) == Animal('Rex', 5))</a:t>
            </a:r>
          </a:p>
          <a:p>
            <a:pPr>
              <a:buNone/>
            </a:pPr>
            <a:r>
              <a:rPr lang="en-US" sz="1400" b="1" dirty="0">
                <a:solidFill>
                  <a:srgbClr val="000000"/>
                </a:solidFill>
                <a:latin typeface="Calibri"/>
                <a:cs typeface="Calibri"/>
              </a:rPr>
              <a:t>print(Animal('Panda', 4) &gt; Animal('Tiger', 3))</a:t>
            </a:r>
            <a:endParaRPr lang="en-US" sz="1600" b="1" dirty="0">
              <a:solidFill>
                <a:srgbClr val="000000"/>
              </a:solidFill>
              <a:latin typeface="Calibri"/>
              <a:cs typeface="Calibri"/>
            </a:endParaRPr>
          </a:p>
        </p:txBody>
      </p:sp>
      <p:pic>
        <p:nvPicPr>
          <p:cNvPr id="102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816" y="1474572"/>
            <a:ext cx="4695504" cy="530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405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Overloaded Operators?</a:t>
            </a:r>
          </a:p>
        </p:txBody>
      </p:sp>
      <p:sp>
        <p:nvSpPr>
          <p:cNvPr id="3" name="Content Placeholder 2"/>
          <p:cNvSpPr>
            <a:spLocks noGrp="1"/>
          </p:cNvSpPr>
          <p:nvPr>
            <p:ph idx="1"/>
          </p:nvPr>
        </p:nvSpPr>
        <p:spPr>
          <a:xfrm>
            <a:off x="457200" y="1775191"/>
            <a:ext cx="8229600" cy="4625609"/>
          </a:xfrm>
        </p:spPr>
        <p:txBody>
          <a:bodyPr>
            <a:normAutofit/>
          </a:bodyPr>
          <a:lstStyle/>
          <a:p>
            <a:pPr marL="0" indent="0">
              <a:buNone/>
            </a:pPr>
            <a:r>
              <a:rPr lang="en-US" dirty="0"/>
              <a:t>We also have:</a:t>
            </a:r>
            <a:br>
              <a:rPr lang="en-US" dirty="0"/>
            </a:br>
            <a:endParaRPr lang="en-US" dirty="0"/>
          </a:p>
          <a:p>
            <a:pPr marL="0" indent="0">
              <a:buNone/>
            </a:pPr>
            <a:r>
              <a:rPr lang="en-US" sz="2800" dirty="0">
                <a:solidFill>
                  <a:srgbClr val="FF0000"/>
                </a:solidFill>
              </a:rPr>
              <a:t>__le__()</a:t>
            </a:r>
            <a:r>
              <a:rPr lang="en-US" sz="2800" dirty="0"/>
              <a:t>	 redefines the behavior of </a:t>
            </a:r>
            <a:r>
              <a:rPr lang="en-US" sz="2800" b="1" dirty="0">
                <a:solidFill>
                  <a:srgbClr val="FF0000"/>
                </a:solidFill>
              </a:rPr>
              <a:t>&lt;=</a:t>
            </a:r>
            <a:br>
              <a:rPr lang="en-US" sz="2800" b="1" dirty="0">
                <a:solidFill>
                  <a:srgbClr val="FF0000"/>
                </a:solidFill>
              </a:rPr>
            </a:br>
            <a:br>
              <a:rPr lang="en-US" sz="2800" dirty="0"/>
            </a:br>
            <a:r>
              <a:rPr lang="en-US" sz="2800" dirty="0">
                <a:solidFill>
                  <a:srgbClr val="FF0000"/>
                </a:solidFill>
              </a:rPr>
              <a:t>__ne__()	 </a:t>
            </a:r>
            <a:r>
              <a:rPr lang="en-US" sz="2800" dirty="0"/>
              <a:t>redefines the behavior of </a:t>
            </a:r>
            <a:r>
              <a:rPr lang="en-US" sz="2800" b="1" dirty="0">
                <a:solidFill>
                  <a:srgbClr val="FF0000"/>
                </a:solidFill>
              </a:rPr>
              <a:t>!=</a:t>
            </a:r>
            <a:br>
              <a:rPr lang="en-US" sz="2800" b="1" dirty="0">
                <a:solidFill>
                  <a:srgbClr val="FF0000"/>
                </a:solidFill>
              </a:rPr>
            </a:br>
            <a:br>
              <a:rPr lang="en-US" sz="2800" dirty="0"/>
            </a:br>
            <a:r>
              <a:rPr lang="en-US" sz="2800" dirty="0">
                <a:solidFill>
                  <a:srgbClr val="FF0000"/>
                </a:solidFill>
              </a:rPr>
              <a:t>__</a:t>
            </a:r>
            <a:r>
              <a:rPr lang="en-US" sz="2800" dirty="0" err="1">
                <a:solidFill>
                  <a:srgbClr val="FF0000"/>
                </a:solidFill>
              </a:rPr>
              <a:t>gt</a:t>
            </a:r>
            <a:r>
              <a:rPr lang="en-US" sz="2800" dirty="0">
                <a:solidFill>
                  <a:srgbClr val="FF0000"/>
                </a:solidFill>
              </a:rPr>
              <a:t>__()</a:t>
            </a:r>
            <a:r>
              <a:rPr lang="en-US" sz="2800" dirty="0"/>
              <a:t>	 redefines the behavior of </a:t>
            </a:r>
            <a:r>
              <a:rPr lang="en-US" sz="2800" b="1" dirty="0">
                <a:solidFill>
                  <a:srgbClr val="FF0000"/>
                </a:solidFill>
              </a:rPr>
              <a:t>&gt;</a:t>
            </a:r>
            <a:br>
              <a:rPr lang="en-US" sz="2800" b="1" dirty="0">
                <a:solidFill>
                  <a:srgbClr val="FF0000"/>
                </a:solidFill>
              </a:rPr>
            </a:br>
            <a:br>
              <a:rPr lang="en-US" sz="2800" dirty="0"/>
            </a:br>
            <a:r>
              <a:rPr lang="en-US" sz="2800" dirty="0">
                <a:solidFill>
                  <a:srgbClr val="FF0000"/>
                </a:solidFill>
              </a:rPr>
              <a:t>__</a:t>
            </a:r>
            <a:r>
              <a:rPr lang="en-US" sz="2800" dirty="0" err="1">
                <a:solidFill>
                  <a:srgbClr val="FF0000"/>
                </a:solidFill>
              </a:rPr>
              <a:t>ge</a:t>
            </a:r>
            <a:r>
              <a:rPr lang="en-US" sz="2800" dirty="0">
                <a:solidFill>
                  <a:srgbClr val="FF0000"/>
                </a:solidFill>
              </a:rPr>
              <a:t>__()</a:t>
            </a:r>
            <a:r>
              <a:rPr lang="en-US" sz="2800" dirty="0"/>
              <a:t>	 redefines the behavior of </a:t>
            </a:r>
            <a:r>
              <a:rPr lang="en-US" sz="2800" b="1" dirty="0">
                <a:solidFill>
                  <a:srgbClr val="FF0000"/>
                </a:solidFill>
              </a:rPr>
              <a:t>&gt;=</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118872" indent="0">
              <a:buNone/>
            </a:pPr>
            <a:endParaRPr lang="en-US" dirty="0"/>
          </a:p>
        </p:txBody>
      </p:sp>
    </p:spTree>
    <p:extLst>
      <p:ext uri="{BB962C8B-B14F-4D97-AF65-F5344CB8AC3E}">
        <p14:creationId xmlns:p14="http://schemas.microsoft.com/office/powerpoint/2010/main" val="42067087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03528" y="1440315"/>
            <a:ext cx="5440472" cy="5417685"/>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Movies </a:t>
            </a:r>
            <a:r>
              <a:rPr lang="en-US" dirty="0" err="1"/>
              <a:t>pt</a:t>
            </a:r>
            <a:r>
              <a:rPr lang="en-US" dirty="0"/>
              <a:t> 2 (Group Work)</a:t>
            </a:r>
          </a:p>
        </p:txBody>
      </p:sp>
      <p:sp>
        <p:nvSpPr>
          <p:cNvPr id="3" name="Content Placeholder 2"/>
          <p:cNvSpPr>
            <a:spLocks noGrp="1"/>
          </p:cNvSpPr>
          <p:nvPr>
            <p:ph idx="1"/>
          </p:nvPr>
        </p:nvSpPr>
        <p:spPr>
          <a:xfrm>
            <a:off x="-57664" y="1600200"/>
            <a:ext cx="3847069" cy="5086583"/>
          </a:xfrm>
        </p:spPr>
        <p:txBody>
          <a:bodyPr>
            <a:normAutofit/>
          </a:bodyPr>
          <a:lstStyle/>
          <a:p>
            <a:pPr>
              <a:buNone/>
            </a:pPr>
            <a:r>
              <a:rPr lang="en-US" sz="1400" b="1" dirty="0">
                <a:solidFill>
                  <a:schemeClr val="accent2"/>
                </a:solidFill>
                <a:latin typeface="Calibri"/>
                <a:cs typeface="Calibri"/>
              </a:rPr>
              <a:t>class Movie(object):</a:t>
            </a:r>
          </a:p>
          <a:p>
            <a:pPr>
              <a:buNone/>
            </a:pPr>
            <a:r>
              <a:rPr lang="en-US" sz="1400" b="1" dirty="0">
                <a:solidFill>
                  <a:schemeClr val="accent2"/>
                </a:solidFill>
                <a:latin typeface="Calibri"/>
                <a:cs typeface="Calibri"/>
              </a:rPr>
              <a:t>    </a:t>
            </a:r>
            <a:r>
              <a:rPr lang="en-US" sz="1400" b="1" dirty="0" err="1">
                <a:solidFill>
                  <a:schemeClr val="accent2"/>
                </a:solidFill>
                <a:latin typeface="Calibri"/>
                <a:cs typeface="Calibri"/>
              </a:rPr>
              <a:t>def</a:t>
            </a:r>
            <a:r>
              <a:rPr lang="en-US" sz="1400" b="1" dirty="0">
                <a:solidFill>
                  <a:schemeClr val="accent2"/>
                </a:solidFill>
                <a:latin typeface="Calibri"/>
                <a:cs typeface="Calibri"/>
              </a:rPr>
              <a:t> __</a:t>
            </a:r>
            <a:r>
              <a:rPr lang="en-US" sz="1400" b="1" dirty="0" err="1">
                <a:solidFill>
                  <a:schemeClr val="accent2"/>
                </a:solidFill>
                <a:latin typeface="Calibri"/>
                <a:cs typeface="Calibri"/>
              </a:rPr>
              <a:t>init</a:t>
            </a:r>
            <a:r>
              <a:rPr lang="en-US" sz="1400" b="1" dirty="0">
                <a:solidFill>
                  <a:schemeClr val="accent2"/>
                </a:solidFill>
                <a:latin typeface="Calibri"/>
                <a:cs typeface="Calibri"/>
              </a:rPr>
              <a:t>__(self, title, rating):</a:t>
            </a:r>
          </a:p>
          <a:p>
            <a:pPr>
              <a:buNone/>
            </a:pPr>
            <a:r>
              <a:rPr lang="en-US" sz="1400" b="1" dirty="0">
                <a:solidFill>
                  <a:schemeClr val="accent2"/>
                </a:solidFill>
                <a:latin typeface="Calibri"/>
                <a:cs typeface="Calibri"/>
              </a:rPr>
              <a:t>        </a:t>
            </a:r>
            <a:r>
              <a:rPr lang="en-US" sz="1400" b="1" dirty="0" err="1">
                <a:solidFill>
                  <a:schemeClr val="accent2"/>
                </a:solidFill>
                <a:latin typeface="Calibri"/>
                <a:cs typeface="Calibri"/>
              </a:rPr>
              <a:t>self.title</a:t>
            </a:r>
            <a:r>
              <a:rPr lang="en-US" sz="1400" b="1" dirty="0">
                <a:solidFill>
                  <a:schemeClr val="accent2"/>
                </a:solidFill>
                <a:latin typeface="Calibri"/>
                <a:cs typeface="Calibri"/>
              </a:rPr>
              <a:t> = title</a:t>
            </a:r>
          </a:p>
          <a:p>
            <a:pPr>
              <a:buNone/>
            </a:pPr>
            <a:r>
              <a:rPr lang="en-US" sz="1400" b="1" dirty="0">
                <a:solidFill>
                  <a:schemeClr val="accent2"/>
                </a:solidFill>
                <a:latin typeface="Calibri"/>
                <a:cs typeface="Calibri"/>
              </a:rPr>
              <a:t>        </a:t>
            </a:r>
            <a:r>
              <a:rPr lang="en-US" sz="1400" b="1" dirty="0" err="1">
                <a:solidFill>
                  <a:schemeClr val="accent2"/>
                </a:solidFill>
                <a:latin typeface="Calibri"/>
                <a:cs typeface="Calibri"/>
              </a:rPr>
              <a:t>self.rating</a:t>
            </a:r>
            <a:r>
              <a:rPr lang="en-US" sz="1400" b="1" dirty="0">
                <a:solidFill>
                  <a:schemeClr val="accent2"/>
                </a:solidFill>
                <a:latin typeface="Calibri"/>
                <a:cs typeface="Calibri"/>
              </a:rPr>
              <a:t> = rating</a:t>
            </a:r>
          </a:p>
          <a:p>
            <a:pPr>
              <a:buNone/>
            </a:pPr>
            <a:endParaRPr lang="en-US" sz="1400" b="1" dirty="0">
              <a:solidFill>
                <a:schemeClr val="accent2"/>
              </a:solidFill>
              <a:latin typeface="Calibri"/>
              <a:cs typeface="Calibri"/>
            </a:endParaRPr>
          </a:p>
          <a:p>
            <a:pPr>
              <a:buNone/>
            </a:pPr>
            <a:r>
              <a:rPr lang="en-US" sz="1400" b="1" dirty="0">
                <a:solidFill>
                  <a:schemeClr val="accent2"/>
                </a:solidFill>
                <a:latin typeface="Calibri"/>
                <a:cs typeface="Calibri"/>
              </a:rPr>
              <a:t>    </a:t>
            </a:r>
            <a:r>
              <a:rPr lang="en-US" sz="1400" b="1" dirty="0" err="1">
                <a:solidFill>
                  <a:schemeClr val="accent2"/>
                </a:solidFill>
                <a:latin typeface="Calibri"/>
                <a:cs typeface="Calibri"/>
              </a:rPr>
              <a:t>def</a:t>
            </a:r>
            <a:r>
              <a:rPr lang="en-US" sz="1400" b="1" dirty="0">
                <a:solidFill>
                  <a:schemeClr val="accent2"/>
                </a:solidFill>
                <a:latin typeface="Calibri"/>
                <a:cs typeface="Calibri"/>
              </a:rPr>
              <a:t> __</a:t>
            </a:r>
            <a:r>
              <a:rPr lang="en-US" sz="1400" b="1" dirty="0" err="1">
                <a:solidFill>
                  <a:schemeClr val="accent2"/>
                </a:solidFill>
                <a:latin typeface="Calibri"/>
                <a:cs typeface="Calibri"/>
              </a:rPr>
              <a:t>str</a:t>
            </a:r>
            <a:r>
              <a:rPr lang="en-US" sz="1400" b="1" dirty="0">
                <a:solidFill>
                  <a:schemeClr val="accent2"/>
                </a:solidFill>
                <a:latin typeface="Calibri"/>
                <a:cs typeface="Calibri"/>
              </a:rPr>
              <a:t>__(self):</a:t>
            </a:r>
          </a:p>
          <a:p>
            <a:pPr>
              <a:buNone/>
            </a:pPr>
            <a:r>
              <a:rPr lang="en-US" sz="1400" b="1" dirty="0">
                <a:solidFill>
                  <a:schemeClr val="accent2"/>
                </a:solidFill>
                <a:latin typeface="Calibri"/>
                <a:cs typeface="Calibri"/>
              </a:rPr>
              <a:t>        return </a:t>
            </a:r>
            <a:r>
              <a:rPr lang="en-US" sz="1400" b="1" dirty="0" err="1">
                <a:solidFill>
                  <a:schemeClr val="accent2"/>
                </a:solidFill>
                <a:latin typeface="Calibri"/>
                <a:cs typeface="Calibri"/>
              </a:rPr>
              <a:t>self.title</a:t>
            </a:r>
            <a:r>
              <a:rPr lang="en-US" sz="1400" b="1" dirty="0">
                <a:solidFill>
                  <a:schemeClr val="accent2"/>
                </a:solidFill>
                <a:latin typeface="Calibri"/>
                <a:cs typeface="Calibri"/>
              </a:rPr>
              <a:t> + " is rated " + \</a:t>
            </a:r>
          </a:p>
          <a:p>
            <a:pPr>
              <a:buNone/>
            </a:pPr>
            <a:r>
              <a:rPr lang="en-US" sz="1400" b="1" dirty="0">
                <a:solidFill>
                  <a:schemeClr val="accent2"/>
                </a:solidFill>
                <a:latin typeface="Calibri"/>
                <a:cs typeface="Calibri"/>
              </a:rPr>
              <a:t>               </a:t>
            </a:r>
            <a:r>
              <a:rPr lang="en-US" sz="1400" b="1" dirty="0" err="1">
                <a:solidFill>
                  <a:schemeClr val="accent2"/>
                </a:solidFill>
                <a:latin typeface="Calibri"/>
                <a:cs typeface="Calibri"/>
              </a:rPr>
              <a:t>str</a:t>
            </a:r>
            <a:r>
              <a:rPr lang="en-US" sz="1400" b="1" dirty="0">
                <a:solidFill>
                  <a:schemeClr val="accent2"/>
                </a:solidFill>
                <a:latin typeface="Calibri"/>
                <a:cs typeface="Calibri"/>
              </a:rPr>
              <a:t>(</a:t>
            </a:r>
            <a:r>
              <a:rPr lang="en-US" sz="1400" b="1" dirty="0" err="1">
                <a:solidFill>
                  <a:schemeClr val="accent2"/>
                </a:solidFill>
                <a:latin typeface="Calibri"/>
                <a:cs typeface="Calibri"/>
              </a:rPr>
              <a:t>self.rating</a:t>
            </a:r>
            <a:r>
              <a:rPr lang="en-US" sz="1400" b="1" dirty="0">
                <a:solidFill>
                  <a:schemeClr val="accent2"/>
                </a:solidFill>
                <a:latin typeface="Calibri"/>
                <a:cs typeface="Calibri"/>
              </a:rPr>
              <a:t>) + "/10."</a:t>
            </a:r>
            <a:endParaRPr lang="en-US" sz="1200" b="1" dirty="0">
              <a:latin typeface="Calibri"/>
              <a:cs typeface="Calibri"/>
            </a:endParaRPr>
          </a:p>
        </p:txBody>
      </p:sp>
      <p:sp>
        <p:nvSpPr>
          <p:cNvPr id="4" name="TextBox 3"/>
          <p:cNvSpPr txBox="1"/>
          <p:nvPr/>
        </p:nvSpPr>
        <p:spPr>
          <a:xfrm>
            <a:off x="3682314" y="1405420"/>
            <a:ext cx="5296929" cy="2677656"/>
          </a:xfrm>
          <a:prstGeom prst="rect">
            <a:avLst/>
          </a:prstGeom>
          <a:noFill/>
          <a:ln>
            <a:noFill/>
          </a:ln>
          <a:effectLst/>
        </p:spPr>
        <p:txBody>
          <a:bodyPr wrap="square" rtlCol="0">
            <a:spAutoFit/>
          </a:bodyPr>
          <a:lstStyle/>
          <a:p>
            <a:r>
              <a:rPr lang="en-US" dirty="0">
                <a:latin typeface="Cambria"/>
                <a:cs typeface="Cambria"/>
              </a:rPr>
              <a:t>Override the </a:t>
            </a:r>
            <a:r>
              <a:rPr lang="en-US" sz="2400" b="1" dirty="0">
                <a:latin typeface="Cambria"/>
                <a:cs typeface="Cambria"/>
              </a:rPr>
              <a:t>&gt;</a:t>
            </a:r>
            <a:r>
              <a:rPr lang="en-US" dirty="0">
                <a:latin typeface="Cambria"/>
                <a:cs typeface="Cambria"/>
              </a:rPr>
              <a:t> and </a:t>
            </a:r>
            <a:r>
              <a:rPr lang="en-US" sz="2400" b="1" dirty="0">
                <a:latin typeface="Cambria"/>
                <a:cs typeface="Cambria"/>
              </a:rPr>
              <a:t>==</a:t>
            </a:r>
            <a:r>
              <a:rPr lang="en-US" dirty="0">
                <a:latin typeface="Cambria"/>
                <a:cs typeface="Cambria"/>
              </a:rPr>
              <a:t> operators as follows:</a:t>
            </a:r>
          </a:p>
          <a:p>
            <a:pPr lvl="1"/>
            <a:r>
              <a:rPr lang="en-US" dirty="0">
                <a:latin typeface="Cambria"/>
                <a:cs typeface="Cambria"/>
              </a:rPr>
              <a:t>A movie is greater than another movie if it’s rating is higher.</a:t>
            </a:r>
          </a:p>
          <a:p>
            <a:pPr lvl="1"/>
            <a:r>
              <a:rPr lang="en-US" dirty="0">
                <a:latin typeface="Cambria"/>
                <a:cs typeface="Cambria"/>
              </a:rPr>
              <a:t>A movie is equal to another movie if it has the same rating.</a:t>
            </a:r>
          </a:p>
          <a:p>
            <a:endParaRPr lang="en-US" dirty="0">
              <a:latin typeface="Cambria"/>
              <a:cs typeface="Cambria"/>
            </a:endParaRPr>
          </a:p>
          <a:p>
            <a:r>
              <a:rPr lang="en-US" dirty="0">
                <a:latin typeface="Cambria"/>
                <a:cs typeface="Cambria"/>
              </a:rPr>
              <a:t>Download the starter file </a:t>
            </a:r>
            <a:r>
              <a:rPr lang="en-US" b="1" dirty="0">
                <a:solidFill>
                  <a:srgbClr val="002060"/>
                </a:solidFill>
                <a:latin typeface="Cambria"/>
                <a:cs typeface="Cambria"/>
              </a:rPr>
              <a:t>movie_sorter_starter.py</a:t>
            </a:r>
            <a:r>
              <a:rPr lang="en-US" dirty="0">
                <a:solidFill>
                  <a:srgbClr val="002060"/>
                </a:solidFill>
                <a:latin typeface="Cambria"/>
                <a:cs typeface="Cambria"/>
              </a:rPr>
              <a:t> </a:t>
            </a:r>
            <a:r>
              <a:rPr lang="en-US" dirty="0">
                <a:latin typeface="Cambria"/>
                <a:cs typeface="Cambria"/>
              </a:rPr>
              <a:t>from Canvas, and follow the directions!</a:t>
            </a:r>
          </a:p>
          <a:p>
            <a:endParaRPr lang="en-US" dirty="0">
              <a:latin typeface="Cambria"/>
              <a:cs typeface="Cambria"/>
            </a:endParaRPr>
          </a:p>
        </p:txBody>
      </p:sp>
      <p:pic>
        <p:nvPicPr>
          <p:cNvPr id="7" name="Picture 6"/>
          <p:cNvPicPr>
            <a:picLocks noChangeAspect="1"/>
          </p:cNvPicPr>
          <p:nvPr/>
        </p:nvPicPr>
        <p:blipFill>
          <a:blip r:embed="rId2"/>
          <a:stretch>
            <a:fillRect/>
          </a:stretch>
        </p:blipFill>
        <p:spPr>
          <a:xfrm>
            <a:off x="3704127" y="3820723"/>
            <a:ext cx="5461087" cy="2786269"/>
          </a:xfrm>
          <a:prstGeom prst="rect">
            <a:avLst/>
          </a:prstGeom>
        </p:spPr>
      </p:pic>
    </p:spTree>
    <p:extLst>
      <p:ext uri="{BB962C8B-B14F-4D97-AF65-F5344CB8AC3E}">
        <p14:creationId xmlns:p14="http://schemas.microsoft.com/office/powerpoint/2010/main" val="7456796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Movies </a:t>
            </a:r>
            <a:r>
              <a:rPr lang="en-US" dirty="0" err="1"/>
              <a:t>pt</a:t>
            </a:r>
            <a:r>
              <a:rPr lang="en-US" dirty="0"/>
              <a:t> 2 (Solution)</a:t>
            </a:r>
          </a:p>
        </p:txBody>
      </p:sp>
      <p:sp>
        <p:nvSpPr>
          <p:cNvPr id="3" name="Content Placeholder 2"/>
          <p:cNvSpPr>
            <a:spLocks noGrp="1"/>
          </p:cNvSpPr>
          <p:nvPr>
            <p:ph idx="1"/>
          </p:nvPr>
        </p:nvSpPr>
        <p:spPr>
          <a:xfrm>
            <a:off x="82378" y="1600200"/>
            <a:ext cx="8855676" cy="5086583"/>
          </a:xfrm>
        </p:spPr>
        <p:txBody>
          <a:bodyPr>
            <a:normAutofit fontScale="32500" lnSpcReduction="20000"/>
          </a:bodyPr>
          <a:lstStyle/>
          <a:p>
            <a:pPr>
              <a:buNone/>
            </a:pPr>
            <a:r>
              <a:rPr lang="en-US" sz="3700" b="1" dirty="0">
                <a:solidFill>
                  <a:schemeClr val="accent2"/>
                </a:solidFill>
                <a:latin typeface="Calibri"/>
                <a:cs typeface="Calibri"/>
              </a:rPr>
              <a:t>class Movie(object):</a:t>
            </a:r>
          </a:p>
          <a:p>
            <a:pPr>
              <a:buNone/>
            </a:pPr>
            <a:r>
              <a:rPr lang="en-US" sz="3700" b="1" dirty="0">
                <a:solidFill>
                  <a:schemeClr val="accent2"/>
                </a:solidFill>
                <a:latin typeface="Calibri"/>
                <a:cs typeface="Calibri"/>
              </a:rPr>
              <a:t>    </a:t>
            </a:r>
            <a:r>
              <a:rPr lang="en-US" sz="3700" b="1" dirty="0" err="1">
                <a:solidFill>
                  <a:schemeClr val="accent2"/>
                </a:solidFill>
                <a:latin typeface="Calibri"/>
                <a:cs typeface="Calibri"/>
              </a:rPr>
              <a:t>def</a:t>
            </a:r>
            <a:r>
              <a:rPr lang="en-US" sz="3700" b="1" dirty="0">
                <a:solidFill>
                  <a:schemeClr val="accent2"/>
                </a:solidFill>
                <a:latin typeface="Calibri"/>
                <a:cs typeface="Calibri"/>
              </a:rPr>
              <a:t> __</a:t>
            </a:r>
            <a:r>
              <a:rPr lang="en-US" sz="3700" b="1" dirty="0" err="1">
                <a:solidFill>
                  <a:schemeClr val="accent2"/>
                </a:solidFill>
                <a:latin typeface="Calibri"/>
                <a:cs typeface="Calibri"/>
              </a:rPr>
              <a:t>init</a:t>
            </a:r>
            <a:r>
              <a:rPr lang="en-US" sz="3700" b="1" dirty="0">
                <a:solidFill>
                  <a:schemeClr val="accent2"/>
                </a:solidFill>
                <a:latin typeface="Calibri"/>
                <a:cs typeface="Calibri"/>
              </a:rPr>
              <a:t>__(self, title, rating):</a:t>
            </a:r>
          </a:p>
          <a:p>
            <a:pPr>
              <a:buNone/>
            </a:pPr>
            <a:r>
              <a:rPr lang="en-US" sz="3700" b="1" dirty="0">
                <a:solidFill>
                  <a:schemeClr val="accent2"/>
                </a:solidFill>
                <a:latin typeface="Calibri"/>
                <a:cs typeface="Calibri"/>
              </a:rPr>
              <a:t>        </a:t>
            </a:r>
            <a:r>
              <a:rPr lang="en-US" sz="3700" b="1" dirty="0" err="1">
                <a:solidFill>
                  <a:schemeClr val="accent2"/>
                </a:solidFill>
                <a:latin typeface="Calibri"/>
                <a:cs typeface="Calibri"/>
              </a:rPr>
              <a:t>self.title</a:t>
            </a:r>
            <a:r>
              <a:rPr lang="en-US" sz="3700" b="1" dirty="0">
                <a:solidFill>
                  <a:schemeClr val="accent2"/>
                </a:solidFill>
                <a:latin typeface="Calibri"/>
                <a:cs typeface="Calibri"/>
              </a:rPr>
              <a:t> = title</a:t>
            </a:r>
          </a:p>
          <a:p>
            <a:pPr>
              <a:buNone/>
            </a:pPr>
            <a:r>
              <a:rPr lang="en-US" sz="3700" b="1" dirty="0">
                <a:solidFill>
                  <a:schemeClr val="accent2"/>
                </a:solidFill>
                <a:latin typeface="Calibri"/>
                <a:cs typeface="Calibri"/>
              </a:rPr>
              <a:t>        </a:t>
            </a:r>
            <a:r>
              <a:rPr lang="en-US" sz="3700" b="1" dirty="0" err="1">
                <a:solidFill>
                  <a:schemeClr val="accent2"/>
                </a:solidFill>
                <a:latin typeface="Calibri"/>
                <a:cs typeface="Calibri"/>
              </a:rPr>
              <a:t>self.rating</a:t>
            </a:r>
            <a:r>
              <a:rPr lang="en-US" sz="3700" b="1" dirty="0">
                <a:solidFill>
                  <a:schemeClr val="accent2"/>
                </a:solidFill>
                <a:latin typeface="Calibri"/>
                <a:cs typeface="Calibri"/>
              </a:rPr>
              <a:t> = rating</a:t>
            </a:r>
          </a:p>
          <a:p>
            <a:pPr>
              <a:buNone/>
            </a:pPr>
            <a:endParaRPr lang="en-US" sz="3700" b="1" dirty="0">
              <a:solidFill>
                <a:schemeClr val="accent2"/>
              </a:solidFill>
              <a:latin typeface="Calibri"/>
              <a:cs typeface="Calibri"/>
            </a:endParaRPr>
          </a:p>
          <a:p>
            <a:pPr>
              <a:buNone/>
            </a:pPr>
            <a:r>
              <a:rPr lang="en-US" sz="3700" b="1" dirty="0">
                <a:solidFill>
                  <a:schemeClr val="accent2"/>
                </a:solidFill>
                <a:latin typeface="Calibri"/>
                <a:cs typeface="Calibri"/>
              </a:rPr>
              <a:t>    </a:t>
            </a:r>
            <a:r>
              <a:rPr lang="en-US" sz="3700" b="1" dirty="0" err="1">
                <a:solidFill>
                  <a:schemeClr val="accent2"/>
                </a:solidFill>
                <a:latin typeface="Calibri"/>
                <a:cs typeface="Calibri"/>
              </a:rPr>
              <a:t>def</a:t>
            </a:r>
            <a:r>
              <a:rPr lang="en-US" sz="3700" b="1" dirty="0">
                <a:solidFill>
                  <a:schemeClr val="accent2"/>
                </a:solidFill>
                <a:latin typeface="Calibri"/>
                <a:cs typeface="Calibri"/>
              </a:rPr>
              <a:t> __</a:t>
            </a:r>
            <a:r>
              <a:rPr lang="en-US" sz="3700" b="1" dirty="0" err="1">
                <a:solidFill>
                  <a:schemeClr val="accent2"/>
                </a:solidFill>
                <a:latin typeface="Calibri"/>
                <a:cs typeface="Calibri"/>
              </a:rPr>
              <a:t>str</a:t>
            </a:r>
            <a:r>
              <a:rPr lang="en-US" sz="3700" b="1" dirty="0">
                <a:solidFill>
                  <a:schemeClr val="accent2"/>
                </a:solidFill>
                <a:latin typeface="Calibri"/>
                <a:cs typeface="Calibri"/>
              </a:rPr>
              <a:t>__(self):</a:t>
            </a:r>
          </a:p>
          <a:p>
            <a:pPr>
              <a:buNone/>
            </a:pPr>
            <a:r>
              <a:rPr lang="en-US" sz="3700" b="1" dirty="0">
                <a:solidFill>
                  <a:schemeClr val="accent2"/>
                </a:solidFill>
                <a:latin typeface="Calibri"/>
                <a:cs typeface="Calibri"/>
              </a:rPr>
              <a:t>        return </a:t>
            </a:r>
            <a:r>
              <a:rPr lang="en-US" sz="3700" b="1" dirty="0" err="1">
                <a:solidFill>
                  <a:schemeClr val="accent2"/>
                </a:solidFill>
                <a:latin typeface="Calibri"/>
                <a:cs typeface="Calibri"/>
              </a:rPr>
              <a:t>self.title</a:t>
            </a:r>
            <a:r>
              <a:rPr lang="en-US" sz="3700" b="1" dirty="0">
                <a:solidFill>
                  <a:schemeClr val="accent2"/>
                </a:solidFill>
                <a:latin typeface="Calibri"/>
                <a:cs typeface="Calibri"/>
              </a:rPr>
              <a:t> + " is rated " + \</a:t>
            </a:r>
          </a:p>
          <a:p>
            <a:pPr>
              <a:buNone/>
            </a:pPr>
            <a:r>
              <a:rPr lang="en-US" sz="3700" b="1" dirty="0">
                <a:solidFill>
                  <a:schemeClr val="accent2"/>
                </a:solidFill>
                <a:latin typeface="Calibri"/>
                <a:cs typeface="Calibri"/>
              </a:rPr>
              <a:t>               </a:t>
            </a:r>
            <a:r>
              <a:rPr lang="en-US" sz="3700" b="1" dirty="0" err="1">
                <a:solidFill>
                  <a:schemeClr val="accent2"/>
                </a:solidFill>
                <a:latin typeface="Calibri"/>
                <a:cs typeface="Calibri"/>
              </a:rPr>
              <a:t>str</a:t>
            </a:r>
            <a:r>
              <a:rPr lang="en-US" sz="3700" b="1" dirty="0">
                <a:solidFill>
                  <a:schemeClr val="accent2"/>
                </a:solidFill>
                <a:latin typeface="Calibri"/>
                <a:cs typeface="Calibri"/>
              </a:rPr>
              <a:t>(</a:t>
            </a:r>
            <a:r>
              <a:rPr lang="en-US" sz="3700" b="1" dirty="0" err="1">
                <a:solidFill>
                  <a:schemeClr val="accent2"/>
                </a:solidFill>
                <a:latin typeface="Calibri"/>
                <a:cs typeface="Calibri"/>
              </a:rPr>
              <a:t>self.rating</a:t>
            </a:r>
            <a:r>
              <a:rPr lang="en-US" sz="3700" b="1" dirty="0">
                <a:solidFill>
                  <a:schemeClr val="accent2"/>
                </a:solidFill>
                <a:latin typeface="Calibri"/>
                <a:cs typeface="Calibri"/>
              </a:rPr>
              <a:t>) + "/10."</a:t>
            </a:r>
          </a:p>
          <a:p>
            <a:pPr>
              <a:buNone/>
            </a:pPr>
            <a:endParaRPr lang="en-US" sz="3700" b="1" dirty="0">
              <a:solidFill>
                <a:schemeClr val="accent2"/>
              </a:solidFill>
              <a:latin typeface="Calibri"/>
              <a:cs typeface="Calibri"/>
            </a:endParaRPr>
          </a:p>
          <a:p>
            <a:pPr>
              <a:buNone/>
            </a:pPr>
            <a:r>
              <a:rPr lang="en-US" sz="3700" b="1" dirty="0">
                <a:solidFill>
                  <a:schemeClr val="accent2"/>
                </a:solidFill>
                <a:latin typeface="Calibri"/>
                <a:cs typeface="Calibri"/>
              </a:rPr>
              <a:t>    </a:t>
            </a:r>
            <a:r>
              <a:rPr lang="en-US" sz="3700" b="1" dirty="0" err="1">
                <a:solidFill>
                  <a:srgbClr val="0070C0"/>
                </a:solidFill>
                <a:latin typeface="Calibri"/>
                <a:cs typeface="Calibri"/>
              </a:rPr>
              <a:t>def</a:t>
            </a:r>
            <a:r>
              <a:rPr lang="en-US" sz="3700" b="1" dirty="0">
                <a:solidFill>
                  <a:srgbClr val="0070C0"/>
                </a:solidFill>
                <a:latin typeface="Calibri"/>
                <a:cs typeface="Calibri"/>
              </a:rPr>
              <a:t> __</a:t>
            </a:r>
            <a:r>
              <a:rPr lang="en-US" sz="3700" b="1" dirty="0" err="1">
                <a:solidFill>
                  <a:srgbClr val="0070C0"/>
                </a:solidFill>
                <a:latin typeface="Calibri"/>
                <a:cs typeface="Calibri"/>
              </a:rPr>
              <a:t>gt</a:t>
            </a:r>
            <a:r>
              <a:rPr lang="en-US" sz="3700" b="1" dirty="0">
                <a:solidFill>
                  <a:srgbClr val="0070C0"/>
                </a:solidFill>
                <a:latin typeface="Calibri"/>
                <a:cs typeface="Calibri"/>
              </a:rPr>
              <a:t>__(self, other): # overloads &gt;, comparison is based on rating</a:t>
            </a:r>
          </a:p>
          <a:p>
            <a:pPr>
              <a:buNone/>
            </a:pPr>
            <a:r>
              <a:rPr lang="en-US" sz="3700" b="1" dirty="0">
                <a:solidFill>
                  <a:srgbClr val="0070C0"/>
                </a:solidFill>
                <a:latin typeface="Calibri"/>
                <a:cs typeface="Calibri"/>
              </a:rPr>
              <a:t>        return </a:t>
            </a:r>
            <a:r>
              <a:rPr lang="en-US" sz="3700" b="1" dirty="0" err="1">
                <a:solidFill>
                  <a:srgbClr val="0070C0"/>
                </a:solidFill>
                <a:latin typeface="Calibri"/>
                <a:cs typeface="Calibri"/>
              </a:rPr>
              <a:t>self.rating</a:t>
            </a:r>
            <a:r>
              <a:rPr lang="en-US" sz="3700" b="1" dirty="0">
                <a:solidFill>
                  <a:srgbClr val="0070C0"/>
                </a:solidFill>
                <a:latin typeface="Calibri"/>
                <a:cs typeface="Calibri"/>
              </a:rPr>
              <a:t> &gt; </a:t>
            </a:r>
            <a:r>
              <a:rPr lang="en-US" sz="3700" b="1" dirty="0" err="1">
                <a:solidFill>
                  <a:srgbClr val="0070C0"/>
                </a:solidFill>
                <a:latin typeface="Calibri"/>
                <a:cs typeface="Calibri"/>
              </a:rPr>
              <a:t>other.rating</a:t>
            </a:r>
            <a:endParaRPr lang="en-US" sz="3700" b="1" dirty="0">
              <a:solidFill>
                <a:srgbClr val="0070C0"/>
              </a:solidFill>
              <a:latin typeface="Calibri"/>
              <a:cs typeface="Calibri"/>
            </a:endParaRPr>
          </a:p>
          <a:p>
            <a:pPr>
              <a:buNone/>
            </a:pPr>
            <a:endParaRPr lang="en-US" sz="3700" b="1" dirty="0">
              <a:solidFill>
                <a:srgbClr val="0070C0"/>
              </a:solidFill>
              <a:latin typeface="Calibri"/>
              <a:cs typeface="Calibri"/>
            </a:endParaRPr>
          </a:p>
          <a:p>
            <a:pPr>
              <a:buNone/>
            </a:pPr>
            <a:r>
              <a:rPr lang="en-US" sz="3700" b="1" dirty="0">
                <a:solidFill>
                  <a:srgbClr val="0070C0"/>
                </a:solidFill>
                <a:latin typeface="Calibri"/>
                <a:cs typeface="Calibri"/>
              </a:rPr>
              <a:t>    </a:t>
            </a:r>
            <a:r>
              <a:rPr lang="en-US" sz="3700" b="1" dirty="0" err="1">
                <a:solidFill>
                  <a:srgbClr val="0070C0"/>
                </a:solidFill>
                <a:latin typeface="Calibri"/>
                <a:cs typeface="Calibri"/>
              </a:rPr>
              <a:t>def</a:t>
            </a:r>
            <a:r>
              <a:rPr lang="en-US" sz="3700" b="1" dirty="0">
                <a:solidFill>
                  <a:srgbClr val="0070C0"/>
                </a:solidFill>
                <a:latin typeface="Calibri"/>
                <a:cs typeface="Calibri"/>
              </a:rPr>
              <a:t> __</a:t>
            </a:r>
            <a:r>
              <a:rPr lang="en-US" sz="3700" b="1" dirty="0" err="1">
                <a:solidFill>
                  <a:srgbClr val="0070C0"/>
                </a:solidFill>
                <a:latin typeface="Calibri"/>
                <a:cs typeface="Calibri"/>
              </a:rPr>
              <a:t>eq</a:t>
            </a:r>
            <a:r>
              <a:rPr lang="en-US" sz="3700" b="1" dirty="0">
                <a:solidFill>
                  <a:srgbClr val="0070C0"/>
                </a:solidFill>
                <a:latin typeface="Calibri"/>
                <a:cs typeface="Calibri"/>
              </a:rPr>
              <a:t>__(self, other): # overloads ==, comparison is based on rating</a:t>
            </a:r>
          </a:p>
          <a:p>
            <a:pPr>
              <a:buNone/>
            </a:pPr>
            <a:r>
              <a:rPr lang="en-US" sz="3700" b="1" dirty="0">
                <a:solidFill>
                  <a:srgbClr val="0070C0"/>
                </a:solidFill>
                <a:latin typeface="Calibri"/>
                <a:cs typeface="Calibri"/>
              </a:rPr>
              <a:t>        return </a:t>
            </a:r>
            <a:r>
              <a:rPr lang="en-US" sz="3700" b="1" dirty="0" err="1">
                <a:solidFill>
                  <a:srgbClr val="0070C0"/>
                </a:solidFill>
                <a:latin typeface="Calibri"/>
                <a:cs typeface="Calibri"/>
              </a:rPr>
              <a:t>self.rating</a:t>
            </a:r>
            <a:r>
              <a:rPr lang="en-US" sz="3700" b="1" dirty="0">
                <a:solidFill>
                  <a:srgbClr val="0070C0"/>
                </a:solidFill>
                <a:latin typeface="Calibri"/>
                <a:cs typeface="Calibri"/>
              </a:rPr>
              <a:t> == </a:t>
            </a:r>
            <a:r>
              <a:rPr lang="en-US" sz="3700" b="1" dirty="0" err="1">
                <a:solidFill>
                  <a:srgbClr val="0070C0"/>
                </a:solidFill>
                <a:latin typeface="Calibri"/>
                <a:cs typeface="Calibri"/>
              </a:rPr>
              <a:t>other.rating</a:t>
            </a:r>
            <a:endParaRPr lang="en-US" sz="3700" b="1" dirty="0">
              <a:solidFill>
                <a:srgbClr val="0070C0"/>
              </a:solidFill>
              <a:latin typeface="Calibri"/>
              <a:cs typeface="Calibri"/>
            </a:endParaRPr>
          </a:p>
          <a:p>
            <a:pPr>
              <a:buNone/>
            </a:pPr>
            <a:endParaRPr lang="en-US" sz="3700" b="1" dirty="0">
              <a:solidFill>
                <a:schemeClr val="accent2"/>
              </a:solidFill>
              <a:latin typeface="Calibri"/>
              <a:cs typeface="Calibri"/>
            </a:endParaRPr>
          </a:p>
          <a:p>
            <a:pPr>
              <a:buNone/>
            </a:pPr>
            <a:r>
              <a:rPr lang="en-US" sz="3700" b="1" dirty="0">
                <a:solidFill>
                  <a:schemeClr val="accent2"/>
                </a:solidFill>
                <a:latin typeface="Calibri"/>
                <a:cs typeface="Calibri"/>
              </a:rPr>
              <a:t>movies = [Movie("The Extremely Disreputable Budapest Hotel", 2),  Movie("Inside Out 2: Total Rage", 4),</a:t>
            </a:r>
          </a:p>
          <a:p>
            <a:pPr>
              <a:buNone/>
            </a:pPr>
            <a:r>
              <a:rPr lang="en-US" sz="3700" b="1" dirty="0">
                <a:solidFill>
                  <a:schemeClr val="accent2"/>
                </a:solidFill>
                <a:latin typeface="Calibri"/>
                <a:cs typeface="Calibri"/>
              </a:rPr>
              <a:t>          Movie("Star Wars: episode VIII - Luke Sulks For Two Hours", 1), Movie("The Martian 2 - Revenge of the Potato", 6),</a:t>
            </a:r>
          </a:p>
          <a:p>
            <a:pPr>
              <a:buNone/>
            </a:pPr>
            <a:r>
              <a:rPr lang="en-US" sz="3700" b="1" dirty="0">
                <a:solidFill>
                  <a:schemeClr val="accent2"/>
                </a:solidFill>
                <a:latin typeface="Calibri"/>
                <a:cs typeface="Calibri"/>
              </a:rPr>
              <a:t>          Movie("</a:t>
            </a:r>
            <a:r>
              <a:rPr lang="en-US" sz="3700" b="1" dirty="0" err="1">
                <a:solidFill>
                  <a:schemeClr val="accent2"/>
                </a:solidFill>
                <a:latin typeface="Calibri"/>
                <a:cs typeface="Calibri"/>
              </a:rPr>
              <a:t>Zootopia</a:t>
            </a:r>
            <a:r>
              <a:rPr lang="en-US" sz="3700" b="1" dirty="0">
                <a:solidFill>
                  <a:schemeClr val="accent2"/>
                </a:solidFill>
                <a:latin typeface="Calibri"/>
                <a:cs typeface="Calibri"/>
              </a:rPr>
              <a:t> Vs The Jungle Book", 5), Movie("Losing Dory", 3),</a:t>
            </a:r>
          </a:p>
          <a:p>
            <a:pPr>
              <a:buNone/>
            </a:pPr>
            <a:r>
              <a:rPr lang="en-US" sz="3700" b="1" dirty="0">
                <a:solidFill>
                  <a:schemeClr val="accent2"/>
                </a:solidFill>
                <a:latin typeface="Calibri"/>
                <a:cs typeface="Calibri"/>
              </a:rPr>
              <a:t>          Movie("Guardians of the Galaxy 2: Endless Dance-off", 7), Movie("Captain America: Tony Stark Takes His Medication", 8),</a:t>
            </a:r>
          </a:p>
          <a:p>
            <a:pPr>
              <a:buNone/>
            </a:pPr>
            <a:r>
              <a:rPr lang="en-US" sz="3700" b="1" dirty="0">
                <a:solidFill>
                  <a:schemeClr val="accent2"/>
                </a:solidFill>
                <a:latin typeface="Calibri"/>
                <a:cs typeface="Calibri"/>
              </a:rPr>
              <a:t>          Movie("The Lego my </a:t>
            </a:r>
            <a:r>
              <a:rPr lang="en-US" sz="3700" b="1" dirty="0" err="1">
                <a:solidFill>
                  <a:schemeClr val="accent2"/>
                </a:solidFill>
                <a:latin typeface="Calibri"/>
                <a:cs typeface="Calibri"/>
              </a:rPr>
              <a:t>Eggo</a:t>
            </a:r>
            <a:r>
              <a:rPr lang="en-US" sz="3700" b="1" dirty="0">
                <a:solidFill>
                  <a:schemeClr val="accent2"/>
                </a:solidFill>
                <a:latin typeface="Calibri"/>
                <a:cs typeface="Calibri"/>
              </a:rPr>
              <a:t> Movie", 5), Movie("Three Days, Two Nights, Business Economy Class", 2),</a:t>
            </a:r>
          </a:p>
          <a:p>
            <a:pPr>
              <a:buNone/>
            </a:pPr>
            <a:r>
              <a:rPr lang="en-US" sz="3700" b="1" dirty="0">
                <a:solidFill>
                  <a:schemeClr val="accent2"/>
                </a:solidFill>
                <a:latin typeface="Calibri"/>
                <a:cs typeface="Calibri"/>
              </a:rPr>
              <a:t>          Movie("Mad Max: Really Peaceful Road", 6), Movie("Dawn of the Revenge of the Sequel of the Movie About Apes", 3)]</a:t>
            </a:r>
          </a:p>
          <a:p>
            <a:pPr>
              <a:buNone/>
            </a:pPr>
            <a:endParaRPr lang="en-US" sz="3700" b="1" dirty="0">
              <a:solidFill>
                <a:schemeClr val="accent2"/>
              </a:solidFill>
              <a:latin typeface="Calibri"/>
              <a:cs typeface="Calibri"/>
            </a:endParaRPr>
          </a:p>
          <a:p>
            <a:pPr>
              <a:buNone/>
            </a:pPr>
            <a:r>
              <a:rPr lang="en-US" sz="3700" b="1" dirty="0">
                <a:solidFill>
                  <a:schemeClr val="accent2"/>
                </a:solidFill>
                <a:latin typeface="Calibri"/>
                <a:cs typeface="Calibri"/>
              </a:rPr>
              <a:t>print("The movies, sorted by rating:")</a:t>
            </a:r>
          </a:p>
          <a:p>
            <a:pPr>
              <a:buNone/>
            </a:pPr>
            <a:r>
              <a:rPr lang="en-US" sz="3700" b="1" dirty="0">
                <a:solidFill>
                  <a:schemeClr val="accent2"/>
                </a:solidFill>
                <a:latin typeface="Calibri"/>
                <a:cs typeface="Calibri"/>
              </a:rPr>
              <a:t>print("-" * 70)</a:t>
            </a:r>
          </a:p>
          <a:p>
            <a:pPr>
              <a:buNone/>
            </a:pPr>
            <a:r>
              <a:rPr lang="en-US" sz="3700" b="1" dirty="0">
                <a:solidFill>
                  <a:schemeClr val="accent2"/>
                </a:solidFill>
                <a:latin typeface="Calibri"/>
                <a:cs typeface="Calibri"/>
              </a:rPr>
              <a:t>for movie in sorted(movies):</a:t>
            </a:r>
          </a:p>
          <a:p>
            <a:pPr>
              <a:buNone/>
            </a:pPr>
            <a:r>
              <a:rPr lang="en-US" sz="3700" b="1" dirty="0">
                <a:solidFill>
                  <a:schemeClr val="accent2"/>
                </a:solidFill>
                <a:latin typeface="Calibri"/>
                <a:cs typeface="Calibri"/>
              </a:rPr>
              <a:t>    print(movie)</a:t>
            </a:r>
          </a:p>
        </p:txBody>
      </p:sp>
    </p:spTree>
    <p:extLst>
      <p:ext uri="{BB962C8B-B14F-4D97-AF65-F5344CB8AC3E}">
        <p14:creationId xmlns:p14="http://schemas.microsoft.com/office/powerpoint/2010/main" val="416990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034" y="1417639"/>
            <a:ext cx="9124966" cy="161015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fontScale="90000"/>
          </a:bodyPr>
          <a:lstStyle/>
          <a:p>
            <a:r>
              <a:rPr lang="en-US" dirty="0"/>
              <a:t>SWAP (Version 2) – Juggler’s Swap</a:t>
            </a:r>
          </a:p>
        </p:txBody>
      </p:sp>
      <p:sp>
        <p:nvSpPr>
          <p:cNvPr id="2" name="Content Placeholder 1"/>
          <p:cNvSpPr>
            <a:spLocks noGrp="1"/>
          </p:cNvSpPr>
          <p:nvPr>
            <p:ph idx="1"/>
          </p:nvPr>
        </p:nvSpPr>
        <p:spPr>
          <a:xfrm>
            <a:off x="4599969" y="1587873"/>
            <a:ext cx="4086831" cy="1482045"/>
          </a:xfrm>
        </p:spPr>
        <p:txBody>
          <a:bodyPr>
            <a:normAutofit/>
          </a:bodyPr>
          <a:lstStyle/>
          <a:p>
            <a:pPr marL="0" indent="0">
              <a:buNone/>
            </a:pPr>
            <a:r>
              <a:rPr lang="en-US" sz="2600" dirty="0">
                <a:solidFill>
                  <a:srgbClr val="000000"/>
                </a:solidFill>
              </a:rPr>
              <a:t>Of course, since it’s Python, </a:t>
            </a:r>
            <a:br>
              <a:rPr lang="en-US" sz="2600" dirty="0">
                <a:solidFill>
                  <a:srgbClr val="000000"/>
                </a:solidFill>
              </a:rPr>
            </a:br>
            <a:r>
              <a:rPr lang="en-US" sz="2600" dirty="0">
                <a:solidFill>
                  <a:srgbClr val="000000"/>
                </a:solidFill>
              </a:rPr>
              <a:t>sometimes we can use </a:t>
            </a:r>
            <a:br>
              <a:rPr lang="en-US" sz="2600" dirty="0">
                <a:solidFill>
                  <a:srgbClr val="000000"/>
                </a:solidFill>
              </a:rPr>
            </a:br>
            <a:r>
              <a:rPr lang="en-US" sz="2600" dirty="0">
                <a:solidFill>
                  <a:srgbClr val="000000"/>
                </a:solidFill>
              </a:rPr>
              <a:t>other metaphors!</a:t>
            </a:r>
          </a:p>
        </p:txBody>
      </p:sp>
      <p:grpSp>
        <p:nvGrpSpPr>
          <p:cNvPr id="5" name="Group 4"/>
          <p:cNvGrpSpPr/>
          <p:nvPr/>
        </p:nvGrpSpPr>
        <p:grpSpPr>
          <a:xfrm>
            <a:off x="457200" y="1415266"/>
            <a:ext cx="4038600" cy="1600200"/>
            <a:chOff x="3352799" y="2322896"/>
            <a:chExt cx="3634753" cy="1254071"/>
          </a:xfrm>
        </p:grpSpPr>
        <p:pic>
          <p:nvPicPr>
            <p:cNvPr id="1026" name="Picture 2" descr="http://pad1.whstatic.com/images/thumb/4/49/Juggle-Two-Balls-Step-4.jpg/670px-Juggle-Two-Balls-Step-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799" y="2322896"/>
              <a:ext cx="2228717" cy="125407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0.tqn.com/d/magic/1/0/8/U/learn-how-to-juggl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322897"/>
              <a:ext cx="1729752" cy="125407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 name="Rectangle 2"/>
          <p:cNvSpPr/>
          <p:nvPr/>
        </p:nvSpPr>
        <p:spPr>
          <a:xfrm>
            <a:off x="457200" y="3215299"/>
            <a:ext cx="8229600" cy="3293209"/>
          </a:xfrm>
          <a:prstGeom prst="rect">
            <a:avLst/>
          </a:prstGeom>
        </p:spPr>
        <p:txBody>
          <a:bodyPr wrap="square">
            <a:spAutoFit/>
          </a:bodyPr>
          <a:lstStyle/>
          <a:p>
            <a:pPr marL="45720" indent="0">
              <a:buNone/>
            </a:pPr>
            <a:r>
              <a:rPr lang="en-US" sz="2600" dirty="0">
                <a:solidFill>
                  <a:srgbClr val="000000"/>
                </a:solidFill>
                <a:latin typeface="Calibri"/>
                <a:cs typeface="Calibri"/>
              </a:rPr>
              <a:t>card1 = "3 of hearts"</a:t>
            </a:r>
          </a:p>
          <a:p>
            <a:pPr marL="45720" indent="0">
              <a:buNone/>
            </a:pPr>
            <a:r>
              <a:rPr lang="en-US" sz="2600" dirty="0">
                <a:solidFill>
                  <a:srgbClr val="000000"/>
                </a:solidFill>
                <a:latin typeface="Calibri"/>
                <a:cs typeface="Calibri"/>
              </a:rPr>
              <a:t>card2 = "Q of spades"</a:t>
            </a:r>
          </a:p>
          <a:p>
            <a:pPr marL="45720" indent="0">
              <a:buNone/>
            </a:pPr>
            <a:endParaRPr lang="en-US" sz="2600" dirty="0">
              <a:solidFill>
                <a:srgbClr val="000000"/>
              </a:solidFill>
              <a:latin typeface="Calibri"/>
              <a:cs typeface="Calibri"/>
            </a:endParaRPr>
          </a:p>
          <a:p>
            <a:pPr marL="45720" indent="0">
              <a:buNone/>
            </a:pPr>
            <a:r>
              <a:rPr lang="en-US" sz="2600" dirty="0">
                <a:solidFill>
                  <a:srgbClr val="000000"/>
                </a:solidFill>
                <a:latin typeface="Calibri"/>
                <a:cs typeface="Calibri"/>
              </a:rPr>
              <a:t>print("Before Swap\nCard1:", card1, "Card2:", card2)</a:t>
            </a:r>
          </a:p>
          <a:p>
            <a:pPr marL="45720" indent="0">
              <a:buNone/>
            </a:pPr>
            <a:endParaRPr lang="en-US" sz="2600" dirty="0">
              <a:solidFill>
                <a:srgbClr val="000000"/>
              </a:solidFill>
              <a:latin typeface="Calibri"/>
              <a:cs typeface="Calibri"/>
            </a:endParaRPr>
          </a:p>
          <a:p>
            <a:pPr marL="45720" indent="0">
              <a:buNone/>
            </a:pPr>
            <a:r>
              <a:rPr lang="en-US" sz="2600" b="1" dirty="0">
                <a:solidFill>
                  <a:srgbClr val="000000"/>
                </a:solidFill>
                <a:latin typeface="Calibri"/>
                <a:cs typeface="Calibri"/>
              </a:rPr>
              <a:t>card1, card2 = card2, card1</a:t>
            </a:r>
            <a:r>
              <a:rPr lang="en-US" sz="2600" dirty="0">
                <a:solidFill>
                  <a:schemeClr val="accent3"/>
                </a:solidFill>
                <a:latin typeface="Calibri"/>
                <a:cs typeface="Calibri"/>
              </a:rPr>
              <a:t>		#juggler's swap!</a:t>
            </a:r>
          </a:p>
          <a:p>
            <a:pPr marL="45720" indent="0">
              <a:buNone/>
            </a:pPr>
            <a:endParaRPr lang="en-US" sz="2600" dirty="0">
              <a:solidFill>
                <a:srgbClr val="000000"/>
              </a:solidFill>
              <a:latin typeface="Calibri"/>
              <a:cs typeface="Calibri"/>
            </a:endParaRPr>
          </a:p>
          <a:p>
            <a:pPr marL="45720" indent="0">
              <a:buNone/>
            </a:pPr>
            <a:r>
              <a:rPr lang="en-US" sz="2600" dirty="0">
                <a:solidFill>
                  <a:srgbClr val="000000"/>
                </a:solidFill>
                <a:latin typeface="Calibri"/>
                <a:cs typeface="Calibri"/>
              </a:rPr>
              <a:t>print("\</a:t>
            </a:r>
            <a:r>
              <a:rPr lang="en-US" sz="2600" dirty="0" err="1">
                <a:solidFill>
                  <a:srgbClr val="000000"/>
                </a:solidFill>
                <a:latin typeface="Calibri"/>
                <a:cs typeface="Calibri"/>
              </a:rPr>
              <a:t>nAfter</a:t>
            </a:r>
            <a:r>
              <a:rPr lang="en-US" sz="2600" dirty="0">
                <a:solidFill>
                  <a:srgbClr val="000000"/>
                </a:solidFill>
                <a:latin typeface="Calibri"/>
                <a:cs typeface="Calibri"/>
              </a:rPr>
              <a:t> Swap\nCard1:", card1, "Card2:", card2)</a:t>
            </a:r>
          </a:p>
        </p:txBody>
      </p:sp>
    </p:spTree>
    <p:extLst>
      <p:ext uri="{BB962C8B-B14F-4D97-AF65-F5344CB8AC3E}">
        <p14:creationId xmlns:p14="http://schemas.microsoft.com/office/powerpoint/2010/main" val="10976317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026"/>
          <p:cNvSpPr>
            <a:spLocks noGrp="1" noChangeArrowheads="1"/>
          </p:cNvSpPr>
          <p:nvPr>
            <p:ph type="title"/>
          </p:nvPr>
        </p:nvSpPr>
        <p:spPr>
          <a:xfrm>
            <a:off x="533400" y="304800"/>
            <a:ext cx="7934325" cy="1143000"/>
          </a:xfrm>
        </p:spPr>
        <p:txBody>
          <a:bodyPr>
            <a:noAutofit/>
          </a:bodyPr>
          <a:lstStyle/>
          <a:p>
            <a:r>
              <a:rPr lang="en-US" sz="3600" dirty="0">
                <a:cs typeface="Times New Roman" pitchFamily="18" charset="0"/>
              </a:rPr>
              <a:t>Inheritance &amp; </a:t>
            </a:r>
            <a:r>
              <a:rPr lang="en-US" sz="3600" dirty="0"/>
              <a:t>Additional Functionality </a:t>
            </a:r>
          </a:p>
        </p:txBody>
      </p:sp>
      <p:sp>
        <p:nvSpPr>
          <p:cNvPr id="30722" name="Rectangle 1027"/>
          <p:cNvSpPr>
            <a:spLocks noGrp="1" noChangeArrowheads="1"/>
          </p:cNvSpPr>
          <p:nvPr>
            <p:ph idx="1"/>
          </p:nvPr>
        </p:nvSpPr>
        <p:spPr>
          <a:xfrm>
            <a:off x="533400" y="1610090"/>
            <a:ext cx="8077200" cy="4485910"/>
          </a:xfrm>
        </p:spPr>
        <p:txBody>
          <a:bodyPr>
            <a:normAutofit/>
          </a:bodyPr>
          <a:lstStyle/>
          <a:p>
            <a:pPr marL="0" indent="0" eaLnBrk="1" hangingPunct="1">
              <a:buNone/>
            </a:pPr>
            <a:r>
              <a:rPr lang="en-US" dirty="0"/>
              <a:t>New class can override the old methods:</a:t>
            </a:r>
          </a:p>
          <a:p>
            <a:pPr lvl="1" eaLnBrk="1" hangingPunct="1"/>
            <a:r>
              <a:rPr lang="en-US" dirty="0"/>
              <a:t>When overriding a method, the new definition can have completely different functionality than the original definition or </a:t>
            </a:r>
            <a:r>
              <a:rPr lang="en-US" b="1" dirty="0"/>
              <a:t>the new definition can incorporate the functionality of  the original</a:t>
            </a:r>
          </a:p>
          <a:p>
            <a:pPr lvl="1" eaLnBrk="1" hangingPunct="1"/>
            <a:endParaRPr lang="en-US" dirty="0"/>
          </a:p>
          <a:p>
            <a:pPr lvl="1" eaLnBrk="1" hangingPunct="1"/>
            <a:r>
              <a:rPr lang="en-US" dirty="0"/>
              <a:t>The </a:t>
            </a:r>
            <a:r>
              <a:rPr lang="en-US" b="1" dirty="0">
                <a:solidFill>
                  <a:srgbClr val="FF0000"/>
                </a:solidFill>
                <a:latin typeface="Calibri"/>
                <a:cs typeface="Calibri"/>
              </a:rPr>
              <a:t>super() </a:t>
            </a:r>
            <a:r>
              <a:rPr lang="en-US" dirty="0"/>
              <a:t>function allows you to invoke the method of a </a:t>
            </a:r>
            <a:r>
              <a:rPr lang="en-US" b="1" dirty="0" err="1"/>
              <a:t>superclass</a:t>
            </a:r>
            <a:r>
              <a:rPr lang="en-US" b="1" dirty="0"/>
              <a:t> (parent class)</a:t>
            </a:r>
          </a:p>
          <a:p>
            <a:pPr eaLnBrk="1" hangingPunct="1"/>
            <a:endParaRPr lang="en-US" dirty="0"/>
          </a:p>
        </p:txBody>
      </p:sp>
    </p:spTree>
    <p:extLst>
      <p:ext uri="{BB962C8B-B14F-4D97-AF65-F5344CB8AC3E}">
        <p14:creationId xmlns:p14="http://schemas.microsoft.com/office/powerpoint/2010/main" val="38122403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cs typeface="Times New Roman" pitchFamily="18" charset="0"/>
              </a:rPr>
              <a:t>Inheritance &amp; </a:t>
            </a:r>
            <a:r>
              <a:rPr lang="en-US" sz="3600" dirty="0"/>
              <a:t>Additional Functionality </a:t>
            </a:r>
          </a:p>
        </p:txBody>
      </p:sp>
      <p:sp>
        <p:nvSpPr>
          <p:cNvPr id="3" name="Content Placeholder 2"/>
          <p:cNvSpPr>
            <a:spLocks noGrp="1"/>
          </p:cNvSpPr>
          <p:nvPr>
            <p:ph idx="1"/>
          </p:nvPr>
        </p:nvSpPr>
        <p:spPr>
          <a:xfrm>
            <a:off x="457200" y="1492370"/>
            <a:ext cx="5562600" cy="5365631"/>
          </a:xfrm>
        </p:spPr>
        <p:txBody>
          <a:bodyPr>
            <a:noAutofit/>
          </a:bodyPr>
          <a:lstStyle/>
          <a:p>
            <a:pPr>
              <a:buNone/>
            </a:pPr>
            <a:r>
              <a:rPr lang="en-US" sz="1600" b="1" dirty="0">
                <a:solidFill>
                  <a:srgbClr val="FF0000"/>
                </a:solidFill>
                <a:latin typeface="Calibri"/>
                <a:cs typeface="Calibri"/>
              </a:rPr>
              <a:t>class Animal(object):</a:t>
            </a:r>
          </a:p>
          <a:p>
            <a:pPr>
              <a:buNone/>
            </a:pPr>
            <a:r>
              <a:rPr lang="en-US" sz="1600" b="1" dirty="0">
                <a:solidFill>
                  <a:srgbClr val="FF0000"/>
                </a:solidFill>
                <a:latin typeface="Calibri"/>
                <a:cs typeface="Calibri"/>
              </a:rPr>
              <a:t>    </a:t>
            </a:r>
            <a:r>
              <a:rPr lang="en-US" sz="1600" b="1" dirty="0">
                <a:solidFill>
                  <a:srgbClr val="000000"/>
                </a:solidFill>
                <a:latin typeface="Calibri"/>
                <a:cs typeface="Calibri"/>
              </a:rPr>
              <a:t>def __init__(self, name, age):</a:t>
            </a:r>
          </a:p>
          <a:p>
            <a:pPr>
              <a:buNone/>
            </a:pPr>
            <a:r>
              <a:rPr lang="en-US" sz="1600" b="1" dirty="0">
                <a:solidFill>
                  <a:srgbClr val="000000"/>
                </a:solidFill>
                <a:latin typeface="Calibri"/>
                <a:cs typeface="Calibri"/>
              </a:rPr>
              <a:t>        </a:t>
            </a:r>
            <a:r>
              <a:rPr lang="en-US" sz="1600" b="1" dirty="0">
                <a:solidFill>
                  <a:srgbClr val="FF0000"/>
                </a:solidFill>
                <a:latin typeface="Calibri"/>
                <a:cs typeface="Calibri"/>
              </a:rPr>
              <a:t>self.name = name</a:t>
            </a:r>
          </a:p>
          <a:p>
            <a:pPr>
              <a:buNone/>
            </a:pPr>
            <a:r>
              <a:rPr lang="en-US" sz="1600" b="1" dirty="0">
                <a:solidFill>
                  <a:srgbClr val="000000"/>
                </a:solidFill>
                <a:latin typeface="Calibri"/>
                <a:cs typeface="Calibri"/>
              </a:rPr>
              <a:t>        </a:t>
            </a:r>
            <a:r>
              <a:rPr lang="en-US" sz="1600" b="1" dirty="0" err="1">
                <a:solidFill>
                  <a:srgbClr val="FF0000"/>
                </a:solidFill>
                <a:latin typeface="Calibri"/>
                <a:cs typeface="Calibri"/>
              </a:rPr>
              <a:t>self.age</a:t>
            </a:r>
            <a:r>
              <a:rPr lang="en-US" sz="1600" b="1" dirty="0">
                <a:solidFill>
                  <a:srgbClr val="FF0000"/>
                </a:solidFill>
                <a:latin typeface="Calibri"/>
                <a:cs typeface="Calibri"/>
              </a:rPr>
              <a:t> = age</a:t>
            </a:r>
          </a:p>
          <a:p>
            <a:pPr>
              <a:buNone/>
            </a:pPr>
            <a:r>
              <a:rPr lang="en-US" sz="1600" b="1" dirty="0">
                <a:solidFill>
                  <a:srgbClr val="000000"/>
                </a:solidFill>
                <a:latin typeface="Calibri"/>
                <a:cs typeface="Calibri"/>
              </a:rPr>
              <a:t>        </a:t>
            </a:r>
            <a:r>
              <a:rPr lang="en-US" sz="1600" b="1" dirty="0" err="1">
                <a:solidFill>
                  <a:srgbClr val="000000"/>
                </a:solidFill>
                <a:latin typeface="Calibri"/>
                <a:cs typeface="Calibri"/>
              </a:rPr>
              <a:t>self.hunger</a:t>
            </a:r>
            <a:r>
              <a:rPr lang="en-US" sz="1600" b="1" dirty="0">
                <a:solidFill>
                  <a:srgbClr val="000000"/>
                </a:solidFill>
                <a:latin typeface="Calibri"/>
                <a:cs typeface="Calibri"/>
              </a:rPr>
              <a:t> = 0</a:t>
            </a:r>
          </a:p>
          <a:p>
            <a:pPr>
              <a:buNone/>
            </a:pPr>
            <a:endParaRPr lang="en-US" sz="1600" b="1" dirty="0">
              <a:solidFill>
                <a:srgbClr val="FF0000"/>
              </a:solidFill>
              <a:latin typeface="Calibri"/>
              <a:cs typeface="Calibri"/>
            </a:endParaRPr>
          </a:p>
          <a:p>
            <a:pPr>
              <a:buNone/>
            </a:pPr>
            <a:r>
              <a:rPr lang="en-US" sz="1600" b="1" dirty="0">
                <a:latin typeface="Calibri"/>
                <a:cs typeface="Calibri"/>
              </a:rPr>
              <a:t>class Cat(Animal):</a:t>
            </a:r>
          </a:p>
          <a:p>
            <a:pPr>
              <a:buNone/>
            </a:pPr>
            <a:r>
              <a:rPr lang="en-US" sz="1600" b="1" dirty="0">
                <a:latin typeface="Calibri"/>
                <a:cs typeface="Calibri"/>
              </a:rPr>
              <a:t>    def __init__(self, name, age, </a:t>
            </a:r>
            <a:r>
              <a:rPr lang="en-US" sz="1600" b="1" dirty="0">
                <a:solidFill>
                  <a:schemeClr val="accent1"/>
                </a:solidFill>
                <a:latin typeface="Calibri"/>
                <a:cs typeface="Calibri"/>
              </a:rPr>
              <a:t>breed</a:t>
            </a:r>
            <a:r>
              <a:rPr lang="en-US" sz="1600" b="1" dirty="0">
                <a:latin typeface="Calibri"/>
                <a:cs typeface="Calibri"/>
              </a:rPr>
              <a:t>):</a:t>
            </a:r>
          </a:p>
          <a:p>
            <a:pPr>
              <a:buNone/>
            </a:pPr>
            <a:r>
              <a:rPr lang="en-US" sz="1600" b="1" dirty="0">
                <a:solidFill>
                  <a:srgbClr val="FF0000"/>
                </a:solidFill>
                <a:latin typeface="Calibri"/>
                <a:cs typeface="Calibri"/>
              </a:rPr>
              <a:t>        super()</a:t>
            </a:r>
            <a:r>
              <a:rPr lang="en-US" sz="1600" b="1" dirty="0">
                <a:solidFill>
                  <a:srgbClr val="000000"/>
                </a:solidFill>
                <a:latin typeface="Calibri"/>
                <a:cs typeface="Calibri"/>
              </a:rPr>
              <a:t>.__init__(name, age)</a:t>
            </a:r>
          </a:p>
          <a:p>
            <a:pPr>
              <a:buNone/>
            </a:pPr>
            <a:r>
              <a:rPr lang="en-US" sz="1600" b="1" dirty="0">
                <a:solidFill>
                  <a:srgbClr val="FF0000"/>
                </a:solidFill>
                <a:latin typeface="Calibri"/>
                <a:cs typeface="Calibri"/>
              </a:rPr>
              <a:t>        </a:t>
            </a:r>
            <a:r>
              <a:rPr lang="en-US" sz="1600" b="1" dirty="0" err="1">
                <a:solidFill>
                  <a:srgbClr val="1D86CD"/>
                </a:solidFill>
                <a:latin typeface="Calibri"/>
                <a:cs typeface="Calibri"/>
              </a:rPr>
              <a:t>self.breed</a:t>
            </a:r>
            <a:r>
              <a:rPr lang="en-US" sz="1600" b="1" dirty="0">
                <a:solidFill>
                  <a:srgbClr val="1D86CD"/>
                </a:solidFill>
                <a:latin typeface="Calibri"/>
                <a:cs typeface="Calibri"/>
              </a:rPr>
              <a:t> = breed</a:t>
            </a:r>
          </a:p>
          <a:p>
            <a:pPr>
              <a:buNone/>
            </a:pPr>
            <a:endParaRPr lang="en-US" sz="1600" b="1" dirty="0">
              <a:solidFill>
                <a:srgbClr val="FF0000"/>
              </a:solidFill>
              <a:latin typeface="Calibri"/>
              <a:cs typeface="Calibri"/>
            </a:endParaRPr>
          </a:p>
          <a:p>
            <a:pPr>
              <a:buNone/>
            </a:pPr>
            <a:r>
              <a:rPr lang="en-US" sz="1600" b="1" dirty="0">
                <a:solidFill>
                  <a:srgbClr val="FF0000"/>
                </a:solidFill>
                <a:latin typeface="Calibri"/>
                <a:cs typeface="Calibri"/>
              </a:rPr>
              <a:t>cat1 = Cat("Mist", 9, "Tabby”)</a:t>
            </a:r>
            <a:endParaRPr lang="en-US" sz="1600" b="1" dirty="0">
              <a:solidFill>
                <a:srgbClr val="000000"/>
              </a:solidFill>
              <a:latin typeface="Calibri"/>
              <a:cs typeface="Calibri"/>
            </a:endParaRPr>
          </a:p>
          <a:p>
            <a:pPr>
              <a:buNone/>
            </a:pPr>
            <a:r>
              <a:rPr lang="en-US" sz="1600" b="1" dirty="0">
                <a:solidFill>
                  <a:srgbClr val="000000"/>
                </a:solidFill>
                <a:latin typeface="Calibri"/>
                <a:cs typeface="Calibri"/>
              </a:rPr>
              <a:t>print(cat1.name, "is a", </a:t>
            </a:r>
            <a:r>
              <a:rPr lang="en-US" sz="1600" b="1" dirty="0" err="1">
                <a:solidFill>
                  <a:srgbClr val="000000"/>
                </a:solidFill>
                <a:latin typeface="Calibri"/>
                <a:cs typeface="Calibri"/>
              </a:rPr>
              <a:t>str</a:t>
            </a:r>
            <a:r>
              <a:rPr lang="en-US" sz="1600" b="1" dirty="0">
                <a:solidFill>
                  <a:srgbClr val="000000"/>
                </a:solidFill>
                <a:latin typeface="Calibri"/>
                <a:cs typeface="Calibri"/>
              </a:rPr>
              <a:t>(</a:t>
            </a:r>
            <a:r>
              <a:rPr lang="en-US" sz="1600" b="1" dirty="0">
                <a:solidFill>
                  <a:srgbClr val="FF0000"/>
                </a:solidFill>
                <a:latin typeface="Calibri"/>
                <a:cs typeface="Calibri"/>
              </a:rPr>
              <a:t>cat1.age</a:t>
            </a:r>
            <a:r>
              <a:rPr lang="en-US" sz="1600" b="1" dirty="0">
                <a:solidFill>
                  <a:srgbClr val="000000"/>
                </a:solidFill>
                <a:latin typeface="Calibri"/>
                <a:cs typeface="Calibri"/>
              </a:rPr>
              <a:t>) + "-year old", </a:t>
            </a:r>
            <a:r>
              <a:rPr lang="en-US" sz="1600" b="1" dirty="0">
                <a:solidFill>
                  <a:schemeClr val="accent1"/>
                </a:solidFill>
                <a:latin typeface="Calibri"/>
                <a:cs typeface="Calibri"/>
              </a:rPr>
              <a:t>cat1.breed</a:t>
            </a:r>
            <a:r>
              <a:rPr lang="en-US" sz="1600" b="1" dirty="0">
                <a:solidFill>
                  <a:srgbClr val="000000"/>
                </a:solidFill>
                <a:latin typeface="Calibri"/>
                <a:cs typeface="Calibri"/>
              </a:rPr>
              <a:t>)</a:t>
            </a:r>
          </a:p>
          <a:p>
            <a:pPr>
              <a:buNone/>
            </a:pPr>
            <a:endParaRPr lang="en-US" sz="1600" b="1" dirty="0">
              <a:solidFill>
                <a:srgbClr val="00B050"/>
              </a:solidFill>
              <a:latin typeface="Calibri"/>
              <a:cs typeface="Calibri"/>
            </a:endParaRPr>
          </a:p>
          <a:p>
            <a:pPr>
              <a:buNone/>
            </a:pPr>
            <a:r>
              <a:rPr lang="en-US" sz="1600" b="1" dirty="0">
                <a:solidFill>
                  <a:srgbClr val="00B050"/>
                </a:solidFill>
                <a:latin typeface="Calibri"/>
                <a:cs typeface="Calibri"/>
              </a:rPr>
              <a:t>&gt;&gt;&gt;</a:t>
            </a:r>
          </a:p>
          <a:p>
            <a:pPr>
              <a:buNone/>
            </a:pPr>
            <a:r>
              <a:rPr lang="en-US" sz="1600" b="1" dirty="0">
                <a:solidFill>
                  <a:srgbClr val="00B050"/>
                </a:solidFill>
                <a:latin typeface="Calibri"/>
                <a:cs typeface="Calibri"/>
              </a:rPr>
              <a:t>Mist is a 9-year old Tabby</a:t>
            </a:r>
          </a:p>
        </p:txBody>
      </p:sp>
      <p:sp>
        <p:nvSpPr>
          <p:cNvPr id="4" name="TextBox 3"/>
          <p:cNvSpPr txBox="1"/>
          <p:nvPr/>
        </p:nvSpPr>
        <p:spPr>
          <a:xfrm>
            <a:off x="5943600" y="3346102"/>
            <a:ext cx="2743200" cy="1384995"/>
          </a:xfrm>
          <a:prstGeom prst="rect">
            <a:avLst/>
          </a:prstGeom>
          <a:noFill/>
          <a:ln>
            <a:noFill/>
          </a:ln>
          <a:effectLst/>
        </p:spPr>
        <p:txBody>
          <a:bodyPr wrap="square" rtlCol="0">
            <a:spAutoFit/>
          </a:bodyPr>
          <a:lstStyle/>
          <a:p>
            <a:pPr algn="ctr"/>
            <a:r>
              <a:rPr lang="en-US" sz="2800" dirty="0"/>
              <a:t>Cat’s </a:t>
            </a:r>
            <a:r>
              <a:rPr lang="en-US" sz="2800" b="1" dirty="0">
                <a:solidFill>
                  <a:srgbClr val="FF0000"/>
                </a:solidFill>
              </a:rPr>
              <a:t>__</a:t>
            </a:r>
            <a:r>
              <a:rPr lang="en-US" sz="2800" b="1" dirty="0" err="1">
                <a:solidFill>
                  <a:srgbClr val="FF0000"/>
                </a:solidFill>
              </a:rPr>
              <a:t>init</a:t>
            </a:r>
            <a:r>
              <a:rPr lang="en-US" sz="2800" b="1" dirty="0">
                <a:solidFill>
                  <a:srgbClr val="FF0000"/>
                </a:solidFill>
              </a:rPr>
              <a:t>__</a:t>
            </a:r>
            <a:r>
              <a:rPr lang="en-US" sz="2800" dirty="0"/>
              <a:t> calls its parent’s version first!</a:t>
            </a:r>
          </a:p>
        </p:txBody>
      </p:sp>
      <p:cxnSp>
        <p:nvCxnSpPr>
          <p:cNvPr id="10" name="Straight Arrow Connector 9"/>
          <p:cNvCxnSpPr/>
          <p:nvPr/>
        </p:nvCxnSpPr>
        <p:spPr>
          <a:xfrm flipH="1" flipV="1">
            <a:off x="3114459" y="2116550"/>
            <a:ext cx="2829141" cy="1922052"/>
          </a:xfrm>
          <a:prstGeom prst="straightConnector1">
            <a:avLst/>
          </a:prstGeom>
          <a:ln w="28575" cmpd="sng">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348800" y="4038600"/>
            <a:ext cx="2594800"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9028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 (Group Work)</a:t>
            </a:r>
          </a:p>
        </p:txBody>
      </p:sp>
      <p:sp>
        <p:nvSpPr>
          <p:cNvPr id="3" name="Content Placeholder 2"/>
          <p:cNvSpPr>
            <a:spLocks noGrp="1"/>
          </p:cNvSpPr>
          <p:nvPr>
            <p:ph idx="1"/>
          </p:nvPr>
        </p:nvSpPr>
        <p:spPr>
          <a:xfrm>
            <a:off x="457200" y="1600200"/>
            <a:ext cx="5745192" cy="5086583"/>
          </a:xfrm>
        </p:spPr>
        <p:txBody>
          <a:bodyPr>
            <a:normAutofit fontScale="47500" lnSpcReduction="20000"/>
          </a:bodyPr>
          <a:lstStyle/>
          <a:p>
            <a:pPr marL="0" indent="0">
              <a:lnSpc>
                <a:spcPct val="120000"/>
              </a:lnSpc>
              <a:buNone/>
            </a:pPr>
            <a:r>
              <a:rPr lang="en-US" sz="4000" i="1" dirty="0">
                <a:sym typeface="Wingdings"/>
              </a:rPr>
              <a:t> </a:t>
            </a:r>
            <a:r>
              <a:rPr lang="en-US" sz="4000" i="1" dirty="0"/>
              <a:t>Download a copy of </a:t>
            </a:r>
            <a:r>
              <a:rPr lang="en-US" sz="4000" b="1" i="1" dirty="0">
                <a:solidFill>
                  <a:srgbClr val="0070C0"/>
                </a:solidFill>
              </a:rPr>
              <a:t>van_starter.py</a:t>
            </a:r>
            <a:r>
              <a:rPr lang="en-US" sz="4000" i="1" dirty="0"/>
              <a:t> from Canvas.</a:t>
            </a:r>
          </a:p>
          <a:p>
            <a:pPr>
              <a:lnSpc>
                <a:spcPct val="120000"/>
              </a:lnSpc>
            </a:pPr>
            <a:endParaRPr lang="en-US" sz="4000" dirty="0"/>
          </a:p>
          <a:p>
            <a:pPr marL="0" indent="0">
              <a:lnSpc>
                <a:spcPct val="120000"/>
              </a:lnSpc>
              <a:buNone/>
            </a:pPr>
            <a:r>
              <a:rPr lang="en-US" sz="5800" dirty="0"/>
              <a:t>Fill in the missing sections to create the </a:t>
            </a:r>
            <a:r>
              <a:rPr lang="en-US" sz="5800" b="1" dirty="0"/>
              <a:t>Van</a:t>
            </a:r>
            <a:r>
              <a:rPr lang="en-US" sz="5800" dirty="0"/>
              <a:t> class as a child class of </a:t>
            </a:r>
            <a:r>
              <a:rPr lang="en-US" sz="5800" b="1" dirty="0"/>
              <a:t>Car</a:t>
            </a:r>
            <a:r>
              <a:rPr lang="en-US" sz="5800" dirty="0"/>
              <a:t>.</a:t>
            </a:r>
          </a:p>
          <a:p>
            <a:endParaRPr lang="en-US" sz="4400" dirty="0"/>
          </a:p>
          <a:p>
            <a:pPr marL="0" indent="0">
              <a:buNone/>
            </a:pPr>
            <a:r>
              <a:rPr lang="en-US" i="1" dirty="0"/>
              <a:t>Test Code:</a:t>
            </a:r>
          </a:p>
          <a:p>
            <a:pPr marL="0" indent="0">
              <a:buNone/>
            </a:pPr>
            <a:endParaRPr lang="en-US" dirty="0"/>
          </a:p>
          <a:p>
            <a:pPr marL="118872" indent="0">
              <a:buNone/>
            </a:pPr>
            <a:r>
              <a:rPr lang="en-US" b="1" dirty="0">
                <a:solidFill>
                  <a:schemeClr val="accent3"/>
                </a:solidFill>
                <a:latin typeface="Calibri"/>
                <a:cs typeface="Calibri"/>
              </a:rPr>
              <a:t>#main</a:t>
            </a:r>
          </a:p>
          <a:p>
            <a:pPr marL="118872" indent="0">
              <a:buNone/>
            </a:pPr>
            <a:r>
              <a:rPr lang="en-US" b="1" dirty="0">
                <a:latin typeface="Calibri"/>
                <a:cs typeface="Calibri"/>
              </a:rPr>
              <a:t>transport = Van("Ford", 16)</a:t>
            </a:r>
          </a:p>
          <a:p>
            <a:pPr marL="118872" indent="0">
              <a:buNone/>
            </a:pPr>
            <a:r>
              <a:rPr lang="en-US" b="1" dirty="0">
                <a:solidFill>
                  <a:srgbClr val="7030A0"/>
                </a:solidFill>
                <a:latin typeface="Calibri"/>
                <a:cs typeface="Calibri"/>
              </a:rPr>
              <a:t>print(transport)</a:t>
            </a:r>
          </a:p>
          <a:p>
            <a:pPr marL="118872" indent="0">
              <a:buNone/>
            </a:pPr>
            <a:endParaRPr lang="en-US" b="1" dirty="0">
              <a:solidFill>
                <a:schemeClr val="accent3">
                  <a:lumMod val="75000"/>
                </a:schemeClr>
              </a:solidFill>
              <a:latin typeface="Calibri"/>
              <a:cs typeface="Calibri"/>
            </a:endParaRPr>
          </a:p>
          <a:p>
            <a:pPr marL="118872" indent="0">
              <a:buNone/>
            </a:pPr>
            <a:r>
              <a:rPr lang="en-US" b="1" dirty="0">
                <a:solidFill>
                  <a:srgbClr val="0070C0"/>
                </a:solidFill>
                <a:latin typeface="Calibri"/>
                <a:cs typeface="Calibri"/>
              </a:rPr>
              <a:t>for </a:t>
            </a:r>
            <a:r>
              <a:rPr lang="en-US" b="1" dirty="0" err="1">
                <a:solidFill>
                  <a:srgbClr val="0070C0"/>
                </a:solidFill>
                <a:latin typeface="Calibri"/>
                <a:cs typeface="Calibri"/>
              </a:rPr>
              <a:t>i</a:t>
            </a:r>
            <a:r>
              <a:rPr lang="en-US" b="1" dirty="0">
                <a:solidFill>
                  <a:srgbClr val="0070C0"/>
                </a:solidFill>
                <a:latin typeface="Calibri"/>
                <a:cs typeface="Calibri"/>
              </a:rPr>
              <a:t> in range(5):</a:t>
            </a:r>
          </a:p>
          <a:p>
            <a:pPr marL="118872" indent="0">
              <a:buNone/>
            </a:pPr>
            <a:r>
              <a:rPr lang="en-US" b="1" dirty="0">
                <a:solidFill>
                  <a:srgbClr val="0070C0"/>
                </a:solidFill>
                <a:latin typeface="Calibri"/>
                <a:cs typeface="Calibri"/>
              </a:rPr>
              <a:t>    </a:t>
            </a:r>
            <a:r>
              <a:rPr lang="en-US" b="1" dirty="0" err="1">
                <a:solidFill>
                  <a:srgbClr val="0070C0"/>
                </a:solidFill>
                <a:latin typeface="Calibri"/>
                <a:cs typeface="Calibri"/>
              </a:rPr>
              <a:t>transport.pick_up</a:t>
            </a:r>
            <a:r>
              <a:rPr lang="en-US" b="1" dirty="0">
                <a:solidFill>
                  <a:srgbClr val="0070C0"/>
                </a:solidFill>
                <a:latin typeface="Calibri"/>
                <a:cs typeface="Calibri"/>
              </a:rPr>
              <a:t>(4)</a:t>
            </a:r>
          </a:p>
          <a:p>
            <a:pPr marL="118872" indent="0">
              <a:buNone/>
            </a:pPr>
            <a:endParaRPr lang="en-US" b="1" dirty="0">
              <a:solidFill>
                <a:schemeClr val="accent3">
                  <a:lumMod val="75000"/>
                </a:schemeClr>
              </a:solidFill>
              <a:latin typeface="Calibri"/>
              <a:cs typeface="Calibri"/>
            </a:endParaRPr>
          </a:p>
          <a:p>
            <a:pPr marL="118872" indent="0">
              <a:buNone/>
            </a:pPr>
            <a:r>
              <a:rPr lang="en-US" b="1" dirty="0">
                <a:solidFill>
                  <a:srgbClr val="00B050"/>
                </a:solidFill>
                <a:latin typeface="Calibri"/>
                <a:cs typeface="Calibri"/>
              </a:rPr>
              <a:t>print(transport)</a:t>
            </a:r>
          </a:p>
        </p:txBody>
      </p:sp>
      <p:sp>
        <p:nvSpPr>
          <p:cNvPr id="4" name="TextBox 3"/>
          <p:cNvSpPr txBox="1"/>
          <p:nvPr/>
        </p:nvSpPr>
        <p:spPr>
          <a:xfrm>
            <a:off x="6334748" y="1524000"/>
            <a:ext cx="2352052" cy="5016759"/>
          </a:xfrm>
          <a:prstGeom prst="rect">
            <a:avLst/>
          </a:prstGeom>
          <a:noFill/>
        </p:spPr>
        <p:txBody>
          <a:bodyPr wrap="square" rtlCol="0">
            <a:spAutoFit/>
          </a:bodyPr>
          <a:lstStyle/>
          <a:p>
            <a:r>
              <a:rPr lang="en-US" sz="1600" dirty="0">
                <a:solidFill>
                  <a:schemeClr val="accent5"/>
                </a:solidFill>
                <a:latin typeface="Calibri"/>
                <a:cs typeface="Calibri"/>
              </a:rPr>
              <a:t>&gt;&gt;&gt; </a:t>
            </a:r>
          </a:p>
          <a:p>
            <a:r>
              <a:rPr lang="en-US" sz="1600" dirty="0">
                <a:solidFill>
                  <a:srgbClr val="7030A0"/>
                </a:solidFill>
                <a:latin typeface="Calibri"/>
                <a:cs typeface="Calibri"/>
              </a:rPr>
              <a:t>Van object</a:t>
            </a:r>
          </a:p>
          <a:p>
            <a:r>
              <a:rPr lang="en-US" sz="1600" dirty="0">
                <a:solidFill>
                  <a:srgbClr val="7030A0"/>
                </a:solidFill>
                <a:latin typeface="Calibri"/>
                <a:cs typeface="Calibri"/>
              </a:rPr>
              <a:t>Make: Ford</a:t>
            </a:r>
          </a:p>
          <a:p>
            <a:r>
              <a:rPr lang="en-US" sz="1600" dirty="0">
                <a:solidFill>
                  <a:srgbClr val="7030A0"/>
                </a:solidFill>
                <a:latin typeface="Calibri"/>
                <a:cs typeface="Calibri"/>
              </a:rPr>
              <a:t>Mileage: 0</a:t>
            </a:r>
          </a:p>
          <a:p>
            <a:r>
              <a:rPr lang="en-US" sz="1600" dirty="0">
                <a:solidFill>
                  <a:srgbClr val="7030A0"/>
                </a:solidFill>
                <a:latin typeface="Calibri"/>
                <a:cs typeface="Calibri"/>
              </a:rPr>
              <a:t>Seating: 16</a:t>
            </a:r>
          </a:p>
          <a:p>
            <a:r>
              <a:rPr lang="en-US" sz="1600" dirty="0">
                <a:solidFill>
                  <a:srgbClr val="7030A0"/>
                </a:solidFill>
                <a:latin typeface="Calibri"/>
                <a:cs typeface="Calibri"/>
              </a:rPr>
              <a:t>Number of Passengers: 0</a:t>
            </a:r>
          </a:p>
          <a:p>
            <a:endParaRPr lang="en-US" sz="1600" dirty="0">
              <a:solidFill>
                <a:srgbClr val="00B050"/>
              </a:solidFill>
              <a:latin typeface="Calibri"/>
              <a:cs typeface="Calibri"/>
            </a:endParaRPr>
          </a:p>
          <a:p>
            <a:r>
              <a:rPr lang="en-US" sz="1600" dirty="0">
                <a:solidFill>
                  <a:srgbClr val="0070C0"/>
                </a:solidFill>
                <a:latin typeface="Calibri"/>
                <a:cs typeface="Calibri"/>
              </a:rPr>
              <a:t>4 passengers picked up!</a:t>
            </a:r>
          </a:p>
          <a:p>
            <a:r>
              <a:rPr lang="en-US" sz="1600" dirty="0">
                <a:solidFill>
                  <a:srgbClr val="0070C0"/>
                </a:solidFill>
                <a:latin typeface="Calibri"/>
                <a:cs typeface="Calibri"/>
              </a:rPr>
              <a:t>4 passengers picked up!</a:t>
            </a:r>
          </a:p>
          <a:p>
            <a:r>
              <a:rPr lang="en-US" sz="1600" dirty="0">
                <a:solidFill>
                  <a:srgbClr val="0070C0"/>
                </a:solidFill>
                <a:latin typeface="Calibri"/>
                <a:cs typeface="Calibri"/>
              </a:rPr>
              <a:t>4 passengers picked up!</a:t>
            </a:r>
          </a:p>
          <a:p>
            <a:r>
              <a:rPr lang="en-US" sz="1600" dirty="0">
                <a:solidFill>
                  <a:srgbClr val="0070C0"/>
                </a:solidFill>
                <a:latin typeface="Calibri"/>
                <a:cs typeface="Calibri"/>
              </a:rPr>
              <a:t>4 passengers picked up!</a:t>
            </a:r>
          </a:p>
          <a:p>
            <a:r>
              <a:rPr lang="en-US" sz="1600" dirty="0">
                <a:solidFill>
                  <a:srgbClr val="0070C0"/>
                </a:solidFill>
                <a:latin typeface="Calibri"/>
                <a:cs typeface="Calibri"/>
              </a:rPr>
              <a:t>There isn't enough room for 4 more passengers in this van.</a:t>
            </a:r>
          </a:p>
          <a:p>
            <a:endParaRPr lang="en-US" sz="1600" dirty="0">
              <a:solidFill>
                <a:srgbClr val="00B050"/>
              </a:solidFill>
              <a:latin typeface="Calibri"/>
              <a:cs typeface="Calibri"/>
            </a:endParaRPr>
          </a:p>
          <a:p>
            <a:r>
              <a:rPr lang="en-US" sz="1600" dirty="0">
                <a:solidFill>
                  <a:srgbClr val="00B050"/>
                </a:solidFill>
                <a:latin typeface="Calibri"/>
                <a:cs typeface="Calibri"/>
              </a:rPr>
              <a:t>Van object</a:t>
            </a:r>
          </a:p>
          <a:p>
            <a:r>
              <a:rPr lang="en-US" sz="1600" dirty="0">
                <a:solidFill>
                  <a:srgbClr val="00B050"/>
                </a:solidFill>
                <a:latin typeface="Calibri"/>
                <a:cs typeface="Calibri"/>
              </a:rPr>
              <a:t>Make: Ford</a:t>
            </a:r>
          </a:p>
          <a:p>
            <a:r>
              <a:rPr lang="en-US" sz="1600" dirty="0">
                <a:solidFill>
                  <a:srgbClr val="00B050"/>
                </a:solidFill>
                <a:latin typeface="Calibri"/>
                <a:cs typeface="Calibri"/>
              </a:rPr>
              <a:t>Mileage: 0</a:t>
            </a:r>
          </a:p>
          <a:p>
            <a:r>
              <a:rPr lang="en-US" sz="1600" dirty="0">
                <a:solidFill>
                  <a:srgbClr val="00B050"/>
                </a:solidFill>
                <a:latin typeface="Calibri"/>
                <a:cs typeface="Calibri"/>
              </a:rPr>
              <a:t>Seating: 16</a:t>
            </a:r>
          </a:p>
          <a:p>
            <a:r>
              <a:rPr lang="en-US" sz="1600" dirty="0">
                <a:solidFill>
                  <a:srgbClr val="00B050"/>
                </a:solidFill>
                <a:latin typeface="Calibri"/>
                <a:cs typeface="Calibri"/>
              </a:rPr>
              <a:t>Number of Passengers: 16</a:t>
            </a:r>
          </a:p>
        </p:txBody>
      </p:sp>
      <p:cxnSp>
        <p:nvCxnSpPr>
          <p:cNvPr id="5" name="Straight Connector 4"/>
          <p:cNvCxnSpPr/>
          <p:nvPr/>
        </p:nvCxnSpPr>
        <p:spPr>
          <a:xfrm>
            <a:off x="6213804" y="1575295"/>
            <a:ext cx="0" cy="511148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5"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417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 (Solution)</a:t>
            </a:r>
          </a:p>
        </p:txBody>
      </p:sp>
      <p:pic>
        <p:nvPicPr>
          <p:cNvPr id="6" name="Picture 5"/>
          <p:cNvPicPr>
            <a:picLocks noChangeAspect="1"/>
          </p:cNvPicPr>
          <p:nvPr/>
        </p:nvPicPr>
        <p:blipFill>
          <a:blip r:embed="rId2"/>
          <a:stretch>
            <a:fillRect/>
          </a:stretch>
        </p:blipFill>
        <p:spPr>
          <a:xfrm>
            <a:off x="729910" y="1425593"/>
            <a:ext cx="7684180" cy="5449824"/>
          </a:xfrm>
          <a:prstGeom prst="rect">
            <a:avLst/>
          </a:prstGeom>
        </p:spPr>
      </p:pic>
      <p:sp>
        <p:nvSpPr>
          <p:cNvPr id="7" name="TextBox 6"/>
          <p:cNvSpPr txBox="1"/>
          <p:nvPr/>
        </p:nvSpPr>
        <p:spPr>
          <a:xfrm>
            <a:off x="9296400" y="1828800"/>
            <a:ext cx="1828800" cy="3939540"/>
          </a:xfrm>
          <a:prstGeom prst="rect">
            <a:avLst/>
          </a:prstGeom>
          <a:noFill/>
        </p:spPr>
        <p:txBody>
          <a:bodyPr wrap="square" rtlCol="0">
            <a:spAutoFit/>
          </a:bodyPr>
          <a:lstStyle/>
          <a:p>
            <a:r>
              <a:rPr lang="en-US" sz="500" dirty="0"/>
              <a:t>class Car(object):</a:t>
            </a:r>
          </a:p>
          <a:p>
            <a:r>
              <a:rPr lang="en-US" sz="500" dirty="0"/>
              <a:t>    """A virtual car"""</a:t>
            </a:r>
          </a:p>
          <a:p>
            <a:r>
              <a:rPr lang="en-US" sz="500" dirty="0"/>
              <a:t>    </a:t>
            </a:r>
          </a:p>
          <a:p>
            <a:r>
              <a:rPr lang="en-US" sz="500" dirty="0"/>
              <a:t>    </a:t>
            </a:r>
            <a:r>
              <a:rPr lang="en-US" sz="500" dirty="0" err="1"/>
              <a:t>def</a:t>
            </a:r>
            <a:r>
              <a:rPr lang="en-US" sz="500" dirty="0"/>
              <a:t> __</a:t>
            </a:r>
            <a:r>
              <a:rPr lang="en-US" sz="500" dirty="0" err="1"/>
              <a:t>init</a:t>
            </a:r>
            <a:r>
              <a:rPr lang="en-US" sz="500" dirty="0"/>
              <a:t>__(self, make="BMW"):</a:t>
            </a:r>
          </a:p>
          <a:p>
            <a:r>
              <a:rPr lang="en-US" sz="500" dirty="0"/>
              <a:t>        #constructor</a:t>
            </a:r>
          </a:p>
          <a:p>
            <a:r>
              <a:rPr lang="en-US" sz="500" dirty="0"/>
              <a:t>        </a:t>
            </a:r>
            <a:r>
              <a:rPr lang="en-US" sz="500" dirty="0" err="1"/>
              <a:t>self.miles</a:t>
            </a:r>
            <a:r>
              <a:rPr lang="en-US" sz="500" dirty="0"/>
              <a:t> = 0</a:t>
            </a:r>
          </a:p>
          <a:p>
            <a:r>
              <a:rPr lang="en-US" sz="500" dirty="0"/>
              <a:t>        </a:t>
            </a:r>
            <a:r>
              <a:rPr lang="en-US" sz="500" dirty="0" err="1"/>
              <a:t>self.make</a:t>
            </a:r>
            <a:r>
              <a:rPr lang="en-US" sz="500" dirty="0"/>
              <a:t> = make</a:t>
            </a:r>
          </a:p>
          <a:p>
            <a:endParaRPr lang="en-US" sz="500" dirty="0"/>
          </a:p>
          <a:p>
            <a:r>
              <a:rPr lang="en-US" sz="500" dirty="0"/>
              <a:t>    </a:t>
            </a:r>
            <a:r>
              <a:rPr lang="en-US" sz="500" dirty="0" err="1"/>
              <a:t>def</a:t>
            </a:r>
            <a:r>
              <a:rPr lang="en-US" sz="500" dirty="0"/>
              <a:t> __</a:t>
            </a:r>
            <a:r>
              <a:rPr lang="en-US" sz="500" dirty="0" err="1"/>
              <a:t>str</a:t>
            </a:r>
            <a:r>
              <a:rPr lang="en-US" sz="500" dirty="0"/>
              <a:t>__(self):</a:t>
            </a:r>
          </a:p>
          <a:p>
            <a:r>
              <a:rPr lang="en-US" sz="500" dirty="0"/>
              <a:t>        reply = "Car object\n"</a:t>
            </a:r>
          </a:p>
          <a:p>
            <a:r>
              <a:rPr lang="en-US" sz="500" dirty="0"/>
              <a:t>        reply += "Make: " + </a:t>
            </a:r>
            <a:r>
              <a:rPr lang="en-US" sz="500" dirty="0" err="1"/>
              <a:t>self.make</a:t>
            </a:r>
            <a:r>
              <a:rPr lang="en-US" sz="500" dirty="0"/>
              <a:t> + "\n"</a:t>
            </a:r>
          </a:p>
          <a:p>
            <a:r>
              <a:rPr lang="en-US" sz="500" dirty="0"/>
              <a:t>        reply += "Mileage: " + </a:t>
            </a:r>
            <a:r>
              <a:rPr lang="en-US" sz="500" dirty="0" err="1"/>
              <a:t>str</a:t>
            </a:r>
            <a:r>
              <a:rPr lang="en-US" sz="500" dirty="0"/>
              <a:t>(</a:t>
            </a:r>
            <a:r>
              <a:rPr lang="en-US" sz="500" dirty="0" err="1"/>
              <a:t>self.miles</a:t>
            </a:r>
            <a:r>
              <a:rPr lang="en-US" sz="500" dirty="0"/>
              <a:t>) + "\n"</a:t>
            </a:r>
          </a:p>
          <a:p>
            <a:r>
              <a:rPr lang="en-US" sz="500" dirty="0"/>
              <a:t>        return reply</a:t>
            </a:r>
          </a:p>
          <a:p>
            <a:endParaRPr lang="en-US" sz="500" dirty="0"/>
          </a:p>
          <a:p>
            <a:r>
              <a:rPr lang="en-US" sz="500" dirty="0"/>
              <a:t>    </a:t>
            </a:r>
            <a:r>
              <a:rPr lang="en-US" sz="500" dirty="0" err="1"/>
              <a:t>def</a:t>
            </a:r>
            <a:r>
              <a:rPr lang="en-US" sz="500" dirty="0"/>
              <a:t> info(self):</a:t>
            </a:r>
          </a:p>
          <a:p>
            <a:r>
              <a:rPr lang="en-US" sz="500" dirty="0"/>
              <a:t>        print("This car is a", </a:t>
            </a:r>
            <a:r>
              <a:rPr lang="en-US" sz="500" dirty="0" err="1"/>
              <a:t>self.make</a:t>
            </a:r>
            <a:r>
              <a:rPr lang="en-US" sz="500" dirty="0"/>
              <a:t> + ".")</a:t>
            </a:r>
          </a:p>
          <a:p>
            <a:r>
              <a:rPr lang="en-US" sz="500" dirty="0"/>
              <a:t>        print("It has", </a:t>
            </a:r>
            <a:r>
              <a:rPr lang="en-US" sz="500" dirty="0" err="1"/>
              <a:t>self.miles</a:t>
            </a:r>
            <a:r>
              <a:rPr lang="en-US" sz="500" dirty="0"/>
              <a:t>, "miles on it.")</a:t>
            </a:r>
          </a:p>
          <a:p>
            <a:endParaRPr lang="en-US" sz="500" dirty="0"/>
          </a:p>
          <a:p>
            <a:r>
              <a:rPr lang="en-US" sz="500" dirty="0"/>
              <a:t>class Van(Car):</a:t>
            </a:r>
          </a:p>
          <a:p>
            <a:r>
              <a:rPr lang="en-US" sz="500" dirty="0"/>
              <a:t>    </a:t>
            </a:r>
            <a:r>
              <a:rPr lang="en-US" sz="500" dirty="0" err="1"/>
              <a:t>def</a:t>
            </a:r>
            <a:r>
              <a:rPr lang="en-US" sz="500" dirty="0"/>
              <a:t> __</a:t>
            </a:r>
            <a:r>
              <a:rPr lang="en-US" sz="500" dirty="0" err="1"/>
              <a:t>init</a:t>
            </a:r>
            <a:r>
              <a:rPr lang="en-US" sz="500" dirty="0"/>
              <a:t>__(self, make, seating):</a:t>
            </a:r>
          </a:p>
          <a:p>
            <a:r>
              <a:rPr lang="en-US" sz="500" dirty="0"/>
              <a:t>        super().__</a:t>
            </a:r>
            <a:r>
              <a:rPr lang="en-US" sz="500" dirty="0" err="1"/>
              <a:t>init</a:t>
            </a:r>
            <a:r>
              <a:rPr lang="en-US" sz="500" dirty="0"/>
              <a:t>__(make)</a:t>
            </a:r>
          </a:p>
          <a:p>
            <a:r>
              <a:rPr lang="en-US" sz="500" dirty="0"/>
              <a:t>        </a:t>
            </a:r>
            <a:r>
              <a:rPr lang="en-US" sz="500" dirty="0" err="1"/>
              <a:t>self.seating</a:t>
            </a:r>
            <a:r>
              <a:rPr lang="en-US" sz="500" dirty="0"/>
              <a:t> = seating</a:t>
            </a:r>
          </a:p>
          <a:p>
            <a:r>
              <a:rPr lang="en-US" sz="500" dirty="0"/>
              <a:t>        </a:t>
            </a:r>
            <a:r>
              <a:rPr lang="en-US" sz="500" dirty="0" err="1"/>
              <a:t>self.passengers</a:t>
            </a:r>
            <a:r>
              <a:rPr lang="en-US" sz="500" dirty="0"/>
              <a:t> = 0</a:t>
            </a:r>
          </a:p>
          <a:p>
            <a:endParaRPr lang="en-US" sz="500" dirty="0"/>
          </a:p>
          <a:p>
            <a:r>
              <a:rPr lang="en-US" sz="500" dirty="0"/>
              <a:t>    </a:t>
            </a:r>
            <a:r>
              <a:rPr lang="en-US" sz="500" dirty="0" err="1"/>
              <a:t>def</a:t>
            </a:r>
            <a:r>
              <a:rPr lang="en-US" sz="500" dirty="0"/>
              <a:t> __</a:t>
            </a:r>
            <a:r>
              <a:rPr lang="en-US" sz="500" dirty="0" err="1"/>
              <a:t>str</a:t>
            </a:r>
            <a:r>
              <a:rPr lang="en-US" sz="500" dirty="0"/>
              <a:t>__(self):</a:t>
            </a:r>
          </a:p>
          <a:p>
            <a:r>
              <a:rPr lang="en-US" sz="500" dirty="0"/>
              <a:t>        reply = "Van object\n"</a:t>
            </a:r>
          </a:p>
          <a:p>
            <a:r>
              <a:rPr lang="en-US" sz="500" dirty="0"/>
              <a:t>        reply += "Make: " + </a:t>
            </a:r>
            <a:r>
              <a:rPr lang="en-US" sz="500" dirty="0" err="1"/>
              <a:t>self.make</a:t>
            </a:r>
            <a:r>
              <a:rPr lang="en-US" sz="500" dirty="0"/>
              <a:t> + "\n"</a:t>
            </a:r>
          </a:p>
          <a:p>
            <a:r>
              <a:rPr lang="en-US" sz="500" dirty="0"/>
              <a:t>        reply += "Mileage: " + </a:t>
            </a:r>
            <a:r>
              <a:rPr lang="en-US" sz="500" dirty="0" err="1"/>
              <a:t>str</a:t>
            </a:r>
            <a:r>
              <a:rPr lang="en-US" sz="500" dirty="0"/>
              <a:t>(</a:t>
            </a:r>
            <a:r>
              <a:rPr lang="en-US" sz="500" dirty="0" err="1"/>
              <a:t>self.miles</a:t>
            </a:r>
            <a:r>
              <a:rPr lang="en-US" sz="500" dirty="0"/>
              <a:t>) + "\n"</a:t>
            </a:r>
          </a:p>
          <a:p>
            <a:r>
              <a:rPr lang="en-US" sz="500" dirty="0"/>
              <a:t>        reply += "Seating: " + </a:t>
            </a:r>
            <a:r>
              <a:rPr lang="en-US" sz="500" dirty="0" err="1"/>
              <a:t>str</a:t>
            </a:r>
            <a:r>
              <a:rPr lang="en-US" sz="500" dirty="0"/>
              <a:t>(</a:t>
            </a:r>
            <a:r>
              <a:rPr lang="en-US" sz="500" dirty="0" err="1"/>
              <a:t>self.seating</a:t>
            </a:r>
            <a:r>
              <a:rPr lang="en-US" sz="500" dirty="0"/>
              <a:t>) + "\n"</a:t>
            </a:r>
          </a:p>
          <a:p>
            <a:r>
              <a:rPr lang="en-US" sz="500" dirty="0"/>
              <a:t>        reply += "Number of Passengers: " + </a:t>
            </a:r>
            <a:r>
              <a:rPr lang="en-US" sz="500" dirty="0" err="1"/>
              <a:t>str</a:t>
            </a:r>
            <a:r>
              <a:rPr lang="en-US" sz="500" dirty="0"/>
              <a:t>(</a:t>
            </a:r>
            <a:r>
              <a:rPr lang="en-US" sz="500" dirty="0" err="1"/>
              <a:t>self.passengers</a:t>
            </a:r>
            <a:r>
              <a:rPr lang="en-US" sz="500" dirty="0"/>
              <a:t>) + "\n"</a:t>
            </a:r>
          </a:p>
          <a:p>
            <a:r>
              <a:rPr lang="en-US" sz="500" dirty="0"/>
              <a:t>        return reply</a:t>
            </a:r>
          </a:p>
          <a:p>
            <a:endParaRPr lang="en-US" sz="500" dirty="0"/>
          </a:p>
          <a:p>
            <a:r>
              <a:rPr lang="en-US" sz="500" dirty="0"/>
              <a:t>    </a:t>
            </a:r>
            <a:r>
              <a:rPr lang="en-US" sz="500" dirty="0" err="1"/>
              <a:t>def</a:t>
            </a:r>
            <a:r>
              <a:rPr lang="en-US" sz="500" dirty="0"/>
              <a:t> </a:t>
            </a:r>
            <a:r>
              <a:rPr lang="en-US" sz="500" dirty="0" err="1"/>
              <a:t>pick_up</a:t>
            </a:r>
            <a:r>
              <a:rPr lang="en-US" sz="500" dirty="0"/>
              <a:t>(self, </a:t>
            </a:r>
            <a:r>
              <a:rPr lang="en-US" sz="500" dirty="0" err="1"/>
              <a:t>num</a:t>
            </a:r>
            <a:r>
              <a:rPr lang="en-US" sz="500" dirty="0"/>
              <a:t>):</a:t>
            </a:r>
          </a:p>
          <a:p>
            <a:r>
              <a:rPr lang="en-US" sz="500" dirty="0"/>
              <a:t>        if </a:t>
            </a:r>
            <a:r>
              <a:rPr lang="en-US" sz="500" dirty="0" err="1"/>
              <a:t>self.passengers</a:t>
            </a:r>
            <a:r>
              <a:rPr lang="en-US" sz="500" dirty="0"/>
              <a:t> + </a:t>
            </a:r>
            <a:r>
              <a:rPr lang="en-US" sz="500" dirty="0" err="1"/>
              <a:t>num</a:t>
            </a:r>
            <a:r>
              <a:rPr lang="en-US" sz="500" dirty="0"/>
              <a:t> &lt;= </a:t>
            </a:r>
            <a:r>
              <a:rPr lang="en-US" sz="500" dirty="0" err="1"/>
              <a:t>self.seating</a:t>
            </a:r>
            <a:r>
              <a:rPr lang="en-US" sz="500" dirty="0"/>
              <a:t>:</a:t>
            </a:r>
          </a:p>
          <a:p>
            <a:r>
              <a:rPr lang="en-US" sz="500" dirty="0"/>
              <a:t>            </a:t>
            </a:r>
            <a:r>
              <a:rPr lang="en-US" sz="500" dirty="0" err="1"/>
              <a:t>self.passengers</a:t>
            </a:r>
            <a:r>
              <a:rPr lang="en-US" sz="500" dirty="0"/>
              <a:t> += </a:t>
            </a:r>
            <a:r>
              <a:rPr lang="en-US" sz="500" dirty="0" err="1"/>
              <a:t>num</a:t>
            </a:r>
            <a:endParaRPr lang="en-US" sz="500" dirty="0"/>
          </a:p>
          <a:p>
            <a:r>
              <a:rPr lang="en-US" sz="500" dirty="0"/>
              <a:t>            print(</a:t>
            </a:r>
            <a:r>
              <a:rPr lang="en-US" sz="500" dirty="0" err="1"/>
              <a:t>num</a:t>
            </a:r>
            <a:r>
              <a:rPr lang="en-US" sz="500" dirty="0"/>
              <a:t>, "passengers picked up!")</a:t>
            </a:r>
          </a:p>
          <a:p>
            <a:r>
              <a:rPr lang="en-US" sz="500" dirty="0"/>
              <a:t>        else:</a:t>
            </a:r>
          </a:p>
          <a:p>
            <a:r>
              <a:rPr lang="en-US" sz="500" dirty="0"/>
              <a:t>            print("There isn't enough room for", </a:t>
            </a:r>
            <a:r>
              <a:rPr lang="en-US" sz="500" dirty="0" err="1"/>
              <a:t>num</a:t>
            </a:r>
            <a:r>
              <a:rPr lang="en-US" sz="500" dirty="0"/>
              <a:t>, "more passengers in this van.\n")</a:t>
            </a:r>
          </a:p>
          <a:p>
            <a:endParaRPr lang="en-US" sz="500" dirty="0"/>
          </a:p>
          <a:p>
            <a:r>
              <a:rPr lang="en-US" sz="500" dirty="0"/>
              <a:t>#main</a:t>
            </a:r>
          </a:p>
          <a:p>
            <a:r>
              <a:rPr lang="en-US" sz="500" dirty="0"/>
              <a:t>transport = Van("Ford", 16)</a:t>
            </a:r>
          </a:p>
          <a:p>
            <a:r>
              <a:rPr lang="en-US" sz="500" dirty="0"/>
              <a:t>print(transport)</a:t>
            </a:r>
          </a:p>
          <a:p>
            <a:endParaRPr lang="en-US" sz="500" dirty="0"/>
          </a:p>
          <a:p>
            <a:r>
              <a:rPr lang="en-US" sz="500" dirty="0"/>
              <a:t>for </a:t>
            </a:r>
            <a:r>
              <a:rPr lang="en-US" sz="500" dirty="0" err="1"/>
              <a:t>i</a:t>
            </a:r>
            <a:r>
              <a:rPr lang="en-US" sz="500" dirty="0"/>
              <a:t> in range(5):</a:t>
            </a:r>
          </a:p>
          <a:p>
            <a:r>
              <a:rPr lang="en-US" sz="500" dirty="0"/>
              <a:t>    </a:t>
            </a:r>
            <a:r>
              <a:rPr lang="en-US" sz="500" dirty="0" err="1"/>
              <a:t>transport.pick_up</a:t>
            </a:r>
            <a:r>
              <a:rPr lang="en-US" sz="500" dirty="0"/>
              <a:t>(4)</a:t>
            </a:r>
          </a:p>
          <a:p>
            <a:endParaRPr lang="en-US" sz="500" dirty="0"/>
          </a:p>
          <a:p>
            <a:r>
              <a:rPr lang="en-US" sz="500" dirty="0"/>
              <a:t>print(transport)</a:t>
            </a:r>
          </a:p>
          <a:p>
            <a:endParaRPr lang="en-US" sz="500" dirty="0"/>
          </a:p>
        </p:txBody>
      </p:sp>
      <p:pic>
        <p:nvPicPr>
          <p:cNvPr id="5" name="Picture 4"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3438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555971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23</a:t>
            </a:r>
          </a:p>
        </p:txBody>
      </p:sp>
    </p:spTree>
    <p:extLst>
      <p:ext uri="{BB962C8B-B14F-4D97-AF65-F5344CB8AC3E}">
        <p14:creationId xmlns:p14="http://schemas.microsoft.com/office/powerpoint/2010/main" val="28349372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230660" y="1263840"/>
            <a:ext cx="7870734" cy="4893647"/>
          </a:xfrm>
          <a:prstGeom prst="rect">
            <a:avLst/>
          </a:prstGeom>
          <a:noFill/>
        </p:spPr>
        <p:txBody>
          <a:bodyPr wrap="square" rtlCol="0">
            <a:spAutoFit/>
          </a:bodyPr>
          <a:lstStyle/>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Practice for LP 3!</a:t>
            </a:r>
          </a:p>
          <a:p>
            <a:pPr marL="742950" lvl="1" indent="-285750">
              <a:lnSpc>
                <a:spcPct val="120000"/>
              </a:lnSpc>
              <a:buFont typeface="Arial"/>
              <a:buChar char="•"/>
            </a:pPr>
            <a:endParaRPr lang="en-US" sz="2800" dirty="0">
              <a:latin typeface="Cambria"/>
              <a:cs typeface="Cambria"/>
            </a:endParaRPr>
          </a:p>
          <a:p>
            <a:pPr marL="742950" lvl="1" indent="-285750">
              <a:lnSpc>
                <a:spcPct val="120000"/>
              </a:lnSpc>
              <a:buFont typeface="Arial"/>
              <a:buChar char="•"/>
            </a:pPr>
            <a:r>
              <a:rPr lang="en-US" sz="2800" dirty="0">
                <a:latin typeface="Cambria"/>
                <a:cs typeface="Cambria"/>
              </a:rPr>
              <a:t>We’re going to make our</a:t>
            </a:r>
            <a:br>
              <a:rPr lang="en-US" sz="2800" dirty="0">
                <a:latin typeface="Cambria"/>
                <a:cs typeface="Cambria"/>
              </a:rPr>
            </a:br>
            <a:r>
              <a:rPr lang="en-US" sz="2800" dirty="0">
                <a:latin typeface="Cambria"/>
                <a:cs typeface="Cambria"/>
              </a:rPr>
              <a:t>Robot class more and</a:t>
            </a:r>
            <a:br>
              <a:rPr lang="en-US" sz="2800" dirty="0">
                <a:latin typeface="Cambria"/>
                <a:cs typeface="Cambria"/>
              </a:rPr>
            </a:br>
            <a:r>
              <a:rPr lang="en-US" sz="2800" dirty="0">
                <a:latin typeface="Cambria"/>
                <a:cs typeface="Cambria"/>
              </a:rPr>
              <a:t>more capable!</a:t>
            </a:r>
          </a:p>
          <a:p>
            <a:pPr marL="742950" lvl="1" indent="-285750">
              <a:lnSpc>
                <a:spcPct val="120000"/>
              </a:lnSpc>
              <a:buFont typeface="Arial"/>
              <a:buChar char="•"/>
            </a:pPr>
            <a:endParaRPr lang="en-US" sz="2800" dirty="0">
              <a:latin typeface="Cambria"/>
              <a:cs typeface="Cambria"/>
            </a:endParaRPr>
          </a:p>
          <a:p>
            <a:pPr marL="742950" lvl="1" indent="-285750">
              <a:lnSpc>
                <a:spcPct val="120000"/>
              </a:lnSpc>
              <a:buFont typeface="Arial"/>
              <a:buChar char="•"/>
            </a:pPr>
            <a:r>
              <a:rPr lang="en-US" sz="2800" dirty="0">
                <a:latin typeface="Cambria"/>
                <a:cs typeface="Cambria"/>
              </a:rPr>
              <a:t>These problems are all on the prelim slides – work on them at your own pace!</a:t>
            </a:r>
          </a:p>
        </p:txBody>
      </p:sp>
      <p:pic>
        <p:nvPicPr>
          <p:cNvPr id="2" name="Picture 2" descr="https://i.imgflip.com/hfsd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727" y="1968450"/>
            <a:ext cx="2886294" cy="263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1344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892" y="3555756"/>
            <a:ext cx="2314575" cy="3236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Rectangular Callout 5"/>
          <p:cNvSpPr/>
          <p:nvPr/>
        </p:nvSpPr>
        <p:spPr>
          <a:xfrm>
            <a:off x="3643615" y="1878353"/>
            <a:ext cx="2963273" cy="1496197"/>
          </a:xfrm>
          <a:prstGeom prst="wedgeRectCallout">
            <a:avLst>
              <a:gd name="adj1" fmla="val 12330"/>
              <a:gd name="adj2" fmla="val 69573"/>
            </a:avLst>
          </a:prstGeom>
          <a:solidFill>
            <a:schemeClr val="bg1">
              <a:lumMod val="9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Fighting Robots </a:t>
            </a:r>
            <a:r>
              <a:rPr lang="en-US" dirty="0" err="1"/>
              <a:t>pt</a:t>
            </a:r>
            <a:r>
              <a:rPr lang="en-US" dirty="0"/>
              <a:t> 1 (In Lab)</a:t>
            </a:r>
          </a:p>
        </p:txBody>
      </p:sp>
      <p:sp>
        <p:nvSpPr>
          <p:cNvPr id="3" name="Content Placeholder 2"/>
          <p:cNvSpPr>
            <a:spLocks noGrp="1"/>
          </p:cNvSpPr>
          <p:nvPr>
            <p:ph idx="1"/>
          </p:nvPr>
        </p:nvSpPr>
        <p:spPr>
          <a:xfrm>
            <a:off x="457200" y="1496702"/>
            <a:ext cx="3466112" cy="5351849"/>
          </a:xfrm>
        </p:spPr>
        <p:txBody>
          <a:bodyPr>
            <a:noAutofit/>
          </a:bodyPr>
          <a:lstStyle/>
          <a:p>
            <a:pPr marL="118872" indent="0">
              <a:buNone/>
            </a:pPr>
            <a:r>
              <a:rPr lang="en-US" sz="1050" b="1" dirty="0">
                <a:latin typeface="Calibri"/>
                <a:cs typeface="Calibri"/>
              </a:rPr>
              <a:t>class Robot(object):</a:t>
            </a:r>
          </a:p>
          <a:p>
            <a:pPr marL="118872" indent="0">
              <a:buNone/>
            </a:pPr>
            <a:endParaRPr lang="en-US" sz="800" b="1" dirty="0">
              <a:latin typeface="Calibri"/>
              <a:cs typeface="Calibri"/>
            </a:endParaRPr>
          </a:p>
          <a:p>
            <a:pPr marL="118872" indent="0">
              <a:buNone/>
            </a:pPr>
            <a:r>
              <a:rPr lang="en-US" sz="1050" b="1" dirty="0">
                <a:latin typeface="Calibri"/>
                <a:cs typeface="Calibri"/>
              </a:rPr>
              <a:t>    </a:t>
            </a:r>
            <a:r>
              <a:rPr lang="en-US" sz="1050" b="1" dirty="0" err="1">
                <a:latin typeface="Calibri"/>
                <a:cs typeface="Calibri"/>
              </a:rPr>
              <a:t>def</a:t>
            </a:r>
            <a:r>
              <a:rPr lang="en-US" sz="1050" b="1" dirty="0">
                <a:latin typeface="Calibri"/>
                <a:cs typeface="Calibri"/>
              </a:rPr>
              <a:t> __</a:t>
            </a:r>
            <a:r>
              <a:rPr lang="en-US" sz="1050" b="1" dirty="0" err="1">
                <a:latin typeface="Calibri"/>
                <a:cs typeface="Calibri"/>
              </a:rPr>
              <a:t>init</a:t>
            </a:r>
            <a:r>
              <a:rPr lang="en-US" sz="1050" b="1" dirty="0">
                <a:latin typeface="Calibri"/>
                <a:cs typeface="Calibri"/>
              </a:rPr>
              <a:t>__(self, name, weapon, strength):</a:t>
            </a:r>
          </a:p>
          <a:p>
            <a:pPr marL="118872" indent="0">
              <a:buNone/>
            </a:pPr>
            <a:r>
              <a:rPr lang="en-US" sz="1050" b="1" dirty="0">
                <a:latin typeface="Calibri"/>
                <a:cs typeface="Calibri"/>
              </a:rPr>
              <a:t>        print("Robot created!", name, "\n")</a:t>
            </a:r>
          </a:p>
          <a:p>
            <a:pPr marL="118872" indent="0">
              <a:buNone/>
            </a:pPr>
            <a:r>
              <a:rPr lang="en-US" sz="1050" b="1" dirty="0">
                <a:latin typeface="Calibri"/>
                <a:cs typeface="Calibri"/>
              </a:rPr>
              <a:t>        self.name = name</a:t>
            </a:r>
          </a:p>
          <a:p>
            <a:pPr marL="118872" indent="0">
              <a:buNone/>
            </a:pPr>
            <a:r>
              <a:rPr lang="en-US" sz="1050" b="1" dirty="0">
                <a:latin typeface="Calibri"/>
                <a:cs typeface="Calibri"/>
              </a:rPr>
              <a:t>        </a:t>
            </a:r>
            <a:r>
              <a:rPr lang="en-US" sz="1050" b="1" dirty="0" err="1">
                <a:latin typeface="Calibri"/>
                <a:cs typeface="Calibri"/>
              </a:rPr>
              <a:t>self.weapon</a:t>
            </a:r>
            <a:r>
              <a:rPr lang="en-US" sz="1050" b="1" dirty="0">
                <a:latin typeface="Calibri"/>
                <a:cs typeface="Calibri"/>
              </a:rPr>
              <a:t> = weapon</a:t>
            </a:r>
          </a:p>
          <a:p>
            <a:pPr marL="118872" indent="0">
              <a:buNone/>
            </a:pPr>
            <a:r>
              <a:rPr lang="en-US" sz="1050" b="1" dirty="0">
                <a:latin typeface="Calibri"/>
                <a:cs typeface="Calibri"/>
              </a:rPr>
              <a:t>        </a:t>
            </a:r>
            <a:r>
              <a:rPr lang="en-US" sz="1050" b="1" dirty="0" err="1">
                <a:latin typeface="Calibri"/>
                <a:cs typeface="Calibri"/>
              </a:rPr>
              <a:t>self.strength</a:t>
            </a:r>
            <a:r>
              <a:rPr lang="en-US" sz="1050" b="1" dirty="0">
                <a:latin typeface="Calibri"/>
                <a:cs typeface="Calibri"/>
              </a:rPr>
              <a:t> = strength</a:t>
            </a:r>
          </a:p>
          <a:p>
            <a:pPr marL="118872" indent="0">
              <a:buNone/>
            </a:pPr>
            <a:r>
              <a:rPr lang="en-US" sz="1050" b="1" dirty="0">
                <a:latin typeface="Calibri"/>
                <a:cs typeface="Calibri"/>
              </a:rPr>
              <a:t>        </a:t>
            </a:r>
            <a:r>
              <a:rPr lang="en-US" sz="1050" b="1" dirty="0" err="1">
                <a:latin typeface="Calibri"/>
                <a:cs typeface="Calibri"/>
              </a:rPr>
              <a:t>self.online</a:t>
            </a:r>
            <a:r>
              <a:rPr lang="en-US" sz="1050" b="1" dirty="0">
                <a:latin typeface="Calibri"/>
                <a:cs typeface="Calibri"/>
              </a:rPr>
              <a:t> = True</a:t>
            </a:r>
          </a:p>
          <a:p>
            <a:pPr marL="118872" indent="0">
              <a:buNone/>
            </a:pPr>
            <a:endParaRPr lang="en-US" sz="800" b="1" dirty="0">
              <a:latin typeface="Calibri"/>
              <a:cs typeface="Calibri"/>
            </a:endParaRPr>
          </a:p>
          <a:p>
            <a:pPr marL="118872" indent="0">
              <a:buNone/>
            </a:pPr>
            <a:r>
              <a:rPr lang="en-US" sz="1050" b="1" dirty="0">
                <a:latin typeface="Calibri"/>
                <a:cs typeface="Calibri"/>
              </a:rPr>
              <a:t>    </a:t>
            </a:r>
            <a:r>
              <a:rPr lang="en-US" sz="1050" b="1" dirty="0" err="1">
                <a:latin typeface="Calibri"/>
                <a:cs typeface="Calibri"/>
              </a:rPr>
              <a:t>def</a:t>
            </a:r>
            <a:r>
              <a:rPr lang="en-US" sz="1050" b="1" dirty="0">
                <a:latin typeface="Calibri"/>
                <a:cs typeface="Calibri"/>
              </a:rPr>
              <a:t> __</a:t>
            </a:r>
            <a:r>
              <a:rPr lang="en-US" sz="1050" b="1" dirty="0" err="1">
                <a:latin typeface="Calibri"/>
                <a:cs typeface="Calibri"/>
              </a:rPr>
              <a:t>str</a:t>
            </a:r>
            <a:r>
              <a:rPr lang="en-US" sz="1050" b="1" dirty="0">
                <a:latin typeface="Calibri"/>
                <a:cs typeface="Calibri"/>
              </a:rPr>
              <a:t>__(self):</a:t>
            </a:r>
          </a:p>
          <a:p>
            <a:pPr marL="118872" indent="0">
              <a:buNone/>
            </a:pPr>
            <a:r>
              <a:rPr lang="en-US" sz="1050" b="1" dirty="0">
                <a:latin typeface="Calibri"/>
                <a:cs typeface="Calibri"/>
              </a:rPr>
              <a:t>        reply = "-" * 20 + "\n"</a:t>
            </a:r>
          </a:p>
          <a:p>
            <a:pPr marL="118872" indent="0">
              <a:buNone/>
            </a:pPr>
            <a:r>
              <a:rPr lang="en-US" sz="1050" b="1" dirty="0">
                <a:latin typeface="Calibri"/>
                <a:cs typeface="Calibri"/>
              </a:rPr>
              <a:t>        reply += "Fighting Robot\n"</a:t>
            </a:r>
          </a:p>
          <a:p>
            <a:pPr marL="118872" indent="0">
              <a:buNone/>
            </a:pPr>
            <a:r>
              <a:rPr lang="en-US" sz="1050" b="1" dirty="0">
                <a:latin typeface="Calibri"/>
                <a:cs typeface="Calibri"/>
              </a:rPr>
              <a:t>        reply += "Name: " + self.name + "\n"</a:t>
            </a:r>
          </a:p>
          <a:p>
            <a:pPr marL="118872" indent="0">
              <a:buNone/>
            </a:pPr>
            <a:r>
              <a:rPr lang="en-US" sz="1050" b="1" dirty="0">
                <a:latin typeface="Calibri"/>
                <a:cs typeface="Calibri"/>
              </a:rPr>
              <a:t>        reply += "Weapon: " + </a:t>
            </a:r>
            <a:r>
              <a:rPr lang="en-US" sz="1050" b="1" dirty="0" err="1">
                <a:latin typeface="Calibri"/>
                <a:cs typeface="Calibri"/>
              </a:rPr>
              <a:t>self.weapon</a:t>
            </a:r>
            <a:r>
              <a:rPr lang="en-US" sz="1050" b="1" dirty="0">
                <a:latin typeface="Calibri"/>
                <a:cs typeface="Calibri"/>
              </a:rPr>
              <a:t> + "\n"</a:t>
            </a:r>
          </a:p>
          <a:p>
            <a:pPr marL="118872" indent="0">
              <a:buNone/>
            </a:pPr>
            <a:r>
              <a:rPr lang="en-US" sz="1050" b="1" dirty="0">
                <a:latin typeface="Calibri"/>
                <a:cs typeface="Calibri"/>
              </a:rPr>
              <a:t>        reply += "Strength: " + </a:t>
            </a:r>
            <a:r>
              <a:rPr lang="en-US" sz="1050" b="1" dirty="0" err="1">
                <a:latin typeface="Calibri"/>
                <a:cs typeface="Calibri"/>
              </a:rPr>
              <a:t>str</a:t>
            </a:r>
            <a:r>
              <a:rPr lang="en-US" sz="1050" b="1" dirty="0">
                <a:latin typeface="Calibri"/>
                <a:cs typeface="Calibri"/>
              </a:rPr>
              <a:t>(</a:t>
            </a:r>
            <a:r>
              <a:rPr lang="en-US" sz="1050" b="1" dirty="0" err="1">
                <a:latin typeface="Calibri"/>
                <a:cs typeface="Calibri"/>
              </a:rPr>
              <a:t>self.strength</a:t>
            </a:r>
            <a:r>
              <a:rPr lang="en-US" sz="1050" b="1" dirty="0">
                <a:latin typeface="Calibri"/>
                <a:cs typeface="Calibri"/>
              </a:rPr>
              <a:t>) + "\n"</a:t>
            </a:r>
          </a:p>
          <a:p>
            <a:pPr marL="118872" indent="0">
              <a:buNone/>
            </a:pPr>
            <a:r>
              <a:rPr lang="en-US" sz="1050" b="1" dirty="0">
                <a:latin typeface="Calibri"/>
                <a:cs typeface="Calibri"/>
              </a:rPr>
              <a:t>        if </a:t>
            </a:r>
            <a:r>
              <a:rPr lang="en-US" sz="1050" b="1" dirty="0" err="1">
                <a:latin typeface="Calibri"/>
                <a:cs typeface="Calibri"/>
              </a:rPr>
              <a:t>self.online</a:t>
            </a:r>
            <a:r>
              <a:rPr lang="en-US" sz="1050" b="1" dirty="0">
                <a:latin typeface="Calibri"/>
                <a:cs typeface="Calibri"/>
              </a:rPr>
              <a:t>:</a:t>
            </a:r>
          </a:p>
          <a:p>
            <a:pPr marL="118872" indent="0">
              <a:buNone/>
            </a:pPr>
            <a:r>
              <a:rPr lang="en-US" sz="1050" b="1" dirty="0">
                <a:latin typeface="Calibri"/>
                <a:cs typeface="Calibri"/>
              </a:rPr>
              <a:t>            reply += "Status: ONLINE\n"</a:t>
            </a:r>
          </a:p>
          <a:p>
            <a:pPr marL="118872" indent="0">
              <a:buNone/>
            </a:pPr>
            <a:r>
              <a:rPr lang="en-US" sz="1050" b="1" dirty="0">
                <a:latin typeface="Calibri"/>
                <a:cs typeface="Calibri"/>
              </a:rPr>
              <a:t>        else:</a:t>
            </a:r>
          </a:p>
          <a:p>
            <a:pPr marL="118872" indent="0">
              <a:buNone/>
            </a:pPr>
            <a:r>
              <a:rPr lang="en-US" sz="1050" b="1" dirty="0">
                <a:latin typeface="Calibri"/>
                <a:cs typeface="Calibri"/>
              </a:rPr>
              <a:t>            reply += "Status: OFFLINE\n"</a:t>
            </a:r>
          </a:p>
          <a:p>
            <a:pPr marL="118872" indent="0">
              <a:buNone/>
            </a:pPr>
            <a:r>
              <a:rPr lang="en-US" sz="1050" b="1" dirty="0">
                <a:latin typeface="Calibri"/>
                <a:cs typeface="Calibri"/>
              </a:rPr>
              <a:t>        reply += "-" * 20 + "\n"</a:t>
            </a:r>
          </a:p>
          <a:p>
            <a:pPr marL="118872" indent="0">
              <a:buNone/>
            </a:pPr>
            <a:r>
              <a:rPr lang="en-US" sz="1050" b="1" dirty="0">
                <a:latin typeface="Calibri"/>
                <a:cs typeface="Calibri"/>
              </a:rPr>
              <a:t>        return reply</a:t>
            </a:r>
          </a:p>
          <a:p>
            <a:pPr marL="118872" indent="0">
              <a:buNone/>
            </a:pPr>
            <a:endParaRPr lang="en-US" sz="800" b="1" dirty="0">
              <a:latin typeface="Calibri"/>
              <a:cs typeface="Calibri"/>
            </a:endParaRPr>
          </a:p>
          <a:p>
            <a:pPr marL="118872" indent="0">
              <a:buNone/>
            </a:pPr>
            <a:r>
              <a:rPr lang="en-US" sz="1050" b="1" dirty="0">
                <a:solidFill>
                  <a:schemeClr val="accent3"/>
                </a:solidFill>
                <a:latin typeface="Calibri"/>
                <a:cs typeface="Calibri"/>
              </a:rPr>
              <a:t>#main</a:t>
            </a:r>
          </a:p>
          <a:p>
            <a:pPr marL="118872" indent="0">
              <a:buNone/>
            </a:pPr>
            <a:r>
              <a:rPr lang="en-US" sz="1050" b="1" dirty="0">
                <a:latin typeface="Calibri"/>
                <a:cs typeface="Calibri"/>
              </a:rPr>
              <a:t>r2d2 = Robot("R2D2", "Beeps", 2)</a:t>
            </a:r>
          </a:p>
          <a:p>
            <a:pPr marL="118872" indent="0">
              <a:buNone/>
            </a:pPr>
            <a:r>
              <a:rPr lang="en-US" sz="1050" b="1" dirty="0">
                <a:latin typeface="Calibri"/>
                <a:cs typeface="Calibri"/>
              </a:rPr>
              <a:t>c3p0 = Robot("C3P0", "Conversation", 2)</a:t>
            </a:r>
          </a:p>
          <a:p>
            <a:pPr marL="118872" indent="0">
              <a:buNone/>
            </a:pPr>
            <a:endParaRPr lang="en-US" sz="800" b="1" dirty="0">
              <a:latin typeface="Calibri"/>
              <a:cs typeface="Calibri"/>
            </a:endParaRPr>
          </a:p>
          <a:p>
            <a:pPr marL="118872" indent="0">
              <a:buNone/>
            </a:pPr>
            <a:r>
              <a:rPr lang="en-US" sz="1050" b="1" dirty="0">
                <a:latin typeface="Calibri"/>
                <a:cs typeface="Calibri"/>
              </a:rPr>
              <a:t>print(r2d2)</a:t>
            </a:r>
          </a:p>
          <a:p>
            <a:pPr marL="118872" indent="0">
              <a:buNone/>
            </a:pPr>
            <a:r>
              <a:rPr lang="en-US" sz="1050" b="1" dirty="0">
                <a:latin typeface="Calibri"/>
                <a:cs typeface="Calibri"/>
              </a:rPr>
              <a:t>print(c3p0)</a:t>
            </a:r>
          </a:p>
        </p:txBody>
      </p:sp>
      <p:sp>
        <p:nvSpPr>
          <p:cNvPr id="4" name="Content Placeholder 3"/>
          <p:cNvSpPr>
            <a:spLocks noGrp="1"/>
          </p:cNvSpPr>
          <p:nvPr>
            <p:ph sz="half" idx="4294967295"/>
          </p:nvPr>
        </p:nvSpPr>
        <p:spPr>
          <a:xfrm>
            <a:off x="6941389" y="1600199"/>
            <a:ext cx="2133600" cy="5191573"/>
          </a:xfrm>
        </p:spPr>
        <p:txBody>
          <a:bodyPr>
            <a:noAutofit/>
          </a:bodyPr>
          <a:lstStyle/>
          <a:p>
            <a:pPr marL="118872" indent="0">
              <a:buNone/>
            </a:pPr>
            <a:r>
              <a:rPr lang="en-US" sz="1400" b="1" dirty="0">
                <a:solidFill>
                  <a:srgbClr val="00B050"/>
                </a:solidFill>
                <a:latin typeface="Calibri"/>
                <a:cs typeface="Calibri"/>
              </a:rPr>
              <a:t>&gt;&gt;&gt;</a:t>
            </a:r>
          </a:p>
          <a:p>
            <a:pPr marL="118872" indent="0">
              <a:buNone/>
            </a:pPr>
            <a:r>
              <a:rPr lang="en-US" sz="1400" b="1" dirty="0">
                <a:solidFill>
                  <a:srgbClr val="00B050"/>
                </a:solidFill>
                <a:latin typeface="Calibri"/>
                <a:cs typeface="Calibri"/>
              </a:rPr>
              <a:t>Robot created! R2D2 </a:t>
            </a:r>
          </a:p>
          <a:p>
            <a:pPr marL="118872" indent="0">
              <a:buNone/>
            </a:pPr>
            <a:endParaRPr lang="en-US" sz="1400" b="1" dirty="0">
              <a:solidFill>
                <a:srgbClr val="00B050"/>
              </a:solidFill>
              <a:latin typeface="Calibri"/>
              <a:cs typeface="Calibri"/>
            </a:endParaRPr>
          </a:p>
          <a:p>
            <a:pPr marL="118872" indent="0">
              <a:buNone/>
            </a:pPr>
            <a:r>
              <a:rPr lang="en-US" sz="1400" b="1" dirty="0">
                <a:solidFill>
                  <a:srgbClr val="00B050"/>
                </a:solidFill>
                <a:latin typeface="Calibri"/>
                <a:cs typeface="Calibri"/>
              </a:rPr>
              <a:t>Robot created! C3P0 </a:t>
            </a:r>
          </a:p>
          <a:p>
            <a:pPr marL="118872" indent="0">
              <a:buNone/>
            </a:pPr>
            <a:endParaRPr lang="en-US" sz="1400" b="1" dirty="0">
              <a:solidFill>
                <a:srgbClr val="00B050"/>
              </a:solidFill>
              <a:latin typeface="Calibri"/>
              <a:cs typeface="Calibri"/>
            </a:endParaRPr>
          </a:p>
          <a:p>
            <a:pPr marL="118872" indent="0">
              <a:buNone/>
            </a:pPr>
            <a:r>
              <a:rPr lang="en-US" sz="1400" b="1" dirty="0">
                <a:solidFill>
                  <a:srgbClr val="00B050"/>
                </a:solidFill>
                <a:latin typeface="Calibri"/>
                <a:cs typeface="Calibri"/>
              </a:rPr>
              <a:t>--------------------</a:t>
            </a:r>
          </a:p>
          <a:p>
            <a:pPr marL="118872" indent="0">
              <a:buNone/>
            </a:pPr>
            <a:r>
              <a:rPr lang="en-US" sz="1400" b="1" dirty="0">
                <a:solidFill>
                  <a:srgbClr val="00B050"/>
                </a:solidFill>
                <a:latin typeface="Calibri"/>
                <a:cs typeface="Calibri"/>
              </a:rPr>
              <a:t>Fighting Robot</a:t>
            </a:r>
          </a:p>
          <a:p>
            <a:pPr marL="118872" indent="0">
              <a:buNone/>
            </a:pPr>
            <a:r>
              <a:rPr lang="en-US" sz="1400" b="1" dirty="0">
                <a:solidFill>
                  <a:srgbClr val="00B050"/>
                </a:solidFill>
                <a:latin typeface="Calibri"/>
                <a:cs typeface="Calibri"/>
              </a:rPr>
              <a:t>Name: R2D2</a:t>
            </a:r>
          </a:p>
          <a:p>
            <a:pPr marL="118872" indent="0">
              <a:buNone/>
            </a:pPr>
            <a:r>
              <a:rPr lang="en-US" sz="1400" b="1" dirty="0">
                <a:solidFill>
                  <a:srgbClr val="00B050"/>
                </a:solidFill>
                <a:latin typeface="Calibri"/>
                <a:cs typeface="Calibri"/>
              </a:rPr>
              <a:t>Weapon: Beeps</a:t>
            </a:r>
          </a:p>
          <a:p>
            <a:pPr marL="118872" indent="0">
              <a:buNone/>
            </a:pPr>
            <a:r>
              <a:rPr lang="en-US" sz="1400" b="1" dirty="0">
                <a:solidFill>
                  <a:srgbClr val="00B050"/>
                </a:solidFill>
                <a:latin typeface="Calibri"/>
                <a:cs typeface="Calibri"/>
              </a:rPr>
              <a:t>Strength: 2</a:t>
            </a:r>
          </a:p>
          <a:p>
            <a:pPr marL="118872" indent="0">
              <a:buNone/>
            </a:pPr>
            <a:r>
              <a:rPr lang="en-US" sz="1400" b="1" dirty="0">
                <a:solidFill>
                  <a:srgbClr val="00B050"/>
                </a:solidFill>
                <a:latin typeface="Calibri"/>
                <a:cs typeface="Calibri"/>
              </a:rPr>
              <a:t>Status: ONLINE</a:t>
            </a:r>
          </a:p>
          <a:p>
            <a:pPr marL="118872" indent="0">
              <a:buNone/>
            </a:pPr>
            <a:r>
              <a:rPr lang="en-US" sz="1400" b="1" dirty="0">
                <a:solidFill>
                  <a:srgbClr val="00B050"/>
                </a:solidFill>
                <a:latin typeface="Calibri"/>
                <a:cs typeface="Calibri"/>
              </a:rPr>
              <a:t>--------------------</a:t>
            </a:r>
          </a:p>
          <a:p>
            <a:pPr marL="118872" indent="0">
              <a:buNone/>
            </a:pPr>
            <a:endParaRPr lang="en-US" sz="1400" b="1" dirty="0">
              <a:solidFill>
                <a:srgbClr val="00B050"/>
              </a:solidFill>
              <a:latin typeface="Calibri"/>
              <a:cs typeface="Calibri"/>
            </a:endParaRPr>
          </a:p>
          <a:p>
            <a:pPr marL="118872" indent="0">
              <a:buNone/>
            </a:pPr>
            <a:r>
              <a:rPr lang="en-US" sz="1400" b="1" dirty="0">
                <a:solidFill>
                  <a:srgbClr val="00B050"/>
                </a:solidFill>
                <a:latin typeface="Calibri"/>
                <a:cs typeface="Calibri"/>
              </a:rPr>
              <a:t>--------------------</a:t>
            </a:r>
          </a:p>
          <a:p>
            <a:pPr marL="118872" indent="0">
              <a:buNone/>
            </a:pPr>
            <a:r>
              <a:rPr lang="en-US" sz="1400" b="1" dirty="0">
                <a:solidFill>
                  <a:srgbClr val="00B050"/>
                </a:solidFill>
                <a:latin typeface="Calibri"/>
                <a:cs typeface="Calibri"/>
              </a:rPr>
              <a:t>Fighting Robot</a:t>
            </a:r>
          </a:p>
          <a:p>
            <a:pPr marL="118872" indent="0">
              <a:buNone/>
            </a:pPr>
            <a:r>
              <a:rPr lang="en-US" sz="1400" b="1" dirty="0">
                <a:solidFill>
                  <a:srgbClr val="00B050"/>
                </a:solidFill>
                <a:latin typeface="Calibri"/>
                <a:cs typeface="Calibri"/>
              </a:rPr>
              <a:t>Name: C3P0</a:t>
            </a:r>
          </a:p>
          <a:p>
            <a:pPr marL="118872" indent="0">
              <a:buNone/>
            </a:pPr>
            <a:r>
              <a:rPr lang="en-US" sz="1400" b="1" dirty="0">
                <a:solidFill>
                  <a:srgbClr val="00B050"/>
                </a:solidFill>
                <a:latin typeface="Calibri"/>
                <a:cs typeface="Calibri"/>
              </a:rPr>
              <a:t>Weapon: Conversation</a:t>
            </a:r>
          </a:p>
          <a:p>
            <a:pPr marL="118872" indent="0">
              <a:buNone/>
            </a:pPr>
            <a:r>
              <a:rPr lang="en-US" sz="1400" b="1" dirty="0">
                <a:solidFill>
                  <a:srgbClr val="00B050"/>
                </a:solidFill>
                <a:latin typeface="Calibri"/>
                <a:cs typeface="Calibri"/>
              </a:rPr>
              <a:t>Strength: 2</a:t>
            </a:r>
          </a:p>
          <a:p>
            <a:pPr marL="118872" indent="0">
              <a:buNone/>
            </a:pPr>
            <a:r>
              <a:rPr lang="en-US" sz="1400" b="1" dirty="0">
                <a:solidFill>
                  <a:srgbClr val="00B050"/>
                </a:solidFill>
                <a:latin typeface="Calibri"/>
                <a:cs typeface="Calibri"/>
              </a:rPr>
              <a:t>Status: ONLINE</a:t>
            </a:r>
          </a:p>
          <a:p>
            <a:pPr marL="118872" indent="0">
              <a:buNone/>
            </a:pPr>
            <a:r>
              <a:rPr lang="en-US" sz="1400" b="1" dirty="0">
                <a:solidFill>
                  <a:srgbClr val="00B050"/>
                </a:solidFill>
                <a:latin typeface="Calibri"/>
                <a:cs typeface="Calibri"/>
              </a:rPr>
              <a:t>--------------------</a:t>
            </a:r>
          </a:p>
        </p:txBody>
      </p:sp>
      <p:sp>
        <p:nvSpPr>
          <p:cNvPr id="5" name="TextBox 4"/>
          <p:cNvSpPr txBox="1"/>
          <p:nvPr/>
        </p:nvSpPr>
        <p:spPr>
          <a:xfrm>
            <a:off x="3787244" y="1953944"/>
            <a:ext cx="2812085" cy="1306511"/>
          </a:xfrm>
          <a:prstGeom prst="rect">
            <a:avLst/>
          </a:prstGeom>
          <a:noFill/>
        </p:spPr>
        <p:txBody>
          <a:bodyPr wrap="square" rtlCol="0">
            <a:spAutoFit/>
          </a:bodyPr>
          <a:lstStyle/>
          <a:p>
            <a:pPr>
              <a:lnSpc>
                <a:spcPct val="110000"/>
              </a:lnSpc>
            </a:pPr>
            <a:r>
              <a:rPr lang="en-US" i="1" dirty="0"/>
              <a:t>Oh dear, you don’t have the file from before? Please look on Canvas for </a:t>
            </a:r>
            <a:r>
              <a:rPr lang="en-US" b="1" dirty="0">
                <a:solidFill>
                  <a:srgbClr val="002060"/>
                </a:solidFill>
              </a:rPr>
              <a:t>robots_starter.py</a:t>
            </a:r>
          </a:p>
        </p:txBody>
      </p:sp>
      <p:cxnSp>
        <p:nvCxnSpPr>
          <p:cNvPr id="8" name="Straight Connector 7"/>
          <p:cNvCxnSpPr/>
          <p:nvPr/>
        </p:nvCxnSpPr>
        <p:spPr>
          <a:xfrm>
            <a:off x="6879023" y="1600199"/>
            <a:ext cx="0" cy="511148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29637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Fighting Robots </a:t>
            </a:r>
            <a:r>
              <a:rPr lang="en-US" dirty="0" err="1"/>
              <a:t>pt</a:t>
            </a:r>
            <a:r>
              <a:rPr lang="en-US" dirty="0"/>
              <a:t> 2 (In Lab)</a:t>
            </a:r>
          </a:p>
        </p:txBody>
      </p:sp>
      <p:sp>
        <p:nvSpPr>
          <p:cNvPr id="3" name="Content Placeholder 2"/>
          <p:cNvSpPr>
            <a:spLocks noGrp="1"/>
          </p:cNvSpPr>
          <p:nvPr>
            <p:ph idx="1"/>
          </p:nvPr>
        </p:nvSpPr>
        <p:spPr/>
        <p:txBody>
          <a:bodyPr>
            <a:noAutofit/>
          </a:bodyPr>
          <a:lstStyle/>
          <a:p>
            <a:pPr marL="118872" indent="0">
              <a:buNone/>
            </a:pPr>
            <a:r>
              <a:rPr lang="en-US" sz="900" b="1" dirty="0">
                <a:latin typeface="Calibri"/>
                <a:cs typeface="Calibri"/>
              </a:rPr>
              <a:t>class Robot(object):</a:t>
            </a:r>
          </a:p>
          <a:p>
            <a:pPr marL="118872" indent="0">
              <a:buNone/>
            </a:pPr>
            <a:r>
              <a:rPr lang="en-US" sz="900" b="1" dirty="0">
                <a:solidFill>
                  <a:srgbClr val="FF0000"/>
                </a:solidFill>
                <a:latin typeface="Calibri"/>
                <a:cs typeface="Calibri"/>
              </a:rPr>
              <a:t>    </a:t>
            </a:r>
            <a:r>
              <a:rPr lang="en-US" sz="900" b="1" dirty="0" err="1">
                <a:solidFill>
                  <a:srgbClr val="00B050"/>
                </a:solidFill>
                <a:latin typeface="Calibri"/>
                <a:cs typeface="Calibri"/>
              </a:rPr>
              <a:t>robot_list</a:t>
            </a:r>
            <a:r>
              <a:rPr lang="en-US" sz="900" b="1" dirty="0">
                <a:solidFill>
                  <a:srgbClr val="00B050"/>
                </a:solidFill>
                <a:latin typeface="Calibri"/>
                <a:cs typeface="Calibri"/>
              </a:rPr>
              <a:t> </a:t>
            </a:r>
            <a:r>
              <a:rPr lang="en-US" sz="900" b="1" dirty="0">
                <a:latin typeface="Calibri"/>
                <a:cs typeface="Calibri"/>
              </a:rPr>
              <a:t>= []</a:t>
            </a:r>
          </a:p>
          <a:p>
            <a:pPr marL="118872" indent="0">
              <a:buNone/>
            </a:pPr>
            <a:endParaRPr lang="en-US" sz="900" b="1" dirty="0">
              <a:solidFill>
                <a:srgbClr val="FF0000"/>
              </a:solidFill>
              <a:latin typeface="Calibri"/>
              <a:cs typeface="Calibri"/>
            </a:endParaRPr>
          </a:p>
          <a:p>
            <a:pPr marL="118872" indent="0">
              <a:buNone/>
            </a:pPr>
            <a:r>
              <a:rPr lang="en-US" sz="900" b="1" dirty="0">
                <a:solidFill>
                  <a:srgbClr val="FF0000"/>
                </a:solidFill>
                <a:latin typeface="Calibri"/>
                <a:cs typeface="Calibri"/>
              </a:rPr>
              <a:t>    </a:t>
            </a:r>
            <a:r>
              <a:rPr lang="en-US" sz="900" b="1" dirty="0">
                <a:solidFill>
                  <a:srgbClr val="0070C0"/>
                </a:solidFill>
                <a:latin typeface="Calibri"/>
                <a:cs typeface="Calibri"/>
              </a:rPr>
              <a:t>@</a:t>
            </a:r>
            <a:r>
              <a:rPr lang="en-US" sz="900" b="1" dirty="0" err="1">
                <a:solidFill>
                  <a:srgbClr val="0070C0"/>
                </a:solidFill>
                <a:latin typeface="Calibri"/>
                <a:cs typeface="Calibri"/>
              </a:rPr>
              <a:t>staticmethod</a:t>
            </a:r>
            <a:endParaRPr lang="en-US" sz="900" b="1" dirty="0">
              <a:solidFill>
                <a:srgbClr val="0070C0"/>
              </a:solidFill>
              <a:latin typeface="Calibri"/>
              <a:cs typeface="Calibri"/>
            </a:endParaRPr>
          </a:p>
          <a:p>
            <a:pPr marL="118872" indent="0">
              <a:buNone/>
            </a:pPr>
            <a:r>
              <a:rPr lang="en-US" sz="900" b="1" dirty="0">
                <a:solidFill>
                  <a:srgbClr val="0070C0"/>
                </a:solidFill>
                <a:latin typeface="Calibri"/>
                <a:cs typeface="Calibri"/>
              </a:rPr>
              <a:t>    </a:t>
            </a:r>
            <a:r>
              <a:rPr lang="en-US" sz="900" b="1" dirty="0" err="1">
                <a:solidFill>
                  <a:srgbClr val="0070C0"/>
                </a:solidFill>
                <a:latin typeface="Calibri"/>
                <a:cs typeface="Calibri"/>
              </a:rPr>
              <a:t>def</a:t>
            </a:r>
            <a:r>
              <a:rPr lang="en-US" sz="900" b="1" dirty="0">
                <a:solidFill>
                  <a:srgbClr val="0070C0"/>
                </a:solidFill>
                <a:latin typeface="Calibri"/>
                <a:cs typeface="Calibri"/>
              </a:rPr>
              <a:t> contenders():</a:t>
            </a:r>
          </a:p>
          <a:p>
            <a:pPr marL="118872" indent="0">
              <a:buNone/>
            </a:pPr>
            <a:r>
              <a:rPr lang="en-US" sz="900" b="1" dirty="0">
                <a:solidFill>
                  <a:srgbClr val="0070C0"/>
                </a:solidFill>
                <a:latin typeface="Calibri"/>
                <a:cs typeface="Calibri"/>
              </a:rPr>
              <a:t>        robots = </a:t>
            </a:r>
            <a:r>
              <a:rPr lang="en-US" sz="900" b="1" dirty="0" err="1">
                <a:solidFill>
                  <a:srgbClr val="0070C0"/>
                </a:solidFill>
                <a:latin typeface="Calibri"/>
                <a:cs typeface="Calibri"/>
              </a:rPr>
              <a:t>len</a:t>
            </a:r>
            <a:r>
              <a:rPr lang="en-US" sz="900" b="1" dirty="0">
                <a:solidFill>
                  <a:srgbClr val="0070C0"/>
                </a:solidFill>
                <a:latin typeface="Calibri"/>
                <a:cs typeface="Calibri"/>
              </a:rPr>
              <a:t>(</a:t>
            </a:r>
            <a:r>
              <a:rPr lang="en-US" sz="900" b="1" dirty="0" err="1">
                <a:solidFill>
                  <a:srgbClr val="00B050"/>
                </a:solidFill>
                <a:latin typeface="Calibri"/>
                <a:cs typeface="Calibri"/>
              </a:rPr>
              <a:t>Robot.robot_list</a:t>
            </a:r>
            <a:r>
              <a:rPr lang="en-US" sz="900" b="1" dirty="0">
                <a:solidFill>
                  <a:srgbClr val="0070C0"/>
                </a:solidFill>
                <a:latin typeface="Calibri"/>
                <a:cs typeface="Calibri"/>
              </a:rPr>
              <a:t>)</a:t>
            </a:r>
          </a:p>
          <a:p>
            <a:pPr marL="118872" indent="0">
              <a:buNone/>
            </a:pPr>
            <a:r>
              <a:rPr lang="en-US" sz="900" b="1" dirty="0">
                <a:solidFill>
                  <a:srgbClr val="0070C0"/>
                </a:solidFill>
                <a:latin typeface="Calibri"/>
                <a:cs typeface="Calibri"/>
              </a:rPr>
              <a:t>        print("There are", robots, "robots.\n")</a:t>
            </a:r>
          </a:p>
          <a:p>
            <a:pPr marL="118872" indent="0">
              <a:buNone/>
            </a:pPr>
            <a:r>
              <a:rPr lang="en-US" sz="900" b="1" dirty="0">
                <a:solidFill>
                  <a:srgbClr val="0070C0"/>
                </a:solidFill>
                <a:latin typeface="Calibri"/>
                <a:cs typeface="Calibri"/>
              </a:rPr>
              <a:t>        if robots:</a:t>
            </a:r>
          </a:p>
          <a:p>
            <a:pPr marL="118872" indent="0">
              <a:buNone/>
            </a:pPr>
            <a:r>
              <a:rPr lang="en-US" sz="900" b="1" dirty="0">
                <a:solidFill>
                  <a:srgbClr val="0070C0"/>
                </a:solidFill>
                <a:latin typeface="Calibri"/>
                <a:cs typeface="Calibri"/>
              </a:rPr>
              <a:t>            print("Here is a list of them:")</a:t>
            </a:r>
          </a:p>
          <a:p>
            <a:pPr marL="118872" indent="0">
              <a:buNone/>
            </a:pPr>
            <a:r>
              <a:rPr lang="en-US" sz="900" b="1" dirty="0">
                <a:solidFill>
                  <a:srgbClr val="0070C0"/>
                </a:solidFill>
                <a:latin typeface="Calibri"/>
                <a:cs typeface="Calibri"/>
              </a:rPr>
              <a:t>            for robot in </a:t>
            </a:r>
            <a:r>
              <a:rPr lang="en-US" sz="900" b="1" dirty="0" err="1">
                <a:solidFill>
                  <a:srgbClr val="00B050"/>
                </a:solidFill>
                <a:latin typeface="Calibri"/>
                <a:cs typeface="Calibri"/>
              </a:rPr>
              <a:t>Robot.robot_list</a:t>
            </a:r>
            <a:r>
              <a:rPr lang="en-US" sz="900" b="1" dirty="0">
                <a:solidFill>
                  <a:srgbClr val="0070C0"/>
                </a:solidFill>
                <a:latin typeface="Calibri"/>
                <a:cs typeface="Calibri"/>
              </a:rPr>
              <a:t>:</a:t>
            </a:r>
          </a:p>
          <a:p>
            <a:pPr marL="118872" indent="0">
              <a:buNone/>
            </a:pPr>
            <a:r>
              <a:rPr lang="en-US" sz="900" b="1" dirty="0">
                <a:solidFill>
                  <a:srgbClr val="0070C0"/>
                </a:solidFill>
                <a:latin typeface="Calibri"/>
                <a:cs typeface="Calibri"/>
              </a:rPr>
              <a:t>                print(robot)</a:t>
            </a:r>
          </a:p>
          <a:p>
            <a:pPr marL="118872" indent="0">
              <a:buNone/>
            </a:pPr>
            <a:endParaRPr lang="en-US" sz="900" b="1" dirty="0">
              <a:solidFill>
                <a:srgbClr val="FF0000"/>
              </a:solidFill>
              <a:latin typeface="Calibri"/>
              <a:cs typeface="Calibri"/>
            </a:endParaRPr>
          </a:p>
          <a:p>
            <a:pPr marL="118872" indent="0">
              <a:buNone/>
            </a:pPr>
            <a:r>
              <a:rPr lang="en-US" sz="900" b="1" dirty="0">
                <a:solidFill>
                  <a:srgbClr val="FF0000"/>
                </a:solidFill>
                <a:latin typeface="Calibri"/>
                <a:cs typeface="Calibri"/>
              </a:rPr>
              <a:t>    </a:t>
            </a:r>
            <a:r>
              <a:rPr lang="en-US" sz="900" b="1" dirty="0" err="1">
                <a:solidFill>
                  <a:srgbClr val="000000"/>
                </a:solidFill>
                <a:latin typeface="Calibri"/>
                <a:cs typeface="Calibri"/>
              </a:rPr>
              <a:t>def</a:t>
            </a:r>
            <a:r>
              <a:rPr lang="en-US" sz="900" b="1" dirty="0">
                <a:solidFill>
                  <a:srgbClr val="000000"/>
                </a:solidFill>
                <a:latin typeface="Calibri"/>
                <a:cs typeface="Calibri"/>
              </a:rPr>
              <a:t> __</a:t>
            </a:r>
            <a:r>
              <a:rPr lang="en-US" sz="900" b="1" dirty="0" err="1">
                <a:solidFill>
                  <a:srgbClr val="000000"/>
                </a:solidFill>
                <a:latin typeface="Calibri"/>
                <a:cs typeface="Calibri"/>
              </a:rPr>
              <a:t>init</a:t>
            </a:r>
            <a:r>
              <a:rPr lang="en-US" sz="900" b="1" dirty="0">
                <a:solidFill>
                  <a:srgbClr val="000000"/>
                </a:solidFill>
                <a:latin typeface="Calibri"/>
                <a:cs typeface="Calibri"/>
              </a:rPr>
              <a:t>__(self, name, weapon, strength):</a:t>
            </a:r>
          </a:p>
          <a:p>
            <a:pPr marL="118872" indent="0">
              <a:buNone/>
            </a:pPr>
            <a:r>
              <a:rPr lang="en-US" sz="900" b="1" dirty="0">
                <a:solidFill>
                  <a:srgbClr val="000000"/>
                </a:solidFill>
                <a:latin typeface="Calibri"/>
                <a:cs typeface="Calibri"/>
              </a:rPr>
              <a:t>        print("Robot created!", name, "\n")</a:t>
            </a:r>
          </a:p>
          <a:p>
            <a:pPr marL="118872" indent="0">
              <a:buNone/>
            </a:pPr>
            <a:r>
              <a:rPr lang="en-US" sz="900" b="1" dirty="0">
                <a:solidFill>
                  <a:srgbClr val="000000"/>
                </a:solidFill>
                <a:latin typeface="Calibri"/>
                <a:cs typeface="Calibri"/>
              </a:rPr>
              <a:t>        self.name = name</a:t>
            </a:r>
          </a:p>
          <a:p>
            <a:pPr marL="118872" indent="0">
              <a:buNone/>
            </a:pPr>
            <a:r>
              <a:rPr lang="en-US" sz="900" b="1" dirty="0">
                <a:solidFill>
                  <a:srgbClr val="000000"/>
                </a:solidFill>
                <a:latin typeface="Calibri"/>
                <a:cs typeface="Calibri"/>
              </a:rPr>
              <a:t>        </a:t>
            </a:r>
            <a:r>
              <a:rPr lang="en-US" sz="900" b="1" dirty="0" err="1">
                <a:solidFill>
                  <a:srgbClr val="000000"/>
                </a:solidFill>
                <a:latin typeface="Calibri"/>
                <a:cs typeface="Calibri"/>
              </a:rPr>
              <a:t>self.weapon</a:t>
            </a:r>
            <a:r>
              <a:rPr lang="en-US" sz="900" b="1" dirty="0">
                <a:solidFill>
                  <a:srgbClr val="000000"/>
                </a:solidFill>
                <a:latin typeface="Calibri"/>
                <a:cs typeface="Calibri"/>
              </a:rPr>
              <a:t> = weapon</a:t>
            </a:r>
          </a:p>
          <a:p>
            <a:pPr marL="118872" indent="0">
              <a:buNone/>
            </a:pPr>
            <a:r>
              <a:rPr lang="en-US" sz="900" b="1" dirty="0">
                <a:solidFill>
                  <a:srgbClr val="000000"/>
                </a:solidFill>
                <a:latin typeface="Calibri"/>
                <a:cs typeface="Calibri"/>
              </a:rPr>
              <a:t>        </a:t>
            </a:r>
            <a:r>
              <a:rPr lang="en-US" sz="900" b="1" dirty="0" err="1">
                <a:solidFill>
                  <a:srgbClr val="000000"/>
                </a:solidFill>
                <a:latin typeface="Calibri"/>
                <a:cs typeface="Calibri"/>
              </a:rPr>
              <a:t>self.strength</a:t>
            </a:r>
            <a:r>
              <a:rPr lang="en-US" sz="900" b="1" dirty="0">
                <a:solidFill>
                  <a:srgbClr val="000000"/>
                </a:solidFill>
                <a:latin typeface="Calibri"/>
                <a:cs typeface="Calibri"/>
              </a:rPr>
              <a:t> = strength</a:t>
            </a:r>
          </a:p>
          <a:p>
            <a:pPr marL="118872" indent="0">
              <a:buNone/>
            </a:pPr>
            <a:r>
              <a:rPr lang="en-US" sz="900" b="1" dirty="0">
                <a:solidFill>
                  <a:srgbClr val="000000"/>
                </a:solidFill>
                <a:latin typeface="Calibri"/>
                <a:cs typeface="Calibri"/>
              </a:rPr>
              <a:t>        </a:t>
            </a:r>
            <a:r>
              <a:rPr lang="en-US" sz="900" b="1" dirty="0" err="1">
                <a:solidFill>
                  <a:srgbClr val="000000"/>
                </a:solidFill>
                <a:latin typeface="Calibri"/>
                <a:cs typeface="Calibri"/>
              </a:rPr>
              <a:t>self.online</a:t>
            </a:r>
            <a:r>
              <a:rPr lang="en-US" sz="900" b="1" dirty="0">
                <a:solidFill>
                  <a:srgbClr val="000000"/>
                </a:solidFill>
                <a:latin typeface="Calibri"/>
                <a:cs typeface="Calibri"/>
              </a:rPr>
              <a:t> = True</a:t>
            </a:r>
          </a:p>
          <a:p>
            <a:pPr marL="118872" indent="0">
              <a:buNone/>
            </a:pPr>
            <a:r>
              <a:rPr lang="en-US" sz="900" b="1" dirty="0">
                <a:solidFill>
                  <a:srgbClr val="FF0000"/>
                </a:solidFill>
                <a:latin typeface="Calibri"/>
                <a:cs typeface="Calibri"/>
              </a:rPr>
              <a:t>        </a:t>
            </a:r>
            <a:r>
              <a:rPr lang="en-US" sz="900" b="1" dirty="0" err="1">
                <a:solidFill>
                  <a:srgbClr val="00B050"/>
                </a:solidFill>
                <a:latin typeface="Calibri"/>
                <a:cs typeface="Calibri"/>
              </a:rPr>
              <a:t>Robot.robot_list.append</a:t>
            </a:r>
            <a:r>
              <a:rPr lang="en-US" sz="900" b="1" dirty="0">
                <a:solidFill>
                  <a:srgbClr val="00B050"/>
                </a:solidFill>
                <a:latin typeface="Calibri"/>
                <a:cs typeface="Calibri"/>
              </a:rPr>
              <a:t>(self)</a:t>
            </a:r>
          </a:p>
          <a:p>
            <a:pPr marL="118872" indent="0">
              <a:buNone/>
            </a:pPr>
            <a:endParaRPr lang="en-US" sz="900" b="1" dirty="0">
              <a:solidFill>
                <a:srgbClr val="FF0000"/>
              </a:solidFill>
              <a:latin typeface="Calibri"/>
              <a:cs typeface="Calibri"/>
            </a:endParaRPr>
          </a:p>
          <a:p>
            <a:pPr marL="118872" indent="0">
              <a:buNone/>
            </a:pPr>
            <a:r>
              <a:rPr lang="en-US" sz="900" b="1" dirty="0">
                <a:solidFill>
                  <a:srgbClr val="FF0000"/>
                </a:solidFill>
                <a:latin typeface="Calibri"/>
                <a:cs typeface="Calibri"/>
              </a:rPr>
              <a:t>   </a:t>
            </a:r>
            <a:r>
              <a:rPr lang="en-US" sz="900" b="1" dirty="0">
                <a:solidFill>
                  <a:srgbClr val="000000"/>
                </a:solidFill>
                <a:latin typeface="Calibri"/>
                <a:cs typeface="Calibri"/>
              </a:rPr>
              <a:t> </a:t>
            </a:r>
            <a:r>
              <a:rPr lang="en-US" sz="900" b="1" dirty="0" err="1">
                <a:solidFill>
                  <a:srgbClr val="000000"/>
                </a:solidFill>
                <a:latin typeface="Calibri"/>
                <a:cs typeface="Calibri"/>
              </a:rPr>
              <a:t>def</a:t>
            </a:r>
            <a:r>
              <a:rPr lang="en-US" sz="900" b="1" dirty="0">
                <a:solidFill>
                  <a:srgbClr val="000000"/>
                </a:solidFill>
                <a:latin typeface="Calibri"/>
                <a:cs typeface="Calibri"/>
              </a:rPr>
              <a:t> __</a:t>
            </a:r>
            <a:r>
              <a:rPr lang="en-US" sz="900" b="1" dirty="0" err="1">
                <a:solidFill>
                  <a:srgbClr val="000000"/>
                </a:solidFill>
                <a:latin typeface="Calibri"/>
                <a:cs typeface="Calibri"/>
              </a:rPr>
              <a:t>str</a:t>
            </a:r>
            <a:r>
              <a:rPr lang="en-US" sz="900" b="1" dirty="0">
                <a:solidFill>
                  <a:srgbClr val="000000"/>
                </a:solidFill>
                <a:latin typeface="Calibri"/>
                <a:cs typeface="Calibri"/>
              </a:rPr>
              <a:t>__(self):</a:t>
            </a:r>
          </a:p>
          <a:p>
            <a:pPr marL="118872" indent="0">
              <a:buNone/>
            </a:pPr>
            <a:r>
              <a:rPr lang="en-US" sz="900" b="1" dirty="0">
                <a:solidFill>
                  <a:srgbClr val="000000"/>
                </a:solidFill>
                <a:latin typeface="Calibri"/>
                <a:cs typeface="Calibri"/>
              </a:rPr>
              <a:t>        reply = "-" * 20 + "\n"</a:t>
            </a:r>
          </a:p>
          <a:p>
            <a:pPr marL="118872" indent="0">
              <a:buNone/>
            </a:pPr>
            <a:r>
              <a:rPr lang="en-US" sz="900" b="1" dirty="0">
                <a:solidFill>
                  <a:srgbClr val="000000"/>
                </a:solidFill>
                <a:latin typeface="Calibri"/>
                <a:cs typeface="Calibri"/>
              </a:rPr>
              <a:t>        reply += "Fighting Robot\n"</a:t>
            </a:r>
          </a:p>
          <a:p>
            <a:pPr marL="118872" indent="0">
              <a:buNone/>
            </a:pPr>
            <a:r>
              <a:rPr lang="en-US" sz="900" b="1" dirty="0">
                <a:solidFill>
                  <a:srgbClr val="000000"/>
                </a:solidFill>
                <a:latin typeface="Calibri"/>
                <a:cs typeface="Calibri"/>
              </a:rPr>
              <a:t>        reply += "Name: " + self.name + "\n"</a:t>
            </a:r>
          </a:p>
          <a:p>
            <a:pPr marL="118872" indent="0">
              <a:buNone/>
            </a:pPr>
            <a:r>
              <a:rPr lang="en-US" sz="900" b="1" dirty="0">
                <a:solidFill>
                  <a:srgbClr val="000000"/>
                </a:solidFill>
                <a:latin typeface="Calibri"/>
                <a:cs typeface="Calibri"/>
              </a:rPr>
              <a:t>        reply += "Weapon: " + </a:t>
            </a:r>
            <a:r>
              <a:rPr lang="en-US" sz="900" b="1" dirty="0" err="1">
                <a:solidFill>
                  <a:srgbClr val="000000"/>
                </a:solidFill>
                <a:latin typeface="Calibri"/>
                <a:cs typeface="Calibri"/>
              </a:rPr>
              <a:t>self.weapon</a:t>
            </a:r>
            <a:r>
              <a:rPr lang="en-US" sz="900" b="1" dirty="0">
                <a:solidFill>
                  <a:srgbClr val="000000"/>
                </a:solidFill>
                <a:latin typeface="Calibri"/>
                <a:cs typeface="Calibri"/>
              </a:rPr>
              <a:t> + "\n"</a:t>
            </a:r>
          </a:p>
          <a:p>
            <a:pPr marL="118872" indent="0">
              <a:buNone/>
            </a:pPr>
            <a:r>
              <a:rPr lang="en-US" sz="900" b="1" dirty="0">
                <a:solidFill>
                  <a:srgbClr val="000000"/>
                </a:solidFill>
                <a:latin typeface="Calibri"/>
                <a:cs typeface="Calibri"/>
              </a:rPr>
              <a:t>        reply += "Strength: " + </a:t>
            </a:r>
            <a:r>
              <a:rPr lang="en-US" sz="900" b="1" dirty="0" err="1">
                <a:solidFill>
                  <a:srgbClr val="000000"/>
                </a:solidFill>
                <a:latin typeface="Calibri"/>
                <a:cs typeface="Calibri"/>
              </a:rPr>
              <a:t>str</a:t>
            </a:r>
            <a:r>
              <a:rPr lang="en-US" sz="900" b="1" dirty="0">
                <a:solidFill>
                  <a:srgbClr val="000000"/>
                </a:solidFill>
                <a:latin typeface="Calibri"/>
                <a:cs typeface="Calibri"/>
              </a:rPr>
              <a:t>(</a:t>
            </a:r>
            <a:r>
              <a:rPr lang="en-US" sz="900" b="1" dirty="0" err="1">
                <a:solidFill>
                  <a:srgbClr val="000000"/>
                </a:solidFill>
                <a:latin typeface="Calibri"/>
                <a:cs typeface="Calibri"/>
              </a:rPr>
              <a:t>self.strength</a:t>
            </a:r>
            <a:r>
              <a:rPr lang="en-US" sz="900" b="1" dirty="0">
                <a:solidFill>
                  <a:srgbClr val="000000"/>
                </a:solidFill>
                <a:latin typeface="Calibri"/>
                <a:cs typeface="Calibri"/>
              </a:rPr>
              <a:t>) + "\n"</a:t>
            </a:r>
          </a:p>
          <a:p>
            <a:pPr marL="118872" indent="0">
              <a:buNone/>
            </a:pPr>
            <a:r>
              <a:rPr lang="en-US" sz="900" b="1" dirty="0">
                <a:solidFill>
                  <a:srgbClr val="000000"/>
                </a:solidFill>
                <a:latin typeface="Calibri"/>
                <a:cs typeface="Calibri"/>
              </a:rPr>
              <a:t>        if </a:t>
            </a:r>
            <a:r>
              <a:rPr lang="en-US" sz="900" b="1" dirty="0" err="1">
                <a:solidFill>
                  <a:srgbClr val="000000"/>
                </a:solidFill>
                <a:latin typeface="Calibri"/>
                <a:cs typeface="Calibri"/>
              </a:rPr>
              <a:t>self.online</a:t>
            </a:r>
            <a:r>
              <a:rPr lang="en-US" sz="900" b="1" dirty="0">
                <a:solidFill>
                  <a:srgbClr val="000000"/>
                </a:solidFill>
                <a:latin typeface="Calibri"/>
                <a:cs typeface="Calibri"/>
              </a:rPr>
              <a:t>:</a:t>
            </a:r>
          </a:p>
          <a:p>
            <a:pPr marL="118872" indent="0">
              <a:buNone/>
            </a:pPr>
            <a:r>
              <a:rPr lang="en-US" sz="900" b="1" dirty="0">
                <a:solidFill>
                  <a:srgbClr val="000000"/>
                </a:solidFill>
                <a:latin typeface="Calibri"/>
                <a:cs typeface="Calibri"/>
              </a:rPr>
              <a:t>            reply += "Status: ONLINE\n"</a:t>
            </a:r>
          </a:p>
          <a:p>
            <a:pPr marL="118872" indent="0">
              <a:buNone/>
            </a:pPr>
            <a:r>
              <a:rPr lang="en-US" sz="900" b="1" dirty="0">
                <a:solidFill>
                  <a:srgbClr val="000000"/>
                </a:solidFill>
                <a:latin typeface="Calibri"/>
                <a:cs typeface="Calibri"/>
              </a:rPr>
              <a:t>        else:</a:t>
            </a:r>
          </a:p>
          <a:p>
            <a:pPr marL="118872" indent="0">
              <a:buNone/>
            </a:pPr>
            <a:r>
              <a:rPr lang="en-US" sz="900" b="1" dirty="0">
                <a:solidFill>
                  <a:srgbClr val="000000"/>
                </a:solidFill>
                <a:latin typeface="Calibri"/>
                <a:cs typeface="Calibri"/>
              </a:rPr>
              <a:t>            reply += "Status: OFFLINE\n"</a:t>
            </a:r>
          </a:p>
          <a:p>
            <a:pPr marL="118872" indent="0">
              <a:buNone/>
            </a:pPr>
            <a:r>
              <a:rPr lang="en-US" sz="900" b="1" dirty="0">
                <a:solidFill>
                  <a:srgbClr val="000000"/>
                </a:solidFill>
                <a:latin typeface="Calibri"/>
                <a:cs typeface="Calibri"/>
              </a:rPr>
              <a:t>        reply += "-" * 20 + "\n"</a:t>
            </a:r>
          </a:p>
          <a:p>
            <a:pPr marL="118872" indent="0">
              <a:buNone/>
            </a:pPr>
            <a:r>
              <a:rPr lang="en-US" sz="900" b="1" dirty="0">
                <a:solidFill>
                  <a:srgbClr val="000000"/>
                </a:solidFill>
                <a:latin typeface="Calibri"/>
                <a:cs typeface="Calibri"/>
              </a:rPr>
              <a:t>        return reply</a:t>
            </a:r>
          </a:p>
        </p:txBody>
      </p:sp>
      <p:sp>
        <p:nvSpPr>
          <p:cNvPr id="5" name="Content Placeholder 4"/>
          <p:cNvSpPr>
            <a:spLocks noGrp="1"/>
          </p:cNvSpPr>
          <p:nvPr>
            <p:ph sz="half" idx="4294967295"/>
          </p:nvPr>
        </p:nvSpPr>
        <p:spPr>
          <a:xfrm>
            <a:off x="6686550" y="1531938"/>
            <a:ext cx="2457450" cy="1862137"/>
          </a:xfrm>
        </p:spPr>
        <p:txBody>
          <a:bodyPr>
            <a:noAutofit/>
          </a:bodyPr>
          <a:lstStyle/>
          <a:p>
            <a:pPr marL="118872" indent="0">
              <a:buNone/>
            </a:pPr>
            <a:r>
              <a:rPr lang="en-US" sz="900" b="1" dirty="0">
                <a:solidFill>
                  <a:schemeClr val="accent3"/>
                </a:solidFill>
                <a:latin typeface="Calibri"/>
                <a:cs typeface="Calibri"/>
              </a:rPr>
              <a:t>#main</a:t>
            </a:r>
          </a:p>
          <a:p>
            <a:pPr marL="118872" indent="0">
              <a:buNone/>
            </a:pPr>
            <a:r>
              <a:rPr lang="en-US" sz="900" b="1" dirty="0" err="1">
                <a:solidFill>
                  <a:srgbClr val="000000"/>
                </a:solidFill>
                <a:latin typeface="Calibri"/>
                <a:cs typeface="Calibri"/>
              </a:rPr>
              <a:t>Robot.contenders</a:t>
            </a:r>
            <a:r>
              <a:rPr lang="en-US" sz="900" b="1" dirty="0">
                <a:solidFill>
                  <a:srgbClr val="000000"/>
                </a:solidFill>
                <a:latin typeface="Calibri"/>
                <a:cs typeface="Calibri"/>
              </a:rPr>
              <a:t>()</a:t>
            </a:r>
          </a:p>
          <a:p>
            <a:pPr marL="118872" indent="0">
              <a:buNone/>
            </a:pPr>
            <a:endParaRPr lang="en-US" sz="900" b="1" dirty="0">
              <a:solidFill>
                <a:srgbClr val="000000"/>
              </a:solidFill>
              <a:latin typeface="Calibri"/>
              <a:cs typeface="Calibri"/>
            </a:endParaRPr>
          </a:p>
          <a:p>
            <a:pPr marL="118872" indent="0">
              <a:buNone/>
            </a:pPr>
            <a:r>
              <a:rPr lang="en-US" sz="900" b="1" dirty="0">
                <a:solidFill>
                  <a:srgbClr val="000000"/>
                </a:solidFill>
                <a:latin typeface="Calibri"/>
                <a:cs typeface="Calibri"/>
              </a:rPr>
              <a:t>r2d2 = Robot("Optimus", "Fists", 10)</a:t>
            </a:r>
          </a:p>
          <a:p>
            <a:pPr marL="118872" indent="0">
              <a:buNone/>
            </a:pPr>
            <a:r>
              <a:rPr lang="en-US" sz="900" b="1" dirty="0">
                <a:solidFill>
                  <a:srgbClr val="000000"/>
                </a:solidFill>
                <a:latin typeface="Calibri"/>
                <a:cs typeface="Calibri"/>
              </a:rPr>
              <a:t>c3p0 = Robot("</a:t>
            </a:r>
            <a:r>
              <a:rPr lang="en-US" sz="900" b="1" dirty="0" err="1">
                <a:solidFill>
                  <a:srgbClr val="000000"/>
                </a:solidFill>
                <a:latin typeface="Calibri"/>
                <a:cs typeface="Calibri"/>
              </a:rPr>
              <a:t>Voltron</a:t>
            </a:r>
            <a:r>
              <a:rPr lang="en-US" sz="900" b="1" dirty="0">
                <a:solidFill>
                  <a:srgbClr val="000000"/>
                </a:solidFill>
                <a:latin typeface="Calibri"/>
                <a:cs typeface="Calibri"/>
              </a:rPr>
              <a:t>", "Sword", 10)</a:t>
            </a:r>
          </a:p>
          <a:p>
            <a:pPr marL="118872" indent="0">
              <a:buNone/>
            </a:pPr>
            <a:endParaRPr lang="en-US" sz="900" b="1" dirty="0">
              <a:solidFill>
                <a:srgbClr val="000000"/>
              </a:solidFill>
              <a:latin typeface="Calibri"/>
              <a:cs typeface="Calibri"/>
            </a:endParaRPr>
          </a:p>
          <a:p>
            <a:pPr marL="118872" indent="0">
              <a:buNone/>
            </a:pPr>
            <a:r>
              <a:rPr lang="en-US" sz="900" b="1" dirty="0" err="1">
                <a:solidFill>
                  <a:srgbClr val="000000"/>
                </a:solidFill>
                <a:latin typeface="Calibri"/>
                <a:cs typeface="Calibri"/>
              </a:rPr>
              <a:t>Robot.contenders</a:t>
            </a:r>
            <a:r>
              <a:rPr lang="en-US" sz="900" b="1" dirty="0">
                <a:solidFill>
                  <a:srgbClr val="000000"/>
                </a:solidFill>
                <a:latin typeface="Calibri"/>
                <a:cs typeface="Calibri"/>
              </a:rPr>
              <a:t>()</a:t>
            </a:r>
          </a:p>
        </p:txBody>
      </p:sp>
      <p:pic>
        <p:nvPicPr>
          <p:cNvPr id="3074" name="Picture 2" descr="http://www.nekofever.com/images/prime20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795507" y="3252390"/>
            <a:ext cx="1994979" cy="3545225"/>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www.examiner.com/images/blog/wysiwyg/image/voltr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830" y="3139632"/>
            <a:ext cx="2114970" cy="350409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p:cNvCxnSpPr/>
          <p:nvPr/>
        </p:nvCxnSpPr>
        <p:spPr>
          <a:xfrm>
            <a:off x="3530224" y="1532238"/>
            <a:ext cx="0" cy="511148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Rectangular Callout 8"/>
          <p:cNvSpPr/>
          <p:nvPr/>
        </p:nvSpPr>
        <p:spPr>
          <a:xfrm>
            <a:off x="3649032" y="1597230"/>
            <a:ext cx="2963273" cy="1496197"/>
          </a:xfrm>
          <a:prstGeom prst="wedgeRectCallout">
            <a:avLst>
              <a:gd name="adj1" fmla="val 12330"/>
              <a:gd name="adj2" fmla="val 69573"/>
            </a:avLst>
          </a:prstGeom>
          <a:solidFill>
            <a:schemeClr val="bg1">
              <a:lumMod val="9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792661" y="1672821"/>
            <a:ext cx="2812085" cy="1006429"/>
          </a:xfrm>
          <a:prstGeom prst="rect">
            <a:avLst/>
          </a:prstGeom>
          <a:noFill/>
        </p:spPr>
        <p:txBody>
          <a:bodyPr wrap="square" rtlCol="0">
            <a:spAutoFit/>
          </a:bodyPr>
          <a:lstStyle/>
          <a:p>
            <a:pPr>
              <a:lnSpc>
                <a:spcPct val="110000"/>
              </a:lnSpc>
            </a:pPr>
            <a:r>
              <a:rPr lang="en-US" i="1" dirty="0" err="1"/>
              <a:t>Autobots</a:t>
            </a:r>
            <a:r>
              <a:rPr lang="en-US" i="1" dirty="0"/>
              <a:t>, transform and look on Canvas for </a:t>
            </a:r>
            <a:r>
              <a:rPr lang="en-US" b="1" dirty="0">
                <a:solidFill>
                  <a:srgbClr val="002060"/>
                </a:solidFill>
              </a:rPr>
              <a:t>robots_starter.py</a:t>
            </a:r>
          </a:p>
        </p:txBody>
      </p:sp>
    </p:spTree>
    <p:extLst>
      <p:ext uri="{BB962C8B-B14F-4D97-AF65-F5344CB8AC3E}">
        <p14:creationId xmlns:p14="http://schemas.microsoft.com/office/powerpoint/2010/main" val="37373215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Fighting Robots </a:t>
            </a:r>
            <a:r>
              <a:rPr lang="en-US" dirty="0" err="1"/>
              <a:t>pt</a:t>
            </a:r>
            <a:r>
              <a:rPr lang="en-US" dirty="0"/>
              <a:t> 3 (Group Work)</a:t>
            </a:r>
          </a:p>
        </p:txBody>
      </p:sp>
      <p:sp>
        <p:nvSpPr>
          <p:cNvPr id="3" name="Content Placeholder 2"/>
          <p:cNvSpPr>
            <a:spLocks noGrp="1"/>
          </p:cNvSpPr>
          <p:nvPr>
            <p:ph idx="1"/>
          </p:nvPr>
        </p:nvSpPr>
        <p:spPr>
          <a:xfrm>
            <a:off x="82378" y="1482812"/>
            <a:ext cx="5906530" cy="5203972"/>
          </a:xfrm>
        </p:spPr>
        <p:txBody>
          <a:bodyPr>
            <a:noAutofit/>
          </a:bodyPr>
          <a:lstStyle/>
          <a:p>
            <a:pPr marL="118872" indent="0">
              <a:buNone/>
            </a:pPr>
            <a:r>
              <a:rPr lang="en-US" sz="1600" dirty="0"/>
              <a:t>Implement a </a:t>
            </a:r>
            <a:r>
              <a:rPr lang="en-US" sz="1600" dirty="0">
                <a:solidFill>
                  <a:srgbClr val="FF0000"/>
                </a:solidFill>
              </a:rPr>
              <a:t>fight()</a:t>
            </a:r>
            <a:r>
              <a:rPr lang="en-US" sz="1600" dirty="0"/>
              <a:t> method for the Robot class, using the test code shown below to verify it. </a:t>
            </a:r>
          </a:p>
          <a:p>
            <a:pPr marL="118872" indent="0">
              <a:buNone/>
            </a:pPr>
            <a:endParaRPr lang="en-US" sz="1050" dirty="0"/>
          </a:p>
          <a:p>
            <a:pPr marL="633222" indent="-514350">
              <a:buFont typeface="+mj-lt"/>
              <a:buAutoNum type="arabicPeriod"/>
            </a:pPr>
            <a:r>
              <a:rPr lang="en-US" sz="1400" dirty="0"/>
              <a:t>The </a:t>
            </a:r>
            <a:r>
              <a:rPr lang="en-US" sz="1400" dirty="0">
                <a:solidFill>
                  <a:srgbClr val="FF0000"/>
                </a:solidFill>
              </a:rPr>
              <a:t>fight</a:t>
            </a:r>
            <a:r>
              <a:rPr lang="en-US" sz="1400" dirty="0"/>
              <a:t> method should print out information about both challengers – </a:t>
            </a:r>
            <a:r>
              <a:rPr lang="en-US" sz="1400" i="1" dirty="0"/>
              <a:t>don’t duplicate your work from </a:t>
            </a:r>
            <a:r>
              <a:rPr lang="en-US" sz="1400" i="1" dirty="0">
                <a:solidFill>
                  <a:srgbClr val="FF0000"/>
                </a:solidFill>
              </a:rPr>
              <a:t>__</a:t>
            </a:r>
            <a:r>
              <a:rPr lang="en-US" sz="1400" i="1" dirty="0" err="1">
                <a:solidFill>
                  <a:srgbClr val="FF0000"/>
                </a:solidFill>
              </a:rPr>
              <a:t>str</a:t>
            </a:r>
            <a:r>
              <a:rPr lang="en-US" sz="1400" i="1" dirty="0">
                <a:solidFill>
                  <a:srgbClr val="FF0000"/>
                </a:solidFill>
              </a:rPr>
              <a:t>__ </a:t>
            </a:r>
            <a:r>
              <a:rPr lang="en-US" sz="1400" i="1" dirty="0"/>
              <a:t>!!</a:t>
            </a:r>
          </a:p>
          <a:p>
            <a:pPr marL="633222" indent="-514350">
              <a:buFont typeface="+mj-lt"/>
              <a:buAutoNum type="arabicPeriod"/>
            </a:pPr>
            <a:endParaRPr lang="en-US" sz="1000" dirty="0"/>
          </a:p>
          <a:p>
            <a:pPr marL="633222" indent="-514350">
              <a:buFont typeface="+mj-lt"/>
              <a:buAutoNum type="arabicPeriod"/>
            </a:pPr>
            <a:r>
              <a:rPr lang="en-US" sz="1400" dirty="0"/>
              <a:t>Then, the method should check to make sure both robots </a:t>
            </a:r>
            <a:br>
              <a:rPr lang="en-US" sz="1400" dirty="0"/>
            </a:br>
            <a:r>
              <a:rPr lang="en-US" sz="1400" dirty="0"/>
              <a:t>are online. If one is offline, print a message like </a:t>
            </a:r>
            <a:br>
              <a:rPr lang="en-US" sz="1400" dirty="0"/>
            </a:br>
            <a:r>
              <a:rPr lang="en-US" sz="1400" dirty="0">
                <a:solidFill>
                  <a:srgbClr val="FF0000"/>
                </a:solidFill>
              </a:rPr>
              <a:t>“C3P0 cannot fight - it is offline.”</a:t>
            </a:r>
            <a:br>
              <a:rPr lang="en-US" sz="1400" dirty="0"/>
            </a:br>
            <a:endParaRPr lang="en-US" sz="1400" dirty="0"/>
          </a:p>
          <a:p>
            <a:pPr marL="633222" indent="-514350">
              <a:buFont typeface="+mj-lt"/>
              <a:buAutoNum type="arabicPeriod"/>
            </a:pPr>
            <a:r>
              <a:rPr lang="en-US" sz="1400" dirty="0"/>
              <a:t>Compare strength scores. The higher score wins. If both scores are tied, choose randomly (don’t forget to </a:t>
            </a:r>
            <a:r>
              <a:rPr lang="en-US" sz="1400" dirty="0">
                <a:solidFill>
                  <a:srgbClr val="FF0000"/>
                </a:solidFill>
              </a:rPr>
              <a:t>import random</a:t>
            </a:r>
            <a:r>
              <a:rPr lang="en-US" sz="1400" dirty="0"/>
              <a:t>)!</a:t>
            </a:r>
          </a:p>
          <a:p>
            <a:pPr marL="633222" indent="-514350">
              <a:buFont typeface="+mj-lt"/>
              <a:buAutoNum type="arabicPeriod"/>
            </a:pPr>
            <a:endParaRPr lang="en-US" sz="1050" dirty="0"/>
          </a:p>
          <a:p>
            <a:pPr marL="633222" indent="-514350">
              <a:buFont typeface="+mj-lt"/>
              <a:buAutoNum type="arabicPeriod"/>
            </a:pPr>
            <a:r>
              <a:rPr lang="en-US" sz="1400" dirty="0"/>
              <a:t>Print out a message about who wins, then set the loser to be offline so it cannot fight again. Print both robots.</a:t>
            </a:r>
          </a:p>
          <a:p>
            <a:pPr marL="0" indent="0">
              <a:buNone/>
            </a:pPr>
            <a:endParaRPr lang="en-US" sz="1050" dirty="0"/>
          </a:p>
          <a:p>
            <a:pPr marL="118872" indent="0">
              <a:buNone/>
            </a:pPr>
            <a:r>
              <a:rPr lang="en-US" sz="1400" dirty="0">
                <a:solidFill>
                  <a:srgbClr val="FF0000"/>
                </a:solidFill>
              </a:rPr>
              <a:t>#main – test code for Part 3 ONLY:</a:t>
            </a:r>
          </a:p>
          <a:p>
            <a:pPr marL="118872" indent="0">
              <a:buNone/>
            </a:pPr>
            <a:r>
              <a:rPr lang="en-US" sz="1400" dirty="0">
                <a:solidFill>
                  <a:srgbClr val="FF0000"/>
                </a:solidFill>
              </a:rPr>
              <a:t>r2d2 = Robot("R2D2", "Beeps", 2)</a:t>
            </a:r>
          </a:p>
          <a:p>
            <a:pPr marL="118872" indent="0">
              <a:buNone/>
            </a:pPr>
            <a:r>
              <a:rPr lang="en-US" sz="1400" dirty="0">
                <a:solidFill>
                  <a:srgbClr val="FF0000"/>
                </a:solidFill>
              </a:rPr>
              <a:t>c3p0 = Robot("C3P0", "Conversation", 2)</a:t>
            </a:r>
          </a:p>
          <a:p>
            <a:pPr marL="118872" indent="0">
              <a:buNone/>
            </a:pPr>
            <a:r>
              <a:rPr lang="en-US" sz="1400" dirty="0">
                <a:solidFill>
                  <a:srgbClr val="0070C0"/>
                </a:solidFill>
              </a:rPr>
              <a:t>r2d2.fight(c3p0)</a:t>
            </a:r>
          </a:p>
          <a:p>
            <a:pPr marL="118872" indent="0">
              <a:buNone/>
            </a:pPr>
            <a:r>
              <a:rPr lang="en-US" sz="1400" dirty="0">
                <a:solidFill>
                  <a:srgbClr val="7030A0"/>
                </a:solidFill>
              </a:rPr>
              <a:t>r2d2.fight(c3p0)</a:t>
            </a:r>
          </a:p>
          <a:p>
            <a:pPr marL="118872" indent="0">
              <a:buNone/>
            </a:pPr>
            <a:endParaRPr lang="en-US" sz="1400" dirty="0">
              <a:solidFill>
                <a:srgbClr val="FF0000"/>
              </a:solidFill>
            </a:endParaRPr>
          </a:p>
        </p:txBody>
      </p:sp>
      <p:sp>
        <p:nvSpPr>
          <p:cNvPr id="4" name="Content Placeholder 3"/>
          <p:cNvSpPr>
            <a:spLocks noGrp="1"/>
          </p:cNvSpPr>
          <p:nvPr>
            <p:ph sz="half" idx="4294967295"/>
          </p:nvPr>
        </p:nvSpPr>
        <p:spPr>
          <a:xfrm>
            <a:off x="6715897" y="1474615"/>
            <a:ext cx="3276600" cy="4932363"/>
          </a:xfrm>
        </p:spPr>
        <p:txBody>
          <a:bodyPr>
            <a:noAutofit/>
          </a:bodyPr>
          <a:lstStyle/>
          <a:p>
            <a:pPr marL="118872" indent="0">
              <a:buNone/>
            </a:pPr>
            <a:r>
              <a:rPr lang="en-US" sz="1100" b="1" dirty="0">
                <a:solidFill>
                  <a:srgbClr val="FF0000"/>
                </a:solidFill>
              </a:rPr>
              <a:t>Robot created! R2D2 </a:t>
            </a:r>
          </a:p>
          <a:p>
            <a:pPr marL="118872" indent="0">
              <a:buNone/>
            </a:pPr>
            <a:endParaRPr lang="en-US" sz="1100" b="1" dirty="0">
              <a:solidFill>
                <a:srgbClr val="FF0000"/>
              </a:solidFill>
            </a:endParaRPr>
          </a:p>
          <a:p>
            <a:pPr marL="118872" indent="0">
              <a:buNone/>
            </a:pPr>
            <a:r>
              <a:rPr lang="en-US" sz="1100" b="1" dirty="0">
                <a:solidFill>
                  <a:srgbClr val="FF0000"/>
                </a:solidFill>
              </a:rPr>
              <a:t>Robot created! C3P0 </a:t>
            </a:r>
          </a:p>
          <a:p>
            <a:pPr marL="118872" indent="0">
              <a:buNone/>
            </a:pPr>
            <a:endParaRPr lang="en-US" sz="1100" b="1" dirty="0">
              <a:solidFill>
                <a:srgbClr val="00B050"/>
              </a:solidFill>
            </a:endParaRPr>
          </a:p>
          <a:p>
            <a:pPr marL="118872" indent="0">
              <a:buNone/>
            </a:pPr>
            <a:r>
              <a:rPr lang="en-US" sz="1100" b="1" dirty="0">
                <a:solidFill>
                  <a:srgbClr val="0070C0"/>
                </a:solidFill>
              </a:rPr>
              <a:t>R2D2 challenges C3P0</a:t>
            </a:r>
          </a:p>
          <a:p>
            <a:pPr marL="118872" indent="0">
              <a:buNone/>
            </a:pPr>
            <a:r>
              <a:rPr lang="en-US" sz="1100" b="1" dirty="0">
                <a:solidFill>
                  <a:srgbClr val="0070C0"/>
                </a:solidFill>
              </a:rPr>
              <a:t>Close match!!!</a:t>
            </a:r>
          </a:p>
          <a:p>
            <a:pPr marL="118872" indent="0">
              <a:buNone/>
            </a:pPr>
            <a:r>
              <a:rPr lang="en-US" sz="1100" b="1" dirty="0">
                <a:solidFill>
                  <a:srgbClr val="0070C0"/>
                </a:solidFill>
              </a:rPr>
              <a:t>R2D2 wins, using its Beeps</a:t>
            </a:r>
          </a:p>
          <a:p>
            <a:pPr marL="118872" indent="0">
              <a:buNone/>
            </a:pPr>
            <a:r>
              <a:rPr lang="en-US" sz="1100" b="1" dirty="0">
                <a:solidFill>
                  <a:srgbClr val="0070C0"/>
                </a:solidFill>
              </a:rPr>
              <a:t>--------------------</a:t>
            </a:r>
          </a:p>
          <a:p>
            <a:pPr marL="118872" indent="0">
              <a:buNone/>
            </a:pPr>
            <a:r>
              <a:rPr lang="en-US" sz="1100" b="1" dirty="0">
                <a:solidFill>
                  <a:srgbClr val="0070C0"/>
                </a:solidFill>
              </a:rPr>
              <a:t>Fighting Robot</a:t>
            </a:r>
          </a:p>
          <a:p>
            <a:pPr marL="118872" indent="0">
              <a:buNone/>
            </a:pPr>
            <a:r>
              <a:rPr lang="en-US" sz="1100" b="1" dirty="0">
                <a:solidFill>
                  <a:srgbClr val="0070C0"/>
                </a:solidFill>
              </a:rPr>
              <a:t>Name: R2D2</a:t>
            </a:r>
          </a:p>
          <a:p>
            <a:pPr marL="118872" indent="0">
              <a:buNone/>
            </a:pPr>
            <a:r>
              <a:rPr lang="en-US" sz="1100" b="1" dirty="0">
                <a:solidFill>
                  <a:srgbClr val="0070C0"/>
                </a:solidFill>
              </a:rPr>
              <a:t>Weapon: Beeps</a:t>
            </a:r>
          </a:p>
          <a:p>
            <a:pPr marL="118872" indent="0">
              <a:buNone/>
            </a:pPr>
            <a:r>
              <a:rPr lang="en-US" sz="1100" b="1" dirty="0">
                <a:solidFill>
                  <a:srgbClr val="0070C0"/>
                </a:solidFill>
              </a:rPr>
              <a:t>Strength: 2</a:t>
            </a:r>
          </a:p>
          <a:p>
            <a:pPr marL="118872" indent="0">
              <a:buNone/>
            </a:pPr>
            <a:r>
              <a:rPr lang="en-US" sz="1100" b="1" dirty="0">
                <a:solidFill>
                  <a:srgbClr val="0070C0"/>
                </a:solidFill>
              </a:rPr>
              <a:t>Status: ONLINE</a:t>
            </a:r>
          </a:p>
          <a:p>
            <a:pPr marL="118872" indent="0">
              <a:buNone/>
            </a:pPr>
            <a:r>
              <a:rPr lang="en-US" sz="1100" b="1" dirty="0">
                <a:solidFill>
                  <a:srgbClr val="0070C0"/>
                </a:solidFill>
              </a:rPr>
              <a:t>--------------------</a:t>
            </a:r>
          </a:p>
          <a:p>
            <a:pPr marL="118872" indent="0">
              <a:buNone/>
            </a:pPr>
            <a:endParaRPr lang="en-US" sz="1100" b="1" dirty="0">
              <a:solidFill>
                <a:srgbClr val="0070C0"/>
              </a:solidFill>
            </a:endParaRPr>
          </a:p>
          <a:p>
            <a:pPr marL="118872" indent="0">
              <a:buNone/>
            </a:pPr>
            <a:r>
              <a:rPr lang="en-US" sz="1100" b="1" dirty="0">
                <a:solidFill>
                  <a:srgbClr val="0070C0"/>
                </a:solidFill>
              </a:rPr>
              <a:t>--------------------</a:t>
            </a:r>
          </a:p>
          <a:p>
            <a:pPr marL="118872" indent="0">
              <a:buNone/>
            </a:pPr>
            <a:r>
              <a:rPr lang="en-US" sz="1100" b="1" dirty="0">
                <a:solidFill>
                  <a:srgbClr val="0070C0"/>
                </a:solidFill>
              </a:rPr>
              <a:t>Fighting Robot</a:t>
            </a:r>
          </a:p>
          <a:p>
            <a:pPr marL="118872" indent="0">
              <a:buNone/>
            </a:pPr>
            <a:r>
              <a:rPr lang="en-US" sz="1100" b="1" dirty="0">
                <a:solidFill>
                  <a:srgbClr val="0070C0"/>
                </a:solidFill>
              </a:rPr>
              <a:t>Name: C3P0</a:t>
            </a:r>
          </a:p>
          <a:p>
            <a:pPr marL="118872" indent="0">
              <a:buNone/>
            </a:pPr>
            <a:r>
              <a:rPr lang="en-US" sz="1100" b="1" dirty="0">
                <a:solidFill>
                  <a:srgbClr val="0070C0"/>
                </a:solidFill>
              </a:rPr>
              <a:t>Weapon: Conversation</a:t>
            </a:r>
          </a:p>
          <a:p>
            <a:pPr marL="118872" indent="0">
              <a:buNone/>
            </a:pPr>
            <a:r>
              <a:rPr lang="en-US" sz="1100" b="1" dirty="0">
                <a:solidFill>
                  <a:srgbClr val="0070C0"/>
                </a:solidFill>
              </a:rPr>
              <a:t>Strength: 2</a:t>
            </a:r>
          </a:p>
          <a:p>
            <a:pPr marL="118872" indent="0">
              <a:buNone/>
            </a:pPr>
            <a:r>
              <a:rPr lang="en-US" sz="1100" b="1" dirty="0">
                <a:solidFill>
                  <a:srgbClr val="0070C0"/>
                </a:solidFill>
              </a:rPr>
              <a:t>Status: OFFLINE</a:t>
            </a:r>
          </a:p>
          <a:p>
            <a:pPr marL="118872" indent="0">
              <a:buNone/>
            </a:pPr>
            <a:r>
              <a:rPr lang="en-US" sz="1100" b="1" dirty="0">
                <a:solidFill>
                  <a:srgbClr val="0070C0"/>
                </a:solidFill>
              </a:rPr>
              <a:t>--------------------</a:t>
            </a:r>
          </a:p>
          <a:p>
            <a:pPr marL="118872" indent="0">
              <a:buNone/>
            </a:pPr>
            <a:endParaRPr lang="en-US" sz="1100" b="1" dirty="0">
              <a:solidFill>
                <a:srgbClr val="00B050"/>
              </a:solidFill>
            </a:endParaRPr>
          </a:p>
          <a:p>
            <a:pPr marL="118872" indent="0">
              <a:buNone/>
            </a:pPr>
            <a:endParaRPr lang="en-US" sz="1100" b="1" dirty="0">
              <a:solidFill>
                <a:srgbClr val="00B050"/>
              </a:solidFill>
            </a:endParaRPr>
          </a:p>
          <a:p>
            <a:pPr marL="118872" indent="0">
              <a:buNone/>
            </a:pPr>
            <a:r>
              <a:rPr lang="en-US" sz="1100" b="1" dirty="0">
                <a:solidFill>
                  <a:srgbClr val="7030A0"/>
                </a:solidFill>
              </a:rPr>
              <a:t>R2D2 challenges C3P0</a:t>
            </a:r>
          </a:p>
          <a:p>
            <a:pPr marL="118872" indent="0">
              <a:buNone/>
            </a:pPr>
            <a:r>
              <a:rPr lang="en-US" sz="1100" b="1" dirty="0">
                <a:solidFill>
                  <a:srgbClr val="7030A0"/>
                </a:solidFill>
              </a:rPr>
              <a:t>C3P0 cannot fight - it is offline.</a:t>
            </a:r>
          </a:p>
        </p:txBody>
      </p:sp>
      <p:cxnSp>
        <p:nvCxnSpPr>
          <p:cNvPr id="9" name="Straight Arrow Connector 8"/>
          <p:cNvCxnSpPr/>
          <p:nvPr/>
        </p:nvCxnSpPr>
        <p:spPr>
          <a:xfrm>
            <a:off x="1676400" y="6553200"/>
            <a:ext cx="5185719" cy="0"/>
          </a:xfrm>
          <a:prstGeom prst="straightConnector1">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flipV="1">
            <a:off x="1676400" y="2535195"/>
            <a:ext cx="5185719" cy="3733800"/>
          </a:xfrm>
          <a:prstGeom prst="bentConnector3">
            <a:avLst>
              <a:gd name="adj1" fmla="val 89079"/>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998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Swap (Solution 2)</a:t>
            </a:r>
          </a:p>
        </p:txBody>
      </p:sp>
      <p:sp>
        <p:nvSpPr>
          <p:cNvPr id="3" name="Content Placeholder 2"/>
          <p:cNvSpPr>
            <a:spLocks noGrp="1"/>
          </p:cNvSpPr>
          <p:nvPr>
            <p:ph idx="1"/>
          </p:nvPr>
        </p:nvSpPr>
        <p:spPr/>
        <p:txBody>
          <a:bodyPr>
            <a:normAutofit/>
          </a:bodyPr>
          <a:lstStyle/>
          <a:p>
            <a:pPr marL="118872" indent="0">
              <a:buNone/>
            </a:pPr>
            <a:r>
              <a:rPr lang="en-US" sz="2800" b="1" dirty="0" err="1">
                <a:latin typeface="Calibri"/>
                <a:cs typeface="Calibri"/>
              </a:rPr>
              <a:t>def</a:t>
            </a:r>
            <a:r>
              <a:rPr lang="en-US" sz="2800" b="1" dirty="0">
                <a:latin typeface="Calibri"/>
                <a:cs typeface="Calibri"/>
              </a:rPr>
              <a:t> swap(</a:t>
            </a:r>
            <a:r>
              <a:rPr lang="en-US" sz="2800" b="1" dirty="0" err="1">
                <a:latin typeface="Calibri"/>
                <a:cs typeface="Calibri"/>
              </a:rPr>
              <a:t>a_list</a:t>
            </a:r>
            <a:r>
              <a:rPr lang="en-US" sz="2800" b="1" dirty="0">
                <a:latin typeface="Calibri"/>
                <a:cs typeface="Calibri"/>
              </a:rPr>
              <a:t>, </a:t>
            </a:r>
            <a:r>
              <a:rPr lang="en-US" sz="2800" b="1" dirty="0">
                <a:solidFill>
                  <a:srgbClr val="FF0000"/>
                </a:solidFill>
                <a:latin typeface="Calibri"/>
                <a:cs typeface="Calibri"/>
              </a:rPr>
              <a:t>x</a:t>
            </a:r>
            <a:r>
              <a:rPr lang="en-US" sz="2800" b="1" dirty="0">
                <a:latin typeface="Calibri"/>
                <a:cs typeface="Calibri"/>
              </a:rPr>
              <a:t>, </a:t>
            </a:r>
            <a:r>
              <a:rPr lang="en-US" sz="2800" b="1" dirty="0">
                <a:solidFill>
                  <a:srgbClr val="3366FF"/>
                </a:solidFill>
                <a:latin typeface="Calibri"/>
                <a:cs typeface="Calibri"/>
              </a:rPr>
              <a:t>y</a:t>
            </a:r>
            <a:r>
              <a:rPr lang="en-US" sz="2800" b="1" dirty="0">
                <a:latin typeface="Calibri"/>
                <a:cs typeface="Calibri"/>
              </a:rPr>
              <a:t>):</a:t>
            </a:r>
          </a:p>
          <a:p>
            <a:pPr marL="118872" indent="0">
              <a:buNone/>
            </a:pPr>
            <a:r>
              <a:rPr lang="en-US" sz="2800" b="1" dirty="0">
                <a:latin typeface="Calibri"/>
                <a:cs typeface="Calibri"/>
              </a:rPr>
              <a:t>    </a:t>
            </a:r>
            <a:r>
              <a:rPr lang="en-US" sz="2800" b="1" dirty="0" err="1">
                <a:latin typeface="Calibri"/>
                <a:cs typeface="Calibri"/>
              </a:rPr>
              <a:t>a_list</a:t>
            </a:r>
            <a:r>
              <a:rPr lang="en-US" sz="2800" b="1" dirty="0">
                <a:latin typeface="Calibri"/>
                <a:cs typeface="Calibri"/>
              </a:rPr>
              <a:t>[</a:t>
            </a:r>
            <a:r>
              <a:rPr lang="en-US" sz="2800" b="1" dirty="0">
                <a:solidFill>
                  <a:srgbClr val="FF0000"/>
                </a:solidFill>
                <a:latin typeface="Calibri"/>
                <a:cs typeface="Calibri"/>
              </a:rPr>
              <a:t>x</a:t>
            </a:r>
            <a:r>
              <a:rPr lang="en-US" sz="2800" b="1" dirty="0">
                <a:latin typeface="Calibri"/>
                <a:cs typeface="Calibri"/>
              </a:rPr>
              <a:t>], </a:t>
            </a:r>
            <a:r>
              <a:rPr lang="en-US" sz="2800" b="1" dirty="0" err="1">
                <a:latin typeface="Calibri"/>
                <a:cs typeface="Calibri"/>
              </a:rPr>
              <a:t>a_list</a:t>
            </a:r>
            <a:r>
              <a:rPr lang="en-US" sz="2800" b="1" dirty="0">
                <a:latin typeface="Calibri"/>
                <a:cs typeface="Calibri"/>
              </a:rPr>
              <a:t>[</a:t>
            </a:r>
            <a:r>
              <a:rPr lang="en-US" sz="2800" b="1" dirty="0">
                <a:solidFill>
                  <a:srgbClr val="3366FF"/>
                </a:solidFill>
                <a:latin typeface="Calibri"/>
                <a:cs typeface="Calibri"/>
              </a:rPr>
              <a:t>y</a:t>
            </a:r>
            <a:r>
              <a:rPr lang="en-US" sz="2800" b="1" dirty="0">
                <a:latin typeface="Calibri"/>
                <a:cs typeface="Calibri"/>
              </a:rPr>
              <a:t>] = </a:t>
            </a:r>
            <a:r>
              <a:rPr lang="en-US" sz="2800" b="1" dirty="0" err="1">
                <a:latin typeface="Calibri"/>
                <a:cs typeface="Calibri"/>
              </a:rPr>
              <a:t>a_list</a:t>
            </a:r>
            <a:r>
              <a:rPr lang="en-US" sz="2800" b="1" dirty="0">
                <a:latin typeface="Calibri"/>
                <a:cs typeface="Calibri"/>
              </a:rPr>
              <a:t>[</a:t>
            </a:r>
            <a:r>
              <a:rPr lang="en-US" sz="2800" b="1" dirty="0">
                <a:solidFill>
                  <a:srgbClr val="3366FF"/>
                </a:solidFill>
                <a:latin typeface="Calibri"/>
                <a:cs typeface="Calibri"/>
              </a:rPr>
              <a:t>y</a:t>
            </a:r>
            <a:r>
              <a:rPr lang="en-US" sz="2800" b="1" dirty="0">
                <a:latin typeface="Calibri"/>
                <a:cs typeface="Calibri"/>
              </a:rPr>
              <a:t>], </a:t>
            </a:r>
            <a:r>
              <a:rPr lang="en-US" sz="2800" b="1" dirty="0" err="1">
                <a:latin typeface="Calibri"/>
                <a:cs typeface="Calibri"/>
              </a:rPr>
              <a:t>a_list</a:t>
            </a:r>
            <a:r>
              <a:rPr lang="en-US" sz="2800" b="1" dirty="0">
                <a:latin typeface="Calibri"/>
                <a:cs typeface="Calibri"/>
              </a:rPr>
              <a:t>[</a:t>
            </a:r>
            <a:r>
              <a:rPr lang="en-US" sz="2800" b="1" dirty="0">
                <a:solidFill>
                  <a:srgbClr val="FF0000"/>
                </a:solidFill>
                <a:latin typeface="Calibri"/>
                <a:cs typeface="Calibri"/>
              </a:rPr>
              <a:t>x</a:t>
            </a:r>
            <a:r>
              <a:rPr lang="en-US" sz="2800" b="1" dirty="0">
                <a:latin typeface="Calibri"/>
                <a:cs typeface="Calibri"/>
              </a:rPr>
              <a:t>]</a:t>
            </a:r>
          </a:p>
          <a:p>
            <a:pPr marL="118872" indent="0">
              <a:buNone/>
            </a:pPr>
            <a:r>
              <a:rPr lang="en-US" sz="2800" b="1" dirty="0">
                <a:latin typeface="Calibri"/>
                <a:cs typeface="Calibri"/>
              </a:rPr>
              <a:t>    </a:t>
            </a:r>
          </a:p>
          <a:p>
            <a:pPr marL="118872" indent="0">
              <a:buNone/>
            </a:pPr>
            <a:r>
              <a:rPr lang="en-US" sz="2800" dirty="0">
                <a:solidFill>
                  <a:schemeClr val="accent3"/>
                </a:solidFill>
                <a:latin typeface="Calibri"/>
                <a:cs typeface="Calibri"/>
              </a:rPr>
              <a:t>#main with test code</a:t>
            </a:r>
          </a:p>
          <a:p>
            <a:pPr marL="118872" indent="0">
              <a:buNone/>
            </a:pPr>
            <a:r>
              <a:rPr lang="en-US" sz="2800" dirty="0" err="1">
                <a:latin typeface="Calibri"/>
                <a:cs typeface="Calibri"/>
              </a:rPr>
              <a:t>test_list</a:t>
            </a:r>
            <a:r>
              <a:rPr lang="en-US" sz="2800" dirty="0">
                <a:latin typeface="Calibri"/>
                <a:cs typeface="Calibri"/>
              </a:rPr>
              <a:t> = [10, 5, 1, 0, 15, -2, 4]</a:t>
            </a:r>
          </a:p>
          <a:p>
            <a:pPr marL="118872" indent="0">
              <a:buNone/>
            </a:pPr>
            <a:r>
              <a:rPr lang="en-US" sz="2800" dirty="0">
                <a:latin typeface="Calibri"/>
                <a:cs typeface="Calibri"/>
              </a:rPr>
              <a:t>print(</a:t>
            </a:r>
            <a:r>
              <a:rPr lang="en-US" sz="2800" dirty="0" err="1">
                <a:latin typeface="Calibri"/>
                <a:cs typeface="Calibri"/>
              </a:rPr>
              <a:t>test_list</a:t>
            </a:r>
            <a:r>
              <a:rPr lang="en-US" sz="2800" dirty="0">
                <a:latin typeface="Calibri"/>
                <a:cs typeface="Calibri"/>
              </a:rPr>
              <a:t>)</a:t>
            </a:r>
          </a:p>
          <a:p>
            <a:pPr marL="118872" indent="0">
              <a:buNone/>
            </a:pPr>
            <a:r>
              <a:rPr lang="en-US" sz="2800" dirty="0">
                <a:latin typeface="Calibri"/>
                <a:cs typeface="Calibri"/>
              </a:rPr>
              <a:t>swap(</a:t>
            </a:r>
            <a:r>
              <a:rPr lang="en-US" sz="2800" dirty="0" err="1">
                <a:latin typeface="Calibri"/>
                <a:cs typeface="Calibri"/>
              </a:rPr>
              <a:t>test_list</a:t>
            </a:r>
            <a:r>
              <a:rPr lang="en-US" sz="2800" dirty="0">
                <a:latin typeface="Calibri"/>
                <a:cs typeface="Calibri"/>
              </a:rPr>
              <a:t>, 0, 5)</a:t>
            </a:r>
          </a:p>
          <a:p>
            <a:pPr marL="118872" indent="0">
              <a:buNone/>
            </a:pPr>
            <a:r>
              <a:rPr lang="en-US" sz="2800" dirty="0">
                <a:latin typeface="Calibri"/>
                <a:cs typeface="Calibri"/>
              </a:rPr>
              <a:t>print(</a:t>
            </a:r>
            <a:r>
              <a:rPr lang="en-US" sz="2800" dirty="0" err="1">
                <a:latin typeface="Calibri"/>
                <a:cs typeface="Calibri"/>
              </a:rPr>
              <a:t>test_list</a:t>
            </a:r>
            <a:r>
              <a:rPr lang="en-US" sz="2800" dirty="0">
                <a:latin typeface="Calibri"/>
                <a:cs typeface="Calibri"/>
              </a:rPr>
              <a:t>)</a:t>
            </a:r>
          </a:p>
          <a:p>
            <a:pPr marL="118872" indent="0">
              <a:buNone/>
            </a:pPr>
            <a:endParaRPr lang="en-US" b="1" dirty="0">
              <a:latin typeface="Calibri"/>
              <a:cs typeface="Calibri"/>
            </a:endParaRPr>
          </a:p>
        </p:txBody>
      </p:sp>
    </p:spTree>
    <p:extLst>
      <p:ext uri="{BB962C8B-B14F-4D97-AF65-F5344CB8AC3E}">
        <p14:creationId xmlns:p14="http://schemas.microsoft.com/office/powerpoint/2010/main" val="15621691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Fighting Robots </a:t>
            </a:r>
            <a:r>
              <a:rPr lang="en-US" dirty="0" err="1"/>
              <a:t>pt</a:t>
            </a:r>
            <a:r>
              <a:rPr lang="en-US" dirty="0"/>
              <a:t> 4 (Group Work)</a:t>
            </a:r>
          </a:p>
        </p:txBody>
      </p:sp>
      <p:sp>
        <p:nvSpPr>
          <p:cNvPr id="3" name="Content Placeholder 2"/>
          <p:cNvSpPr>
            <a:spLocks noGrp="1"/>
          </p:cNvSpPr>
          <p:nvPr>
            <p:ph idx="1"/>
          </p:nvPr>
        </p:nvSpPr>
        <p:spPr>
          <a:xfrm>
            <a:off x="90615" y="1499286"/>
            <a:ext cx="8905103" cy="5187497"/>
          </a:xfrm>
        </p:spPr>
        <p:txBody>
          <a:bodyPr>
            <a:noAutofit/>
          </a:bodyPr>
          <a:lstStyle/>
          <a:p>
            <a:pPr marL="118872" indent="0">
              <a:buNone/>
            </a:pPr>
            <a:r>
              <a:rPr lang="en-US" sz="2400" dirty="0"/>
              <a:t>Implement a </a:t>
            </a:r>
            <a:r>
              <a:rPr lang="en-US" sz="2400" dirty="0" err="1">
                <a:solidFill>
                  <a:srgbClr val="FF0000"/>
                </a:solidFill>
              </a:rPr>
              <a:t>weapon_check</a:t>
            </a:r>
            <a:r>
              <a:rPr lang="en-US" sz="2400" dirty="0">
                <a:solidFill>
                  <a:srgbClr val="FF0000"/>
                </a:solidFill>
              </a:rPr>
              <a:t>()</a:t>
            </a:r>
            <a:r>
              <a:rPr lang="en-US" sz="2400" dirty="0"/>
              <a:t> static method for the Robot class, using the test code shown below to verify it. The </a:t>
            </a:r>
            <a:r>
              <a:rPr lang="en-US" sz="2400" dirty="0" err="1">
                <a:solidFill>
                  <a:srgbClr val="FF0000"/>
                </a:solidFill>
              </a:rPr>
              <a:t>weapon_check</a:t>
            </a:r>
            <a:r>
              <a:rPr lang="en-US" sz="2400" dirty="0">
                <a:solidFill>
                  <a:srgbClr val="FF0000"/>
                </a:solidFill>
              </a:rPr>
              <a:t> </a:t>
            </a:r>
            <a:r>
              <a:rPr lang="en-US" sz="2400" dirty="0"/>
              <a:t>method should print out information about every weapon type used by a robot, and which robots use each one.</a:t>
            </a:r>
          </a:p>
          <a:p>
            <a:pPr marL="118872" indent="0">
              <a:buNone/>
            </a:pPr>
            <a:endParaRPr lang="en-US" sz="1600" dirty="0">
              <a:solidFill>
                <a:srgbClr val="FF0000"/>
              </a:solidFill>
            </a:endParaRPr>
          </a:p>
          <a:p>
            <a:pPr marL="118872" indent="0">
              <a:buNone/>
            </a:pPr>
            <a:r>
              <a:rPr lang="en-US" sz="1600" dirty="0">
                <a:solidFill>
                  <a:srgbClr val="C00000"/>
                </a:solidFill>
              </a:rPr>
              <a:t>#main – test code for Part 4 ONLY</a:t>
            </a:r>
          </a:p>
          <a:p>
            <a:pPr marL="118872" indent="0">
              <a:buNone/>
            </a:pPr>
            <a:endParaRPr lang="en-US" sz="1600" dirty="0">
              <a:solidFill>
                <a:srgbClr val="FF0000"/>
              </a:solidFill>
            </a:endParaRPr>
          </a:p>
          <a:p>
            <a:pPr marL="118872" indent="0">
              <a:buNone/>
            </a:pPr>
            <a:r>
              <a:rPr lang="en-US" sz="1600" dirty="0">
                <a:solidFill>
                  <a:srgbClr val="FF0000"/>
                </a:solidFill>
              </a:rPr>
              <a:t>r2d2 = Robot("R2D2", "Beeps", 2)</a:t>
            </a:r>
          </a:p>
          <a:p>
            <a:pPr marL="118872" indent="0">
              <a:buNone/>
            </a:pPr>
            <a:r>
              <a:rPr lang="en-US" sz="1600" dirty="0">
                <a:solidFill>
                  <a:srgbClr val="FF0000"/>
                </a:solidFill>
              </a:rPr>
              <a:t>c3p0 = Robot("C3P0", "Conversation", 2)</a:t>
            </a:r>
          </a:p>
          <a:p>
            <a:pPr marL="118872" indent="0">
              <a:buNone/>
            </a:pPr>
            <a:r>
              <a:rPr lang="en-US" sz="1600" dirty="0">
                <a:solidFill>
                  <a:srgbClr val="FF0000"/>
                </a:solidFill>
              </a:rPr>
              <a:t>bb8 = Robot("BB-8", "Beeps", 1)</a:t>
            </a:r>
          </a:p>
          <a:p>
            <a:pPr marL="118872" indent="0">
              <a:buNone/>
            </a:pPr>
            <a:r>
              <a:rPr lang="en-US" sz="1600" dirty="0">
                <a:solidFill>
                  <a:srgbClr val="FF0000"/>
                </a:solidFill>
              </a:rPr>
              <a:t>j = Robot("Robot J", "Conversation", 2)</a:t>
            </a:r>
          </a:p>
          <a:p>
            <a:pPr marL="118872" indent="0">
              <a:buNone/>
            </a:pPr>
            <a:r>
              <a:rPr lang="en-US" sz="1600" dirty="0" err="1">
                <a:solidFill>
                  <a:srgbClr val="FF0000"/>
                </a:solidFill>
              </a:rPr>
              <a:t>optimus</a:t>
            </a:r>
            <a:r>
              <a:rPr lang="en-US" sz="1600" dirty="0">
                <a:solidFill>
                  <a:srgbClr val="FF0000"/>
                </a:solidFill>
              </a:rPr>
              <a:t> = Robot("Optimus", "Fists", 10)</a:t>
            </a:r>
          </a:p>
          <a:p>
            <a:pPr marL="118872" indent="0">
              <a:buNone/>
            </a:pPr>
            <a:r>
              <a:rPr lang="en-US" sz="1600" dirty="0" err="1">
                <a:solidFill>
                  <a:srgbClr val="FF0000"/>
                </a:solidFill>
              </a:rPr>
              <a:t>voltron</a:t>
            </a:r>
            <a:r>
              <a:rPr lang="en-US" sz="1600" dirty="0">
                <a:solidFill>
                  <a:srgbClr val="FF0000"/>
                </a:solidFill>
              </a:rPr>
              <a:t> = Robot("Voltron", "Sword", 10)</a:t>
            </a:r>
          </a:p>
          <a:p>
            <a:pPr marL="118872" indent="0">
              <a:buNone/>
            </a:pPr>
            <a:r>
              <a:rPr lang="en-US" sz="1600" dirty="0">
                <a:solidFill>
                  <a:srgbClr val="FF0000"/>
                </a:solidFill>
              </a:rPr>
              <a:t>gipsy = Robot("Gipsy Danger", "Sword", 9)</a:t>
            </a:r>
          </a:p>
          <a:p>
            <a:pPr marL="118872" indent="0">
              <a:buNone/>
            </a:pPr>
            <a:r>
              <a:rPr lang="en-US" sz="1600" dirty="0" err="1">
                <a:solidFill>
                  <a:srgbClr val="FF0000"/>
                </a:solidFill>
              </a:rPr>
              <a:t>Robot.weapon_check</a:t>
            </a:r>
            <a:r>
              <a:rPr lang="en-US" sz="1600" dirty="0">
                <a:solidFill>
                  <a:srgbClr val="FF0000"/>
                </a:solidFill>
              </a:rPr>
              <a:t>()</a:t>
            </a:r>
          </a:p>
        </p:txBody>
      </p:sp>
      <p:pic>
        <p:nvPicPr>
          <p:cNvPr id="6" name="Picture 5"/>
          <p:cNvPicPr>
            <a:picLocks noChangeAspect="1"/>
          </p:cNvPicPr>
          <p:nvPr/>
        </p:nvPicPr>
        <p:blipFill>
          <a:blip r:embed="rId2"/>
          <a:stretch>
            <a:fillRect/>
          </a:stretch>
        </p:blipFill>
        <p:spPr>
          <a:xfrm>
            <a:off x="4186882" y="3300355"/>
            <a:ext cx="4873482" cy="3386428"/>
          </a:xfrm>
          <a:prstGeom prst="rect">
            <a:avLst/>
          </a:prstGeom>
        </p:spPr>
      </p:pic>
    </p:spTree>
    <p:extLst>
      <p:ext uri="{BB962C8B-B14F-4D97-AF65-F5344CB8AC3E}">
        <p14:creationId xmlns:p14="http://schemas.microsoft.com/office/powerpoint/2010/main" val="34800340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422" y="90616"/>
            <a:ext cx="4987539" cy="1327022"/>
          </a:xfrm>
        </p:spPr>
        <p:txBody>
          <a:bodyPr>
            <a:normAutofit fontScale="90000"/>
          </a:bodyPr>
          <a:lstStyle/>
          <a:p>
            <a:r>
              <a:rPr lang="en-US" dirty="0"/>
              <a:t>Fighting Robots </a:t>
            </a:r>
            <a:r>
              <a:rPr lang="en-US" dirty="0" err="1"/>
              <a:t>pt</a:t>
            </a:r>
            <a:r>
              <a:rPr lang="en-US" dirty="0"/>
              <a:t> 5 (Group Work)</a:t>
            </a:r>
          </a:p>
        </p:txBody>
      </p:sp>
      <p:sp>
        <p:nvSpPr>
          <p:cNvPr id="3" name="Content Placeholder 2"/>
          <p:cNvSpPr>
            <a:spLocks noGrp="1"/>
          </p:cNvSpPr>
          <p:nvPr>
            <p:ph idx="1"/>
          </p:nvPr>
        </p:nvSpPr>
        <p:spPr>
          <a:xfrm>
            <a:off x="0" y="1417638"/>
            <a:ext cx="5782962" cy="5269145"/>
          </a:xfrm>
        </p:spPr>
        <p:txBody>
          <a:bodyPr>
            <a:noAutofit/>
          </a:bodyPr>
          <a:lstStyle/>
          <a:p>
            <a:pPr marL="118872" indent="0">
              <a:buNone/>
            </a:pPr>
            <a:r>
              <a:rPr lang="en-US" sz="2000" dirty="0"/>
              <a:t>Implement a </a:t>
            </a:r>
            <a:r>
              <a:rPr lang="en-US" sz="2000" dirty="0" err="1">
                <a:solidFill>
                  <a:srgbClr val="FF0000"/>
                </a:solidFill>
              </a:rPr>
              <a:t>random_tournament</a:t>
            </a:r>
            <a:r>
              <a:rPr lang="en-US" sz="2000" dirty="0">
                <a:solidFill>
                  <a:srgbClr val="FF0000"/>
                </a:solidFill>
              </a:rPr>
              <a:t>()</a:t>
            </a:r>
            <a:r>
              <a:rPr lang="en-US" sz="2000" dirty="0"/>
              <a:t> static method for the Robot class. The </a:t>
            </a:r>
            <a:r>
              <a:rPr lang="en-US" sz="2000" dirty="0" err="1">
                <a:solidFill>
                  <a:srgbClr val="FF0000"/>
                </a:solidFill>
              </a:rPr>
              <a:t>random_tournament</a:t>
            </a:r>
            <a:r>
              <a:rPr lang="en-US" sz="2000" dirty="0">
                <a:solidFill>
                  <a:srgbClr val="FF0000"/>
                </a:solidFill>
              </a:rPr>
              <a:t> </a:t>
            </a:r>
            <a:r>
              <a:rPr lang="en-US" sz="2000" dirty="0"/>
              <a:t>method should take the robot list, sort it by strength (you should override the </a:t>
            </a:r>
            <a:r>
              <a:rPr lang="en-US" sz="2000" b="1" dirty="0">
                <a:solidFill>
                  <a:srgbClr val="FF0000"/>
                </a:solidFill>
              </a:rPr>
              <a:t>&lt;</a:t>
            </a:r>
            <a:r>
              <a:rPr lang="en-US" sz="2000" dirty="0"/>
              <a:t> operator to make this easier), and then pair robots off two at a time to fight. If there are any robots left unpaired, they get a bye (don’t have to fight that round). At the end of the round, remove any robots that lost and repeat. Finally, print out the ultimate winner.</a:t>
            </a:r>
            <a:endParaRPr lang="en-US" sz="1600" dirty="0"/>
          </a:p>
          <a:p>
            <a:pPr marL="118872" indent="0">
              <a:buNone/>
            </a:pPr>
            <a:endParaRPr lang="en-US" sz="1100" dirty="0">
              <a:solidFill>
                <a:srgbClr val="FF0000"/>
              </a:solidFill>
            </a:endParaRPr>
          </a:p>
          <a:p>
            <a:pPr marL="118872" indent="0">
              <a:buNone/>
            </a:pPr>
            <a:r>
              <a:rPr lang="en-US" sz="1400" dirty="0">
                <a:solidFill>
                  <a:srgbClr val="C00000"/>
                </a:solidFill>
              </a:rPr>
              <a:t>#main – test code for Part 5 ONLY</a:t>
            </a:r>
          </a:p>
          <a:p>
            <a:pPr marL="118872" indent="0">
              <a:buNone/>
            </a:pPr>
            <a:r>
              <a:rPr lang="en-US" sz="1400" dirty="0">
                <a:solidFill>
                  <a:srgbClr val="FF0000"/>
                </a:solidFill>
              </a:rPr>
              <a:t>r2d2 = Robot("R2D2", "Beeps", 2)</a:t>
            </a:r>
          </a:p>
          <a:p>
            <a:pPr marL="118872" indent="0">
              <a:buNone/>
            </a:pPr>
            <a:r>
              <a:rPr lang="en-US" sz="1400" dirty="0">
                <a:solidFill>
                  <a:srgbClr val="FF0000"/>
                </a:solidFill>
              </a:rPr>
              <a:t>c3p0 = Robot("C3P0", "Conversation", 2)</a:t>
            </a:r>
          </a:p>
          <a:p>
            <a:pPr marL="118872" indent="0">
              <a:buNone/>
            </a:pPr>
            <a:r>
              <a:rPr lang="en-US" sz="1400" dirty="0">
                <a:solidFill>
                  <a:srgbClr val="FF0000"/>
                </a:solidFill>
              </a:rPr>
              <a:t>bb8 = Robot("BB-8", "Beeps", 1)</a:t>
            </a:r>
          </a:p>
          <a:p>
            <a:pPr marL="118872" indent="0">
              <a:buNone/>
            </a:pPr>
            <a:r>
              <a:rPr lang="en-US" sz="1400" dirty="0">
                <a:solidFill>
                  <a:srgbClr val="FF0000"/>
                </a:solidFill>
              </a:rPr>
              <a:t>j = Robot("Robot J", "Conversation", 2)</a:t>
            </a:r>
          </a:p>
          <a:p>
            <a:pPr marL="118872" indent="0">
              <a:buNone/>
            </a:pPr>
            <a:r>
              <a:rPr lang="en-US" sz="1400" dirty="0" err="1">
                <a:solidFill>
                  <a:srgbClr val="FF0000"/>
                </a:solidFill>
              </a:rPr>
              <a:t>optimus</a:t>
            </a:r>
            <a:r>
              <a:rPr lang="en-US" sz="1400" dirty="0">
                <a:solidFill>
                  <a:srgbClr val="FF0000"/>
                </a:solidFill>
              </a:rPr>
              <a:t> = Robot("Optimus", "Fists", 10)</a:t>
            </a:r>
          </a:p>
          <a:p>
            <a:pPr marL="118872" indent="0">
              <a:buNone/>
            </a:pPr>
            <a:r>
              <a:rPr lang="en-US" sz="1400" dirty="0" err="1">
                <a:solidFill>
                  <a:srgbClr val="FF0000"/>
                </a:solidFill>
              </a:rPr>
              <a:t>voltron</a:t>
            </a:r>
            <a:r>
              <a:rPr lang="en-US" sz="1400" dirty="0">
                <a:solidFill>
                  <a:srgbClr val="FF0000"/>
                </a:solidFill>
              </a:rPr>
              <a:t> = Robot("Voltron", "Sword", 10)</a:t>
            </a:r>
          </a:p>
          <a:p>
            <a:pPr marL="118872" indent="0">
              <a:buNone/>
            </a:pPr>
            <a:r>
              <a:rPr lang="en-US" sz="1400" dirty="0">
                <a:solidFill>
                  <a:srgbClr val="FF0000"/>
                </a:solidFill>
              </a:rPr>
              <a:t>gipsy = Robot("Gipsy Danger", "Sword", 9)</a:t>
            </a:r>
          </a:p>
          <a:p>
            <a:pPr marL="118872" indent="0">
              <a:buNone/>
            </a:pPr>
            <a:r>
              <a:rPr lang="en-US" sz="1400" dirty="0" err="1">
                <a:solidFill>
                  <a:srgbClr val="FF0000"/>
                </a:solidFill>
              </a:rPr>
              <a:t>Robot.random_tournament</a:t>
            </a:r>
            <a:r>
              <a:rPr lang="en-US" sz="1400" dirty="0">
                <a:solidFill>
                  <a:srgbClr val="FF0000"/>
                </a:solidFill>
              </a:rPr>
              <a:t>()</a:t>
            </a:r>
          </a:p>
        </p:txBody>
      </p:sp>
      <p:sp>
        <p:nvSpPr>
          <p:cNvPr id="4" name="TextBox 3"/>
          <p:cNvSpPr txBox="1"/>
          <p:nvPr/>
        </p:nvSpPr>
        <p:spPr>
          <a:xfrm>
            <a:off x="5916202" y="381000"/>
            <a:ext cx="3220948" cy="618630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rgbClr val="00B050"/>
                </a:solidFill>
              </a:rPr>
              <a:t>&gt;&gt;&gt; </a:t>
            </a:r>
          </a:p>
          <a:p>
            <a:r>
              <a:rPr lang="en-US" sz="1200" dirty="0">
                <a:solidFill>
                  <a:srgbClr val="00B050"/>
                </a:solidFill>
              </a:rPr>
              <a:t>Robot created! R2D2 </a:t>
            </a:r>
          </a:p>
          <a:p>
            <a:r>
              <a:rPr lang="en-US" sz="1200" dirty="0">
                <a:solidFill>
                  <a:srgbClr val="00B050"/>
                </a:solidFill>
              </a:rPr>
              <a:t>Robot created! C3P0 </a:t>
            </a:r>
          </a:p>
          <a:p>
            <a:r>
              <a:rPr lang="en-US" sz="1200" dirty="0">
                <a:solidFill>
                  <a:srgbClr val="00B050"/>
                </a:solidFill>
              </a:rPr>
              <a:t>Robot created! BB-8 </a:t>
            </a:r>
          </a:p>
          <a:p>
            <a:r>
              <a:rPr lang="en-US" sz="1200" dirty="0">
                <a:solidFill>
                  <a:srgbClr val="00B050"/>
                </a:solidFill>
              </a:rPr>
              <a:t>Robot created! Robot J </a:t>
            </a:r>
          </a:p>
          <a:p>
            <a:r>
              <a:rPr lang="en-US" sz="1200" dirty="0">
                <a:solidFill>
                  <a:srgbClr val="00B050"/>
                </a:solidFill>
              </a:rPr>
              <a:t>Robot created! Optimus </a:t>
            </a:r>
          </a:p>
          <a:p>
            <a:r>
              <a:rPr lang="en-US" sz="1200" dirty="0">
                <a:solidFill>
                  <a:srgbClr val="00B050"/>
                </a:solidFill>
              </a:rPr>
              <a:t>Robot created! Voltron </a:t>
            </a:r>
          </a:p>
          <a:p>
            <a:r>
              <a:rPr lang="en-US" sz="1200" dirty="0">
                <a:solidFill>
                  <a:srgbClr val="00B050"/>
                </a:solidFill>
              </a:rPr>
              <a:t>Robot created! Gipsy Danger </a:t>
            </a:r>
          </a:p>
          <a:p>
            <a:endParaRPr lang="en-US" sz="1200" dirty="0">
              <a:solidFill>
                <a:srgbClr val="00B050"/>
              </a:solidFill>
            </a:endParaRPr>
          </a:p>
          <a:p>
            <a:r>
              <a:rPr lang="en-US" sz="1200" dirty="0">
                <a:solidFill>
                  <a:srgbClr val="00B050"/>
                </a:solidFill>
              </a:rPr>
              <a:t>Random Tournament, Round 1 !</a:t>
            </a:r>
          </a:p>
          <a:p>
            <a:r>
              <a:rPr lang="en-US" sz="1200" dirty="0">
                <a:solidFill>
                  <a:srgbClr val="00B050"/>
                </a:solidFill>
              </a:rPr>
              <a:t>BB-8 challenges R2D2</a:t>
            </a:r>
          </a:p>
          <a:p>
            <a:r>
              <a:rPr lang="en-US" sz="1200" dirty="0">
                <a:solidFill>
                  <a:srgbClr val="00B050"/>
                </a:solidFill>
              </a:rPr>
              <a:t>R2D2 wins, using its Beeps</a:t>
            </a:r>
          </a:p>
          <a:p>
            <a:r>
              <a:rPr lang="en-US" sz="1200" dirty="0">
                <a:solidFill>
                  <a:srgbClr val="00B050"/>
                </a:solidFill>
              </a:rPr>
              <a:t>C3P0 challenges Robot J</a:t>
            </a:r>
          </a:p>
          <a:p>
            <a:r>
              <a:rPr lang="en-US" sz="1200" dirty="0">
                <a:solidFill>
                  <a:srgbClr val="00B050"/>
                </a:solidFill>
              </a:rPr>
              <a:t>Close match!!!</a:t>
            </a:r>
          </a:p>
          <a:p>
            <a:r>
              <a:rPr lang="en-US" sz="1200" dirty="0">
                <a:solidFill>
                  <a:srgbClr val="00B050"/>
                </a:solidFill>
              </a:rPr>
              <a:t>Robot J wins, using its Conversation</a:t>
            </a:r>
          </a:p>
          <a:p>
            <a:r>
              <a:rPr lang="en-US" sz="1200" dirty="0">
                <a:solidFill>
                  <a:srgbClr val="00B050"/>
                </a:solidFill>
              </a:rPr>
              <a:t>Gipsy Danger challenges Optimus</a:t>
            </a:r>
          </a:p>
          <a:p>
            <a:r>
              <a:rPr lang="en-US" sz="1200" dirty="0">
                <a:solidFill>
                  <a:srgbClr val="00B050"/>
                </a:solidFill>
              </a:rPr>
              <a:t>Optimus wins, using its Fists</a:t>
            </a:r>
          </a:p>
          <a:p>
            <a:r>
              <a:rPr lang="en-US" sz="1200" dirty="0">
                <a:solidFill>
                  <a:srgbClr val="00B050"/>
                </a:solidFill>
              </a:rPr>
              <a:t>Voltron gets a bye this round!</a:t>
            </a:r>
          </a:p>
          <a:p>
            <a:endParaRPr lang="en-US" sz="1200" dirty="0">
              <a:solidFill>
                <a:srgbClr val="00B050"/>
              </a:solidFill>
            </a:endParaRPr>
          </a:p>
          <a:p>
            <a:r>
              <a:rPr lang="en-US" sz="1200" dirty="0">
                <a:solidFill>
                  <a:srgbClr val="00B050"/>
                </a:solidFill>
              </a:rPr>
              <a:t>Random Tournament, Round 2 !</a:t>
            </a:r>
          </a:p>
          <a:p>
            <a:r>
              <a:rPr lang="en-US" sz="1200" dirty="0">
                <a:solidFill>
                  <a:srgbClr val="00B050"/>
                </a:solidFill>
              </a:rPr>
              <a:t>R2D2 challenges Robot J</a:t>
            </a:r>
          </a:p>
          <a:p>
            <a:r>
              <a:rPr lang="en-US" sz="1200" dirty="0">
                <a:solidFill>
                  <a:srgbClr val="00B050"/>
                </a:solidFill>
              </a:rPr>
              <a:t>Close match!!!</a:t>
            </a:r>
          </a:p>
          <a:p>
            <a:r>
              <a:rPr lang="en-US" sz="1200" dirty="0">
                <a:solidFill>
                  <a:srgbClr val="00B050"/>
                </a:solidFill>
              </a:rPr>
              <a:t>Robot J wins, using its Conversation</a:t>
            </a:r>
          </a:p>
          <a:p>
            <a:r>
              <a:rPr lang="en-US" sz="1200" dirty="0">
                <a:solidFill>
                  <a:srgbClr val="00B050"/>
                </a:solidFill>
              </a:rPr>
              <a:t>Optimus challenges Voltron</a:t>
            </a:r>
          </a:p>
          <a:p>
            <a:r>
              <a:rPr lang="en-US" sz="1200" dirty="0">
                <a:solidFill>
                  <a:srgbClr val="00B050"/>
                </a:solidFill>
              </a:rPr>
              <a:t>Close match!!!</a:t>
            </a:r>
          </a:p>
          <a:p>
            <a:r>
              <a:rPr lang="en-US" sz="1200" dirty="0">
                <a:solidFill>
                  <a:srgbClr val="00B050"/>
                </a:solidFill>
              </a:rPr>
              <a:t>Optimus wins, using its Fists</a:t>
            </a:r>
          </a:p>
          <a:p>
            <a:endParaRPr lang="en-US" sz="1200" dirty="0">
              <a:solidFill>
                <a:srgbClr val="00B050"/>
              </a:solidFill>
            </a:endParaRPr>
          </a:p>
          <a:p>
            <a:r>
              <a:rPr lang="en-US" sz="1200" dirty="0">
                <a:solidFill>
                  <a:srgbClr val="00B050"/>
                </a:solidFill>
              </a:rPr>
              <a:t>Random Tournament, Round 3 !</a:t>
            </a:r>
          </a:p>
          <a:p>
            <a:r>
              <a:rPr lang="en-US" sz="1200" dirty="0">
                <a:solidFill>
                  <a:srgbClr val="00B050"/>
                </a:solidFill>
              </a:rPr>
              <a:t>Robot J challenges Optimus</a:t>
            </a:r>
          </a:p>
          <a:p>
            <a:r>
              <a:rPr lang="en-US" sz="1200" dirty="0">
                <a:solidFill>
                  <a:srgbClr val="00B050"/>
                </a:solidFill>
              </a:rPr>
              <a:t>Optimus wins, using its Fists</a:t>
            </a:r>
          </a:p>
          <a:p>
            <a:endParaRPr lang="en-US" sz="1200" dirty="0">
              <a:solidFill>
                <a:srgbClr val="00B050"/>
              </a:solidFill>
            </a:endParaRPr>
          </a:p>
          <a:p>
            <a:r>
              <a:rPr lang="en-US" sz="1200" dirty="0">
                <a:solidFill>
                  <a:srgbClr val="00B050"/>
                </a:solidFill>
              </a:rPr>
              <a:t>The ultimate winner is: Optimus</a:t>
            </a:r>
          </a:p>
        </p:txBody>
      </p:sp>
      <p:pic>
        <p:nvPicPr>
          <p:cNvPr id="5" name="Picture 4"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542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228.photobucket.com/albums/ee63/Spideristic/Toys/01_pacific_rim_figure_Gypsy_Dang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1524000"/>
            <a:ext cx="4191000" cy="52387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Fighting Robots </a:t>
            </a:r>
            <a:r>
              <a:rPr lang="en-US" dirty="0" err="1"/>
              <a:t>pt</a:t>
            </a:r>
            <a:r>
              <a:rPr lang="en-US" dirty="0"/>
              <a:t> 3 (Solution)</a:t>
            </a:r>
          </a:p>
        </p:txBody>
      </p:sp>
      <p:sp>
        <p:nvSpPr>
          <p:cNvPr id="3" name="Content Placeholder 2"/>
          <p:cNvSpPr>
            <a:spLocks noGrp="1"/>
          </p:cNvSpPr>
          <p:nvPr>
            <p:ph idx="1"/>
          </p:nvPr>
        </p:nvSpPr>
        <p:spPr/>
        <p:txBody>
          <a:bodyPr>
            <a:normAutofit fontScale="40000" lnSpcReduction="20000"/>
          </a:bodyPr>
          <a:lstStyle/>
          <a:p>
            <a:pPr marL="118872" indent="0">
              <a:buNone/>
            </a:pPr>
            <a:r>
              <a:rPr lang="en-US" b="1" dirty="0" err="1">
                <a:solidFill>
                  <a:srgbClr val="FF0000"/>
                </a:solidFill>
              </a:rPr>
              <a:t>def</a:t>
            </a:r>
            <a:r>
              <a:rPr lang="en-US" b="1" dirty="0">
                <a:solidFill>
                  <a:srgbClr val="FF0000"/>
                </a:solidFill>
              </a:rPr>
              <a:t> fight(self, opponent):</a:t>
            </a:r>
          </a:p>
          <a:p>
            <a:pPr marL="118872" indent="0">
              <a:buNone/>
            </a:pPr>
            <a:r>
              <a:rPr lang="en-US" b="1" dirty="0">
                <a:solidFill>
                  <a:srgbClr val="FF0000"/>
                </a:solidFill>
              </a:rPr>
              <a:t>        print(self.name, "challenges", opponent.name)            </a:t>
            </a:r>
          </a:p>
          <a:p>
            <a:pPr marL="118872" indent="0">
              <a:buNone/>
            </a:pPr>
            <a:r>
              <a:rPr lang="en-US" b="1" dirty="0">
                <a:solidFill>
                  <a:srgbClr val="FF0000"/>
                </a:solidFill>
              </a:rPr>
              <a:t>        </a:t>
            </a:r>
          </a:p>
          <a:p>
            <a:pPr marL="118872" indent="0">
              <a:buNone/>
            </a:pPr>
            <a:r>
              <a:rPr lang="en-US" b="1" dirty="0">
                <a:solidFill>
                  <a:srgbClr val="FF0000"/>
                </a:solidFill>
              </a:rPr>
              <a:t>        if not </a:t>
            </a:r>
            <a:r>
              <a:rPr lang="en-US" b="1" dirty="0" err="1">
                <a:solidFill>
                  <a:srgbClr val="FF0000"/>
                </a:solidFill>
              </a:rPr>
              <a:t>self.online</a:t>
            </a:r>
            <a:r>
              <a:rPr lang="en-US" b="1" dirty="0">
                <a:solidFill>
                  <a:srgbClr val="FF0000"/>
                </a:solidFill>
              </a:rPr>
              <a:t>:</a:t>
            </a:r>
          </a:p>
          <a:p>
            <a:pPr marL="118872" indent="0">
              <a:buNone/>
            </a:pPr>
            <a:r>
              <a:rPr lang="en-US" b="1" dirty="0">
                <a:solidFill>
                  <a:srgbClr val="FF0000"/>
                </a:solidFill>
              </a:rPr>
              <a:t>            print(self.name, "cannot fight - it is offline.")</a:t>
            </a:r>
          </a:p>
          <a:p>
            <a:pPr marL="118872" indent="0">
              <a:buNone/>
            </a:pPr>
            <a:r>
              <a:rPr lang="en-US" b="1" dirty="0">
                <a:solidFill>
                  <a:srgbClr val="FF0000"/>
                </a:solidFill>
              </a:rPr>
              <a:t>        </a:t>
            </a:r>
            <a:r>
              <a:rPr lang="en-US" b="1" dirty="0" err="1">
                <a:solidFill>
                  <a:srgbClr val="FF0000"/>
                </a:solidFill>
              </a:rPr>
              <a:t>elif</a:t>
            </a:r>
            <a:r>
              <a:rPr lang="en-US" b="1" dirty="0">
                <a:solidFill>
                  <a:srgbClr val="FF0000"/>
                </a:solidFill>
              </a:rPr>
              <a:t> not </a:t>
            </a:r>
            <a:r>
              <a:rPr lang="en-US" b="1" dirty="0" err="1">
                <a:solidFill>
                  <a:srgbClr val="FF0000"/>
                </a:solidFill>
              </a:rPr>
              <a:t>opponent.online</a:t>
            </a:r>
            <a:r>
              <a:rPr lang="en-US" b="1" dirty="0">
                <a:solidFill>
                  <a:srgbClr val="FF0000"/>
                </a:solidFill>
              </a:rPr>
              <a:t>:</a:t>
            </a:r>
          </a:p>
          <a:p>
            <a:pPr marL="118872" indent="0">
              <a:buNone/>
            </a:pPr>
            <a:r>
              <a:rPr lang="en-US" b="1" dirty="0">
                <a:solidFill>
                  <a:srgbClr val="FF0000"/>
                </a:solidFill>
              </a:rPr>
              <a:t>            print(opponent.name, "cannot fight - it is offline.")</a:t>
            </a:r>
          </a:p>
          <a:p>
            <a:pPr marL="118872" indent="0">
              <a:buNone/>
            </a:pPr>
            <a:r>
              <a:rPr lang="en-US" b="1" dirty="0">
                <a:solidFill>
                  <a:srgbClr val="FF0000"/>
                </a:solidFill>
              </a:rPr>
              <a:t>        else:</a:t>
            </a:r>
          </a:p>
          <a:p>
            <a:pPr marL="118872" indent="0">
              <a:buNone/>
            </a:pPr>
            <a:r>
              <a:rPr lang="en-US" b="1" dirty="0">
                <a:solidFill>
                  <a:srgbClr val="FF0000"/>
                </a:solidFill>
              </a:rPr>
              <a:t>            if </a:t>
            </a:r>
            <a:r>
              <a:rPr lang="en-US" b="1" dirty="0" err="1">
                <a:solidFill>
                  <a:srgbClr val="FF0000"/>
                </a:solidFill>
              </a:rPr>
              <a:t>self.strength</a:t>
            </a:r>
            <a:r>
              <a:rPr lang="en-US" b="1" dirty="0">
                <a:solidFill>
                  <a:srgbClr val="FF0000"/>
                </a:solidFill>
              </a:rPr>
              <a:t> &gt; </a:t>
            </a:r>
            <a:r>
              <a:rPr lang="en-US" b="1" dirty="0" err="1">
                <a:solidFill>
                  <a:srgbClr val="FF0000"/>
                </a:solidFill>
              </a:rPr>
              <a:t>opponent.strength</a:t>
            </a:r>
            <a:r>
              <a:rPr lang="en-US" b="1" dirty="0">
                <a:solidFill>
                  <a:srgbClr val="FF0000"/>
                </a:solidFill>
              </a:rPr>
              <a:t>:</a:t>
            </a:r>
          </a:p>
          <a:p>
            <a:pPr marL="118872" indent="0">
              <a:buNone/>
            </a:pPr>
            <a:r>
              <a:rPr lang="en-US" b="1" dirty="0">
                <a:solidFill>
                  <a:srgbClr val="FF0000"/>
                </a:solidFill>
              </a:rPr>
              <a:t>                winner = self</a:t>
            </a:r>
          </a:p>
          <a:p>
            <a:pPr marL="118872" indent="0">
              <a:buNone/>
            </a:pPr>
            <a:r>
              <a:rPr lang="en-US" b="1" dirty="0">
                <a:solidFill>
                  <a:srgbClr val="FF0000"/>
                </a:solidFill>
              </a:rPr>
              <a:t>            </a:t>
            </a:r>
            <a:r>
              <a:rPr lang="en-US" b="1" dirty="0" err="1">
                <a:solidFill>
                  <a:srgbClr val="FF0000"/>
                </a:solidFill>
              </a:rPr>
              <a:t>elif</a:t>
            </a:r>
            <a:r>
              <a:rPr lang="en-US" b="1" dirty="0">
                <a:solidFill>
                  <a:srgbClr val="FF0000"/>
                </a:solidFill>
              </a:rPr>
              <a:t> </a:t>
            </a:r>
            <a:r>
              <a:rPr lang="en-US" b="1" dirty="0" err="1">
                <a:solidFill>
                  <a:srgbClr val="FF0000"/>
                </a:solidFill>
              </a:rPr>
              <a:t>self.strength</a:t>
            </a:r>
            <a:r>
              <a:rPr lang="en-US" b="1" dirty="0">
                <a:solidFill>
                  <a:srgbClr val="FF0000"/>
                </a:solidFill>
              </a:rPr>
              <a:t> &lt; </a:t>
            </a:r>
            <a:r>
              <a:rPr lang="en-US" b="1" dirty="0" err="1">
                <a:solidFill>
                  <a:srgbClr val="FF0000"/>
                </a:solidFill>
              </a:rPr>
              <a:t>opponent.strength</a:t>
            </a:r>
            <a:r>
              <a:rPr lang="en-US" b="1" dirty="0">
                <a:solidFill>
                  <a:srgbClr val="FF0000"/>
                </a:solidFill>
              </a:rPr>
              <a:t>:</a:t>
            </a:r>
          </a:p>
          <a:p>
            <a:pPr marL="118872" indent="0">
              <a:buNone/>
            </a:pPr>
            <a:r>
              <a:rPr lang="en-US" b="1" dirty="0">
                <a:solidFill>
                  <a:srgbClr val="FF0000"/>
                </a:solidFill>
              </a:rPr>
              <a:t>                winner = opponent</a:t>
            </a:r>
          </a:p>
          <a:p>
            <a:pPr marL="118872" indent="0">
              <a:buNone/>
            </a:pPr>
            <a:r>
              <a:rPr lang="en-US" b="1" dirty="0">
                <a:solidFill>
                  <a:srgbClr val="FF0000"/>
                </a:solidFill>
              </a:rPr>
              <a:t>            else:</a:t>
            </a:r>
          </a:p>
          <a:p>
            <a:pPr marL="118872" indent="0">
              <a:buNone/>
            </a:pPr>
            <a:r>
              <a:rPr lang="en-US" b="1" dirty="0">
                <a:solidFill>
                  <a:srgbClr val="FF0000"/>
                </a:solidFill>
              </a:rPr>
              <a:t>                print("Close match!!!")</a:t>
            </a:r>
          </a:p>
          <a:p>
            <a:pPr marL="118872" indent="0">
              <a:buNone/>
            </a:pPr>
            <a:r>
              <a:rPr lang="en-US" b="1" dirty="0">
                <a:solidFill>
                  <a:srgbClr val="FF0000"/>
                </a:solidFill>
              </a:rPr>
              <a:t>                winner = </a:t>
            </a:r>
            <a:r>
              <a:rPr lang="en-US" b="1" dirty="0" err="1">
                <a:solidFill>
                  <a:srgbClr val="FF0000"/>
                </a:solidFill>
              </a:rPr>
              <a:t>random.choice</a:t>
            </a:r>
            <a:r>
              <a:rPr lang="en-US" b="1" dirty="0">
                <a:solidFill>
                  <a:srgbClr val="FF0000"/>
                </a:solidFill>
              </a:rPr>
              <a:t>([self, opponent])</a:t>
            </a:r>
          </a:p>
          <a:p>
            <a:pPr marL="118872" indent="0">
              <a:buNone/>
            </a:pPr>
            <a:r>
              <a:rPr lang="en-US" b="1" dirty="0">
                <a:solidFill>
                  <a:srgbClr val="FF0000"/>
                </a:solidFill>
              </a:rPr>
              <a:t>                                </a:t>
            </a:r>
          </a:p>
          <a:p>
            <a:pPr marL="118872" indent="0">
              <a:buNone/>
            </a:pPr>
            <a:r>
              <a:rPr lang="en-US" b="1" dirty="0">
                <a:solidFill>
                  <a:srgbClr val="FF0000"/>
                </a:solidFill>
              </a:rPr>
              <a:t>            if winner == self:</a:t>
            </a:r>
          </a:p>
          <a:p>
            <a:pPr marL="118872" indent="0">
              <a:buNone/>
            </a:pPr>
            <a:r>
              <a:rPr lang="en-US" b="1" dirty="0">
                <a:solidFill>
                  <a:srgbClr val="FF0000"/>
                </a:solidFill>
              </a:rPr>
              <a:t>                print(self.name, "wins, using its", </a:t>
            </a:r>
            <a:r>
              <a:rPr lang="en-US" b="1" dirty="0" err="1">
                <a:solidFill>
                  <a:srgbClr val="FF0000"/>
                </a:solidFill>
              </a:rPr>
              <a:t>self.weapon</a:t>
            </a:r>
            <a:r>
              <a:rPr lang="en-US" b="1" dirty="0">
                <a:solidFill>
                  <a:srgbClr val="FF0000"/>
                </a:solidFill>
              </a:rPr>
              <a:t>)</a:t>
            </a:r>
          </a:p>
          <a:p>
            <a:pPr marL="118872" indent="0">
              <a:buNone/>
            </a:pPr>
            <a:r>
              <a:rPr lang="en-US" b="1" dirty="0">
                <a:solidFill>
                  <a:srgbClr val="FF0000"/>
                </a:solidFill>
              </a:rPr>
              <a:t>                </a:t>
            </a:r>
            <a:r>
              <a:rPr lang="en-US" b="1" dirty="0" err="1">
                <a:solidFill>
                  <a:srgbClr val="FF0000"/>
                </a:solidFill>
              </a:rPr>
              <a:t>opponent.online</a:t>
            </a:r>
            <a:r>
              <a:rPr lang="en-US" b="1" dirty="0">
                <a:solidFill>
                  <a:srgbClr val="FF0000"/>
                </a:solidFill>
              </a:rPr>
              <a:t> = False</a:t>
            </a:r>
          </a:p>
          <a:p>
            <a:pPr marL="118872" indent="0">
              <a:buNone/>
            </a:pPr>
            <a:r>
              <a:rPr lang="en-US" b="1" dirty="0">
                <a:solidFill>
                  <a:srgbClr val="FF0000"/>
                </a:solidFill>
              </a:rPr>
              <a:t>            else:</a:t>
            </a:r>
          </a:p>
          <a:p>
            <a:pPr marL="118872" indent="0">
              <a:buNone/>
            </a:pPr>
            <a:r>
              <a:rPr lang="en-US" b="1" dirty="0">
                <a:solidFill>
                  <a:srgbClr val="FF0000"/>
                </a:solidFill>
              </a:rPr>
              <a:t>                print(opponent.name, "wins, using its", </a:t>
            </a:r>
            <a:r>
              <a:rPr lang="en-US" b="1" dirty="0" err="1">
                <a:solidFill>
                  <a:srgbClr val="FF0000"/>
                </a:solidFill>
              </a:rPr>
              <a:t>opponent.weapon</a:t>
            </a:r>
            <a:r>
              <a:rPr lang="en-US" b="1" dirty="0">
                <a:solidFill>
                  <a:srgbClr val="FF0000"/>
                </a:solidFill>
              </a:rPr>
              <a:t>)</a:t>
            </a:r>
          </a:p>
          <a:p>
            <a:pPr marL="118872" indent="0">
              <a:buNone/>
            </a:pPr>
            <a:r>
              <a:rPr lang="en-US" b="1" dirty="0">
                <a:solidFill>
                  <a:srgbClr val="FF0000"/>
                </a:solidFill>
              </a:rPr>
              <a:t>                </a:t>
            </a:r>
            <a:r>
              <a:rPr lang="en-US" b="1" dirty="0" err="1">
                <a:solidFill>
                  <a:srgbClr val="FF0000"/>
                </a:solidFill>
              </a:rPr>
              <a:t>self.online</a:t>
            </a:r>
            <a:r>
              <a:rPr lang="en-US" b="1" dirty="0">
                <a:solidFill>
                  <a:srgbClr val="FF0000"/>
                </a:solidFill>
              </a:rPr>
              <a:t> = False</a:t>
            </a:r>
          </a:p>
          <a:p>
            <a:pPr marL="118872" indent="0">
              <a:buNone/>
            </a:pPr>
            <a:endParaRPr lang="en-US" b="1" dirty="0">
              <a:solidFill>
                <a:srgbClr val="FF0000"/>
              </a:solidFill>
            </a:endParaRPr>
          </a:p>
          <a:p>
            <a:pPr marL="118872" indent="0">
              <a:buNone/>
            </a:pPr>
            <a:r>
              <a:rPr lang="en-US" b="1" dirty="0">
                <a:solidFill>
                  <a:srgbClr val="FF0000"/>
                </a:solidFill>
              </a:rPr>
              <a:t>            print(self)</a:t>
            </a:r>
          </a:p>
          <a:p>
            <a:pPr marL="118872" indent="0">
              <a:buNone/>
            </a:pPr>
            <a:r>
              <a:rPr lang="en-US" b="1" dirty="0">
                <a:solidFill>
                  <a:srgbClr val="FF0000"/>
                </a:solidFill>
              </a:rPr>
              <a:t>            print(opponent)</a:t>
            </a:r>
          </a:p>
        </p:txBody>
      </p:sp>
    </p:spTree>
    <p:extLst>
      <p:ext uri="{BB962C8B-B14F-4D97-AF65-F5344CB8AC3E}">
        <p14:creationId xmlns:p14="http://schemas.microsoft.com/office/powerpoint/2010/main" val="23887031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Fighting Robots </a:t>
            </a:r>
            <a:r>
              <a:rPr lang="en-US" dirty="0" err="1"/>
              <a:t>pt</a:t>
            </a:r>
            <a:r>
              <a:rPr lang="en-US" dirty="0"/>
              <a:t> 4 (Solution)</a:t>
            </a:r>
          </a:p>
        </p:txBody>
      </p:sp>
      <p:sp>
        <p:nvSpPr>
          <p:cNvPr id="3" name="Content Placeholder 2"/>
          <p:cNvSpPr>
            <a:spLocks noGrp="1"/>
          </p:cNvSpPr>
          <p:nvPr>
            <p:ph idx="1"/>
          </p:nvPr>
        </p:nvSpPr>
        <p:spPr>
          <a:xfrm>
            <a:off x="0" y="1600200"/>
            <a:ext cx="8686800" cy="5086583"/>
          </a:xfrm>
        </p:spPr>
        <p:txBody>
          <a:bodyPr>
            <a:normAutofit/>
          </a:bodyPr>
          <a:lstStyle/>
          <a:p>
            <a:pPr marL="118872" indent="0">
              <a:buNone/>
            </a:pPr>
            <a:r>
              <a:rPr lang="en-US" b="1" dirty="0">
                <a:solidFill>
                  <a:srgbClr val="FF0000"/>
                </a:solidFill>
              </a:rPr>
              <a:t> </a:t>
            </a:r>
            <a:r>
              <a:rPr lang="en-US" sz="1800" b="1" dirty="0">
                <a:solidFill>
                  <a:srgbClr val="FF0000"/>
                </a:solidFill>
              </a:rPr>
              <a:t>@</a:t>
            </a:r>
            <a:r>
              <a:rPr lang="en-US" sz="1800" b="1" dirty="0" err="1">
                <a:solidFill>
                  <a:srgbClr val="FF0000"/>
                </a:solidFill>
              </a:rPr>
              <a:t>staticmethod</a:t>
            </a:r>
            <a:endParaRPr lang="en-US" sz="1800" b="1" dirty="0">
              <a:solidFill>
                <a:srgbClr val="FF0000"/>
              </a:solidFill>
            </a:endParaRPr>
          </a:p>
          <a:p>
            <a:pPr marL="118872" indent="0">
              <a:buNone/>
            </a:pPr>
            <a:r>
              <a:rPr lang="en-US" sz="1800" b="1" dirty="0">
                <a:solidFill>
                  <a:srgbClr val="FF0000"/>
                </a:solidFill>
              </a:rPr>
              <a:t>    </a:t>
            </a:r>
            <a:r>
              <a:rPr lang="en-US" sz="1800" b="1" dirty="0" err="1">
                <a:solidFill>
                  <a:srgbClr val="FF0000"/>
                </a:solidFill>
              </a:rPr>
              <a:t>def</a:t>
            </a:r>
            <a:r>
              <a:rPr lang="en-US" sz="1800" b="1" dirty="0">
                <a:solidFill>
                  <a:srgbClr val="FF0000"/>
                </a:solidFill>
              </a:rPr>
              <a:t> </a:t>
            </a:r>
            <a:r>
              <a:rPr lang="en-US" sz="1800" b="1" dirty="0" err="1">
                <a:solidFill>
                  <a:srgbClr val="FF0000"/>
                </a:solidFill>
              </a:rPr>
              <a:t>weapon_check</a:t>
            </a:r>
            <a:r>
              <a:rPr lang="en-US" sz="1800" b="1" dirty="0">
                <a:solidFill>
                  <a:srgbClr val="FF0000"/>
                </a:solidFill>
              </a:rPr>
              <a:t>():</a:t>
            </a:r>
          </a:p>
          <a:p>
            <a:pPr marL="118872" indent="0">
              <a:buNone/>
            </a:pPr>
            <a:r>
              <a:rPr lang="en-US" sz="1800" b="1" dirty="0">
                <a:solidFill>
                  <a:srgbClr val="FF0000"/>
                </a:solidFill>
              </a:rPr>
              <a:t>        weapons = {}</a:t>
            </a:r>
          </a:p>
          <a:p>
            <a:pPr marL="118872" indent="0">
              <a:buNone/>
            </a:pPr>
            <a:endParaRPr lang="en-US" sz="1800" b="1" dirty="0">
              <a:solidFill>
                <a:srgbClr val="FF0000"/>
              </a:solidFill>
            </a:endParaRPr>
          </a:p>
          <a:p>
            <a:pPr marL="118872" indent="0">
              <a:buNone/>
            </a:pPr>
            <a:r>
              <a:rPr lang="en-US" sz="1800" b="1" dirty="0">
                <a:solidFill>
                  <a:srgbClr val="FF0000"/>
                </a:solidFill>
              </a:rPr>
              <a:t>        for robot in </a:t>
            </a:r>
            <a:r>
              <a:rPr lang="en-US" sz="1800" b="1" dirty="0" err="1">
                <a:solidFill>
                  <a:srgbClr val="FF0000"/>
                </a:solidFill>
              </a:rPr>
              <a:t>Robot.robot_list</a:t>
            </a:r>
            <a:r>
              <a:rPr lang="en-US" sz="1800" b="1" dirty="0">
                <a:solidFill>
                  <a:srgbClr val="FF0000"/>
                </a:solidFill>
              </a:rPr>
              <a:t>:</a:t>
            </a:r>
          </a:p>
          <a:p>
            <a:pPr marL="118872" indent="0">
              <a:buNone/>
            </a:pPr>
            <a:r>
              <a:rPr lang="en-US" sz="1800" b="1" dirty="0">
                <a:solidFill>
                  <a:srgbClr val="FF0000"/>
                </a:solidFill>
              </a:rPr>
              <a:t>            if </a:t>
            </a:r>
            <a:r>
              <a:rPr lang="en-US" sz="1800" b="1" dirty="0" err="1">
                <a:solidFill>
                  <a:srgbClr val="FF0000"/>
                </a:solidFill>
              </a:rPr>
              <a:t>robot.weapon</a:t>
            </a:r>
            <a:r>
              <a:rPr lang="en-US" sz="1800" b="1" dirty="0">
                <a:solidFill>
                  <a:srgbClr val="FF0000"/>
                </a:solidFill>
              </a:rPr>
              <a:t> in weapons:</a:t>
            </a:r>
          </a:p>
          <a:p>
            <a:pPr marL="118872" indent="0">
              <a:buNone/>
            </a:pPr>
            <a:r>
              <a:rPr lang="en-US" sz="1800" b="1" dirty="0">
                <a:solidFill>
                  <a:srgbClr val="FF0000"/>
                </a:solidFill>
              </a:rPr>
              <a:t>                weapons[</a:t>
            </a:r>
            <a:r>
              <a:rPr lang="en-US" sz="1800" b="1" dirty="0" err="1">
                <a:solidFill>
                  <a:srgbClr val="FF0000"/>
                </a:solidFill>
              </a:rPr>
              <a:t>robot.weapon</a:t>
            </a:r>
            <a:r>
              <a:rPr lang="en-US" sz="1800" b="1" dirty="0">
                <a:solidFill>
                  <a:srgbClr val="FF0000"/>
                </a:solidFill>
              </a:rPr>
              <a:t>].append(robot.name)</a:t>
            </a:r>
          </a:p>
          <a:p>
            <a:pPr marL="118872" indent="0">
              <a:buNone/>
            </a:pPr>
            <a:r>
              <a:rPr lang="en-US" sz="1800" b="1" dirty="0">
                <a:solidFill>
                  <a:srgbClr val="FF0000"/>
                </a:solidFill>
              </a:rPr>
              <a:t>            else:</a:t>
            </a:r>
          </a:p>
          <a:p>
            <a:pPr marL="118872" indent="0">
              <a:buNone/>
            </a:pPr>
            <a:r>
              <a:rPr lang="en-US" sz="1800" b="1" dirty="0">
                <a:solidFill>
                  <a:srgbClr val="FF0000"/>
                </a:solidFill>
              </a:rPr>
              <a:t>                weapons[</a:t>
            </a:r>
            <a:r>
              <a:rPr lang="en-US" sz="1800" b="1" dirty="0" err="1">
                <a:solidFill>
                  <a:srgbClr val="FF0000"/>
                </a:solidFill>
              </a:rPr>
              <a:t>robot.weapon</a:t>
            </a:r>
            <a:r>
              <a:rPr lang="en-US" sz="1800" b="1" dirty="0">
                <a:solidFill>
                  <a:srgbClr val="FF0000"/>
                </a:solidFill>
              </a:rPr>
              <a:t>] = [robot.name]</a:t>
            </a:r>
          </a:p>
          <a:p>
            <a:pPr marL="118872" indent="0">
              <a:buNone/>
            </a:pPr>
            <a:endParaRPr lang="en-US" sz="1800" b="1" dirty="0">
              <a:solidFill>
                <a:srgbClr val="FF0000"/>
              </a:solidFill>
            </a:endParaRPr>
          </a:p>
          <a:p>
            <a:pPr marL="118872" indent="0">
              <a:buNone/>
            </a:pPr>
            <a:r>
              <a:rPr lang="en-US" sz="1800" b="1" dirty="0">
                <a:solidFill>
                  <a:srgbClr val="FF0000"/>
                </a:solidFill>
              </a:rPr>
              <a:t>        for weapon in </a:t>
            </a:r>
            <a:r>
              <a:rPr lang="en-US" sz="1800" b="1" dirty="0" err="1">
                <a:solidFill>
                  <a:srgbClr val="FF0000"/>
                </a:solidFill>
              </a:rPr>
              <a:t>weapons.keys</a:t>
            </a:r>
            <a:r>
              <a:rPr lang="en-US" sz="1800" b="1" dirty="0">
                <a:solidFill>
                  <a:srgbClr val="FF0000"/>
                </a:solidFill>
              </a:rPr>
              <a:t>():</a:t>
            </a:r>
          </a:p>
          <a:p>
            <a:pPr marL="118872" indent="0">
              <a:buNone/>
            </a:pPr>
            <a:r>
              <a:rPr lang="en-US" sz="1800" b="1" dirty="0">
                <a:solidFill>
                  <a:srgbClr val="FF0000"/>
                </a:solidFill>
              </a:rPr>
              <a:t>            print("The robots using the", weapon, "weapon are: ", end = '')</a:t>
            </a:r>
          </a:p>
          <a:p>
            <a:pPr marL="118872" indent="0">
              <a:buNone/>
            </a:pPr>
            <a:endParaRPr lang="en-US" sz="1800" b="1" dirty="0">
              <a:solidFill>
                <a:srgbClr val="FF0000"/>
              </a:solidFill>
            </a:endParaRPr>
          </a:p>
          <a:p>
            <a:pPr marL="118872" indent="0">
              <a:buNone/>
            </a:pPr>
            <a:r>
              <a:rPr lang="en-US" sz="1800" b="1" dirty="0">
                <a:solidFill>
                  <a:srgbClr val="FF0000"/>
                </a:solidFill>
              </a:rPr>
              <a:t>            print(", ".join(weapons[weapon]))</a:t>
            </a:r>
          </a:p>
        </p:txBody>
      </p:sp>
      <p:pic>
        <p:nvPicPr>
          <p:cNvPr id="1026" name="Picture 2" descr="http://tfwiki.net/mediawiki/images2/thumb/3/37/Optimusg1.jpg/350px-Optimus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752600"/>
            <a:ext cx="2200126"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5732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Fighting Robots </a:t>
            </a:r>
            <a:r>
              <a:rPr lang="en-US" dirty="0" err="1"/>
              <a:t>pt</a:t>
            </a:r>
            <a:r>
              <a:rPr lang="en-US" dirty="0"/>
              <a:t> 5 (Solution)</a:t>
            </a:r>
          </a:p>
        </p:txBody>
      </p:sp>
      <p:sp>
        <p:nvSpPr>
          <p:cNvPr id="3" name="Content Placeholder 2"/>
          <p:cNvSpPr>
            <a:spLocks noGrp="1"/>
          </p:cNvSpPr>
          <p:nvPr>
            <p:ph idx="1"/>
          </p:nvPr>
        </p:nvSpPr>
        <p:spPr>
          <a:xfrm>
            <a:off x="0" y="1542535"/>
            <a:ext cx="8229600" cy="5086583"/>
          </a:xfrm>
        </p:spPr>
        <p:txBody>
          <a:bodyPr>
            <a:normAutofit fontScale="62500" lnSpcReduction="20000"/>
          </a:bodyPr>
          <a:lstStyle/>
          <a:p>
            <a:pPr marL="118872" indent="0">
              <a:buNone/>
            </a:pPr>
            <a:r>
              <a:rPr lang="en-US" sz="1800" b="1" dirty="0">
                <a:solidFill>
                  <a:srgbClr val="FF0000"/>
                </a:solidFill>
              </a:rPr>
              <a:t> @</a:t>
            </a:r>
            <a:r>
              <a:rPr lang="en-US" sz="1800" b="1" dirty="0" err="1">
                <a:solidFill>
                  <a:srgbClr val="FF0000"/>
                </a:solidFill>
              </a:rPr>
              <a:t>staticmethod</a:t>
            </a:r>
            <a:endParaRPr lang="en-US" sz="1800" b="1" dirty="0">
              <a:solidFill>
                <a:srgbClr val="FF0000"/>
              </a:solidFill>
            </a:endParaRPr>
          </a:p>
          <a:p>
            <a:pPr marL="118872" indent="0">
              <a:buNone/>
            </a:pPr>
            <a:r>
              <a:rPr lang="en-US" sz="1800" b="1" dirty="0">
                <a:solidFill>
                  <a:srgbClr val="FF0000"/>
                </a:solidFill>
              </a:rPr>
              <a:t>    </a:t>
            </a:r>
            <a:r>
              <a:rPr lang="en-US" sz="1800" b="1" dirty="0" err="1">
                <a:solidFill>
                  <a:srgbClr val="FF0000"/>
                </a:solidFill>
              </a:rPr>
              <a:t>def</a:t>
            </a:r>
            <a:r>
              <a:rPr lang="en-US" sz="1800" b="1" dirty="0">
                <a:solidFill>
                  <a:srgbClr val="FF0000"/>
                </a:solidFill>
              </a:rPr>
              <a:t> </a:t>
            </a:r>
            <a:r>
              <a:rPr lang="en-US" sz="1800" b="1" dirty="0" err="1">
                <a:solidFill>
                  <a:srgbClr val="FF0000"/>
                </a:solidFill>
              </a:rPr>
              <a:t>random_tournament</a:t>
            </a:r>
            <a:r>
              <a:rPr lang="en-US" sz="1800" b="1" dirty="0">
                <a:solidFill>
                  <a:srgbClr val="FF0000"/>
                </a:solidFill>
              </a:rPr>
              <a:t>():</a:t>
            </a:r>
          </a:p>
          <a:p>
            <a:pPr marL="118872" indent="0">
              <a:buNone/>
            </a:pPr>
            <a:r>
              <a:rPr lang="en-US" sz="1800" b="1" dirty="0">
                <a:solidFill>
                  <a:srgbClr val="FF0000"/>
                </a:solidFill>
              </a:rPr>
              <a:t>        functional = </a:t>
            </a:r>
            <a:r>
              <a:rPr lang="en-US" sz="1800" b="1" dirty="0" err="1">
                <a:solidFill>
                  <a:srgbClr val="FF0000"/>
                </a:solidFill>
              </a:rPr>
              <a:t>Robot.robot_list.copy</a:t>
            </a:r>
            <a:r>
              <a:rPr lang="en-US" sz="1800" b="1" dirty="0">
                <a:solidFill>
                  <a:srgbClr val="FF0000"/>
                </a:solidFill>
              </a:rPr>
              <a:t>()</a:t>
            </a:r>
          </a:p>
          <a:p>
            <a:pPr marL="118872" indent="0">
              <a:buNone/>
            </a:pPr>
            <a:endParaRPr lang="en-US" sz="1800" b="1" dirty="0">
              <a:solidFill>
                <a:srgbClr val="FF0000"/>
              </a:solidFill>
            </a:endParaRPr>
          </a:p>
          <a:p>
            <a:pPr marL="118872" indent="0">
              <a:buNone/>
            </a:pPr>
            <a:r>
              <a:rPr lang="en-US" sz="1800" b="1" dirty="0">
                <a:solidFill>
                  <a:srgbClr val="FF0000"/>
                </a:solidFill>
              </a:rPr>
              <a:t>        </a:t>
            </a:r>
            <a:r>
              <a:rPr lang="en-US" sz="1800" b="1" dirty="0" err="1">
                <a:solidFill>
                  <a:srgbClr val="FF0000"/>
                </a:solidFill>
              </a:rPr>
              <a:t>round_num</a:t>
            </a:r>
            <a:r>
              <a:rPr lang="en-US" sz="1800" b="1" dirty="0">
                <a:solidFill>
                  <a:srgbClr val="FF0000"/>
                </a:solidFill>
              </a:rPr>
              <a:t> = 1</a:t>
            </a:r>
          </a:p>
          <a:p>
            <a:pPr marL="118872" indent="0">
              <a:buNone/>
            </a:pPr>
            <a:endParaRPr lang="en-US" sz="1800" b="1" dirty="0">
              <a:solidFill>
                <a:srgbClr val="FF0000"/>
              </a:solidFill>
            </a:endParaRPr>
          </a:p>
          <a:p>
            <a:pPr marL="118872" indent="0">
              <a:buNone/>
            </a:pPr>
            <a:r>
              <a:rPr lang="en-US" sz="1800" b="1" dirty="0">
                <a:solidFill>
                  <a:srgbClr val="FF0000"/>
                </a:solidFill>
              </a:rPr>
              <a:t>        while </a:t>
            </a:r>
            <a:r>
              <a:rPr lang="en-US" sz="1800" b="1" dirty="0" err="1">
                <a:solidFill>
                  <a:srgbClr val="FF0000"/>
                </a:solidFill>
              </a:rPr>
              <a:t>len</a:t>
            </a:r>
            <a:r>
              <a:rPr lang="en-US" sz="1800" b="1" dirty="0">
                <a:solidFill>
                  <a:srgbClr val="FF0000"/>
                </a:solidFill>
              </a:rPr>
              <a:t>(functional) &gt; 1:</a:t>
            </a:r>
          </a:p>
          <a:p>
            <a:pPr marL="118872" indent="0">
              <a:buNone/>
            </a:pPr>
            <a:r>
              <a:rPr lang="en-US" sz="1800" b="1" dirty="0">
                <a:solidFill>
                  <a:srgbClr val="FF0000"/>
                </a:solidFill>
              </a:rPr>
              <a:t>            </a:t>
            </a:r>
            <a:r>
              <a:rPr lang="en-US" sz="1800" b="1" dirty="0" err="1">
                <a:solidFill>
                  <a:srgbClr val="FF0000"/>
                </a:solidFill>
              </a:rPr>
              <a:t>functional.sort</a:t>
            </a:r>
            <a:r>
              <a:rPr lang="en-US" sz="1800" b="1" dirty="0">
                <a:solidFill>
                  <a:srgbClr val="FF0000"/>
                </a:solidFill>
              </a:rPr>
              <a:t>()</a:t>
            </a:r>
          </a:p>
          <a:p>
            <a:pPr marL="118872" indent="0">
              <a:buNone/>
            </a:pPr>
            <a:r>
              <a:rPr lang="en-US" sz="1800" b="1" dirty="0">
                <a:solidFill>
                  <a:srgbClr val="FF0000"/>
                </a:solidFill>
              </a:rPr>
              <a:t>            print("\</a:t>
            </a:r>
            <a:r>
              <a:rPr lang="en-US" sz="1800" b="1" dirty="0" err="1">
                <a:solidFill>
                  <a:srgbClr val="FF0000"/>
                </a:solidFill>
              </a:rPr>
              <a:t>nRandom</a:t>
            </a:r>
            <a:r>
              <a:rPr lang="en-US" sz="1800" b="1" dirty="0">
                <a:solidFill>
                  <a:srgbClr val="FF0000"/>
                </a:solidFill>
              </a:rPr>
              <a:t> Tournament, Round", </a:t>
            </a:r>
            <a:r>
              <a:rPr lang="en-US" sz="1800" b="1" dirty="0" err="1">
                <a:solidFill>
                  <a:srgbClr val="FF0000"/>
                </a:solidFill>
              </a:rPr>
              <a:t>round_num</a:t>
            </a:r>
            <a:r>
              <a:rPr lang="en-US" sz="1800" b="1" dirty="0">
                <a:solidFill>
                  <a:srgbClr val="FF0000"/>
                </a:solidFill>
              </a:rPr>
              <a:t>, "!")</a:t>
            </a:r>
          </a:p>
          <a:p>
            <a:pPr marL="118872" indent="0">
              <a:buNone/>
            </a:pPr>
            <a:endParaRPr lang="en-US" sz="1800" b="1" dirty="0">
              <a:solidFill>
                <a:srgbClr val="FF0000"/>
              </a:solidFill>
            </a:endParaRPr>
          </a:p>
          <a:p>
            <a:pPr marL="118872" indent="0">
              <a:buNone/>
            </a:pPr>
            <a:r>
              <a:rPr lang="en-US" sz="1800" b="1" dirty="0">
                <a:solidFill>
                  <a:srgbClr val="FF0000"/>
                </a:solidFill>
              </a:rPr>
              <a:t>            for </a:t>
            </a:r>
            <a:r>
              <a:rPr lang="en-US" sz="1800" b="1" dirty="0" err="1">
                <a:solidFill>
                  <a:srgbClr val="FF0000"/>
                </a:solidFill>
              </a:rPr>
              <a:t>i</a:t>
            </a:r>
            <a:r>
              <a:rPr lang="en-US" sz="1800" b="1" dirty="0">
                <a:solidFill>
                  <a:srgbClr val="FF0000"/>
                </a:solidFill>
              </a:rPr>
              <a:t> in range(0, </a:t>
            </a:r>
            <a:r>
              <a:rPr lang="en-US" sz="1800" b="1" dirty="0" err="1">
                <a:solidFill>
                  <a:srgbClr val="FF0000"/>
                </a:solidFill>
              </a:rPr>
              <a:t>len</a:t>
            </a:r>
            <a:r>
              <a:rPr lang="en-US" sz="1800" b="1" dirty="0">
                <a:solidFill>
                  <a:srgbClr val="FF0000"/>
                </a:solidFill>
              </a:rPr>
              <a:t>(functional), 2):</a:t>
            </a:r>
          </a:p>
          <a:p>
            <a:pPr marL="118872" indent="0">
              <a:buNone/>
            </a:pPr>
            <a:r>
              <a:rPr lang="en-US" sz="1800" b="1" dirty="0">
                <a:solidFill>
                  <a:srgbClr val="FF0000"/>
                </a:solidFill>
              </a:rPr>
              <a:t>                if i+1 &lt;= </a:t>
            </a:r>
            <a:r>
              <a:rPr lang="en-US" sz="1800" b="1" dirty="0" err="1">
                <a:solidFill>
                  <a:srgbClr val="FF0000"/>
                </a:solidFill>
              </a:rPr>
              <a:t>len</a:t>
            </a:r>
            <a:r>
              <a:rPr lang="en-US" sz="1800" b="1" dirty="0">
                <a:solidFill>
                  <a:srgbClr val="FF0000"/>
                </a:solidFill>
              </a:rPr>
              <a:t>(functional) - 1:</a:t>
            </a:r>
          </a:p>
          <a:p>
            <a:pPr marL="118872" indent="0">
              <a:buNone/>
            </a:pPr>
            <a:r>
              <a:rPr lang="en-US" sz="1800" b="1" dirty="0">
                <a:solidFill>
                  <a:srgbClr val="FF0000"/>
                </a:solidFill>
              </a:rPr>
              <a:t>                    robot1 = functional[</a:t>
            </a:r>
            <a:r>
              <a:rPr lang="en-US" sz="1800" b="1" dirty="0" err="1">
                <a:solidFill>
                  <a:srgbClr val="FF0000"/>
                </a:solidFill>
              </a:rPr>
              <a:t>i</a:t>
            </a:r>
            <a:r>
              <a:rPr lang="en-US" sz="1800" b="1" dirty="0">
                <a:solidFill>
                  <a:srgbClr val="FF0000"/>
                </a:solidFill>
              </a:rPr>
              <a:t>]</a:t>
            </a:r>
          </a:p>
          <a:p>
            <a:pPr marL="118872" indent="0">
              <a:buNone/>
            </a:pPr>
            <a:r>
              <a:rPr lang="en-US" sz="1800" b="1" dirty="0">
                <a:solidFill>
                  <a:srgbClr val="FF0000"/>
                </a:solidFill>
              </a:rPr>
              <a:t>                    robot2 = functional[i+1]</a:t>
            </a:r>
          </a:p>
          <a:p>
            <a:pPr marL="118872" indent="0">
              <a:buNone/>
            </a:pPr>
            <a:r>
              <a:rPr lang="en-US" sz="1800" b="1" dirty="0">
                <a:solidFill>
                  <a:srgbClr val="FF0000"/>
                </a:solidFill>
              </a:rPr>
              <a:t>                    robot1.fight(robot2)</a:t>
            </a:r>
          </a:p>
          <a:p>
            <a:pPr marL="118872" indent="0">
              <a:buNone/>
            </a:pPr>
            <a:r>
              <a:rPr lang="en-US" sz="1800" b="1" dirty="0">
                <a:solidFill>
                  <a:srgbClr val="FF0000"/>
                </a:solidFill>
              </a:rPr>
              <a:t>                else:</a:t>
            </a:r>
          </a:p>
          <a:p>
            <a:pPr marL="118872" indent="0">
              <a:buNone/>
            </a:pPr>
            <a:r>
              <a:rPr lang="en-US" sz="1800" b="1" dirty="0">
                <a:solidFill>
                  <a:srgbClr val="FF0000"/>
                </a:solidFill>
              </a:rPr>
              <a:t>                    print(functional[</a:t>
            </a:r>
            <a:r>
              <a:rPr lang="en-US" sz="1800" b="1" dirty="0" err="1">
                <a:solidFill>
                  <a:srgbClr val="FF0000"/>
                </a:solidFill>
              </a:rPr>
              <a:t>i</a:t>
            </a:r>
            <a:r>
              <a:rPr lang="en-US" sz="1800" b="1" dirty="0">
                <a:solidFill>
                  <a:srgbClr val="FF0000"/>
                </a:solidFill>
              </a:rPr>
              <a:t>].name, "gets a bye this round!")</a:t>
            </a:r>
          </a:p>
          <a:p>
            <a:pPr marL="118872" indent="0">
              <a:buNone/>
            </a:pPr>
            <a:endParaRPr lang="en-US" sz="1800" b="1" dirty="0">
              <a:solidFill>
                <a:srgbClr val="FF0000"/>
              </a:solidFill>
            </a:endParaRPr>
          </a:p>
          <a:p>
            <a:pPr marL="118872" indent="0">
              <a:buNone/>
            </a:pPr>
            <a:r>
              <a:rPr lang="en-US" sz="1800" b="1" dirty="0">
                <a:solidFill>
                  <a:srgbClr val="FF0000"/>
                </a:solidFill>
              </a:rPr>
              <a:t>            </a:t>
            </a:r>
            <a:r>
              <a:rPr lang="en-US" sz="1800" b="1" dirty="0" err="1">
                <a:solidFill>
                  <a:srgbClr val="FF0000"/>
                </a:solidFill>
              </a:rPr>
              <a:t>new_functional</a:t>
            </a:r>
            <a:r>
              <a:rPr lang="en-US" sz="1800" b="1" dirty="0">
                <a:solidFill>
                  <a:srgbClr val="FF0000"/>
                </a:solidFill>
              </a:rPr>
              <a:t> = []</a:t>
            </a:r>
          </a:p>
          <a:p>
            <a:pPr marL="118872" indent="0">
              <a:buNone/>
            </a:pPr>
            <a:r>
              <a:rPr lang="en-US" sz="1800" b="1" dirty="0">
                <a:solidFill>
                  <a:srgbClr val="FF0000"/>
                </a:solidFill>
              </a:rPr>
              <a:t>            for robot in functional:</a:t>
            </a:r>
          </a:p>
          <a:p>
            <a:pPr marL="118872" indent="0">
              <a:buNone/>
            </a:pPr>
            <a:r>
              <a:rPr lang="en-US" sz="1800" b="1" dirty="0">
                <a:solidFill>
                  <a:srgbClr val="FF0000"/>
                </a:solidFill>
              </a:rPr>
              <a:t>                if </a:t>
            </a:r>
            <a:r>
              <a:rPr lang="en-US" sz="1800" b="1" dirty="0" err="1">
                <a:solidFill>
                  <a:srgbClr val="FF0000"/>
                </a:solidFill>
              </a:rPr>
              <a:t>robot.online</a:t>
            </a:r>
            <a:r>
              <a:rPr lang="en-US" sz="1800" b="1" dirty="0">
                <a:solidFill>
                  <a:srgbClr val="FF0000"/>
                </a:solidFill>
              </a:rPr>
              <a:t>:</a:t>
            </a:r>
          </a:p>
          <a:p>
            <a:pPr marL="118872" indent="0">
              <a:buNone/>
            </a:pPr>
            <a:r>
              <a:rPr lang="en-US" sz="1800" b="1" dirty="0">
                <a:solidFill>
                  <a:srgbClr val="FF0000"/>
                </a:solidFill>
              </a:rPr>
              <a:t>                    </a:t>
            </a:r>
            <a:r>
              <a:rPr lang="en-US" sz="1800" b="1" dirty="0" err="1">
                <a:solidFill>
                  <a:srgbClr val="FF0000"/>
                </a:solidFill>
              </a:rPr>
              <a:t>new_functional.append</a:t>
            </a:r>
            <a:r>
              <a:rPr lang="en-US" sz="1800" b="1" dirty="0">
                <a:solidFill>
                  <a:srgbClr val="FF0000"/>
                </a:solidFill>
              </a:rPr>
              <a:t>(robot)</a:t>
            </a:r>
          </a:p>
          <a:p>
            <a:pPr marL="118872" indent="0">
              <a:buNone/>
            </a:pPr>
            <a:r>
              <a:rPr lang="en-US" sz="1800" b="1" dirty="0">
                <a:solidFill>
                  <a:srgbClr val="FF0000"/>
                </a:solidFill>
              </a:rPr>
              <a:t>            functional = </a:t>
            </a:r>
            <a:r>
              <a:rPr lang="en-US" sz="1800" b="1" dirty="0" err="1">
                <a:solidFill>
                  <a:srgbClr val="FF0000"/>
                </a:solidFill>
              </a:rPr>
              <a:t>new_functional</a:t>
            </a:r>
            <a:endParaRPr lang="en-US" sz="1800" b="1" dirty="0">
              <a:solidFill>
                <a:srgbClr val="FF0000"/>
              </a:solidFill>
            </a:endParaRPr>
          </a:p>
          <a:p>
            <a:pPr marL="118872" indent="0">
              <a:buNone/>
            </a:pPr>
            <a:endParaRPr lang="en-US" sz="1800" b="1" dirty="0">
              <a:solidFill>
                <a:srgbClr val="FF0000"/>
              </a:solidFill>
            </a:endParaRPr>
          </a:p>
          <a:p>
            <a:pPr marL="118872" indent="0">
              <a:buNone/>
            </a:pPr>
            <a:r>
              <a:rPr lang="en-US" sz="1800" b="1" dirty="0">
                <a:solidFill>
                  <a:srgbClr val="FF0000"/>
                </a:solidFill>
              </a:rPr>
              <a:t>            </a:t>
            </a:r>
            <a:r>
              <a:rPr lang="en-US" sz="1800" b="1" dirty="0" err="1">
                <a:solidFill>
                  <a:srgbClr val="FF0000"/>
                </a:solidFill>
              </a:rPr>
              <a:t>round_num</a:t>
            </a:r>
            <a:r>
              <a:rPr lang="en-US" sz="1800" b="1" dirty="0">
                <a:solidFill>
                  <a:srgbClr val="FF0000"/>
                </a:solidFill>
              </a:rPr>
              <a:t> += 1</a:t>
            </a:r>
          </a:p>
          <a:p>
            <a:pPr marL="118872" indent="0">
              <a:buNone/>
            </a:pPr>
            <a:endParaRPr lang="en-US" sz="1800" b="1" dirty="0">
              <a:solidFill>
                <a:srgbClr val="FF0000"/>
              </a:solidFill>
            </a:endParaRPr>
          </a:p>
          <a:p>
            <a:pPr marL="118872" indent="0">
              <a:buNone/>
            </a:pPr>
            <a:r>
              <a:rPr lang="en-US" sz="1800" b="1" dirty="0">
                <a:solidFill>
                  <a:srgbClr val="FF0000"/>
                </a:solidFill>
              </a:rPr>
              <a:t>        print("\</a:t>
            </a:r>
            <a:r>
              <a:rPr lang="en-US" sz="1800" b="1" dirty="0" err="1">
                <a:solidFill>
                  <a:srgbClr val="FF0000"/>
                </a:solidFill>
              </a:rPr>
              <a:t>nThe</a:t>
            </a:r>
            <a:r>
              <a:rPr lang="en-US" sz="1800" b="1" dirty="0">
                <a:solidFill>
                  <a:srgbClr val="FF0000"/>
                </a:solidFill>
              </a:rPr>
              <a:t> ultimate winner is:", functional[0].name)</a:t>
            </a:r>
            <a:endParaRPr lang="en-US" sz="1200" b="1" dirty="0">
              <a:solidFill>
                <a:srgbClr val="FF0000"/>
              </a:solidFill>
            </a:endParaRPr>
          </a:p>
        </p:txBody>
      </p:sp>
      <p:sp>
        <p:nvSpPr>
          <p:cNvPr id="5" name="Content Placeholder 2"/>
          <p:cNvSpPr>
            <a:spLocks noGrp="1"/>
          </p:cNvSpPr>
          <p:nvPr>
            <p:ph sz="half" idx="4294967295"/>
          </p:nvPr>
        </p:nvSpPr>
        <p:spPr>
          <a:xfrm>
            <a:off x="4868562" y="1600200"/>
            <a:ext cx="4038600" cy="5334000"/>
          </a:xfrm>
        </p:spPr>
        <p:txBody>
          <a:bodyPr>
            <a:normAutofit/>
          </a:bodyPr>
          <a:lstStyle/>
          <a:p>
            <a:pPr marL="118872" indent="0">
              <a:buNone/>
            </a:pPr>
            <a:r>
              <a:rPr lang="en-US" sz="1800" b="1" dirty="0">
                <a:solidFill>
                  <a:srgbClr val="FF0000"/>
                </a:solidFill>
              </a:rPr>
              <a:t> </a:t>
            </a:r>
            <a:r>
              <a:rPr lang="en-US" sz="1800" b="1" dirty="0" err="1">
                <a:solidFill>
                  <a:srgbClr val="FF0000"/>
                </a:solidFill>
              </a:rPr>
              <a:t>def</a:t>
            </a:r>
            <a:r>
              <a:rPr lang="en-US" sz="1800" b="1" dirty="0">
                <a:solidFill>
                  <a:srgbClr val="FF0000"/>
                </a:solidFill>
              </a:rPr>
              <a:t> __</a:t>
            </a:r>
            <a:r>
              <a:rPr lang="en-US" sz="1800" b="1" dirty="0" err="1">
                <a:solidFill>
                  <a:srgbClr val="FF0000"/>
                </a:solidFill>
              </a:rPr>
              <a:t>lt</a:t>
            </a:r>
            <a:r>
              <a:rPr lang="en-US" sz="1800" b="1" dirty="0">
                <a:solidFill>
                  <a:srgbClr val="FF0000"/>
                </a:solidFill>
              </a:rPr>
              <a:t>__(self, other):</a:t>
            </a:r>
          </a:p>
          <a:p>
            <a:pPr marL="118872" indent="0">
              <a:buNone/>
            </a:pPr>
            <a:r>
              <a:rPr lang="en-US" sz="1800" b="1" dirty="0">
                <a:solidFill>
                  <a:srgbClr val="FF0000"/>
                </a:solidFill>
              </a:rPr>
              <a:t>        if </a:t>
            </a:r>
            <a:r>
              <a:rPr lang="en-US" sz="1800" b="1" dirty="0" err="1">
                <a:solidFill>
                  <a:srgbClr val="FF0000"/>
                </a:solidFill>
              </a:rPr>
              <a:t>self.strength</a:t>
            </a:r>
            <a:r>
              <a:rPr lang="en-US" sz="1800" b="1" dirty="0">
                <a:solidFill>
                  <a:srgbClr val="FF0000"/>
                </a:solidFill>
              </a:rPr>
              <a:t> &lt; </a:t>
            </a:r>
            <a:r>
              <a:rPr lang="en-US" sz="1800" b="1" dirty="0" err="1">
                <a:solidFill>
                  <a:srgbClr val="FF0000"/>
                </a:solidFill>
              </a:rPr>
              <a:t>other.strength</a:t>
            </a:r>
            <a:r>
              <a:rPr lang="en-US" sz="1800" b="1" dirty="0">
                <a:solidFill>
                  <a:srgbClr val="FF0000"/>
                </a:solidFill>
              </a:rPr>
              <a:t>:</a:t>
            </a:r>
          </a:p>
          <a:p>
            <a:pPr marL="118872" indent="0">
              <a:buNone/>
            </a:pPr>
            <a:r>
              <a:rPr lang="en-US" sz="1800" b="1" dirty="0">
                <a:solidFill>
                  <a:srgbClr val="FF0000"/>
                </a:solidFill>
              </a:rPr>
              <a:t>            return True</a:t>
            </a:r>
          </a:p>
          <a:p>
            <a:pPr marL="118872" indent="0">
              <a:buNone/>
            </a:pPr>
            <a:r>
              <a:rPr lang="en-US" sz="1800" b="1" dirty="0">
                <a:solidFill>
                  <a:srgbClr val="FF0000"/>
                </a:solidFill>
              </a:rPr>
              <a:t>        else:</a:t>
            </a:r>
          </a:p>
          <a:p>
            <a:pPr marL="118872" indent="0">
              <a:buNone/>
            </a:pPr>
            <a:r>
              <a:rPr lang="en-US" sz="1800" b="1" dirty="0">
                <a:solidFill>
                  <a:srgbClr val="FF0000"/>
                </a:solidFill>
              </a:rPr>
              <a:t>            return False</a:t>
            </a:r>
            <a:endParaRPr lang="en-US" sz="1200" b="1" dirty="0">
              <a:solidFill>
                <a:srgbClr val="FF0000"/>
              </a:solidFill>
            </a:endParaRPr>
          </a:p>
        </p:txBody>
      </p:sp>
      <p:pic>
        <p:nvPicPr>
          <p:cNvPr id="1026" name="Picture 2" descr="Image result for robot braw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920298"/>
            <a:ext cx="3391243" cy="19075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7813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Robots Code</a:t>
            </a:r>
          </a:p>
        </p:txBody>
      </p:sp>
      <p:sp>
        <p:nvSpPr>
          <p:cNvPr id="3" name="Content Placeholder 2"/>
          <p:cNvSpPr>
            <a:spLocks noGrp="1"/>
          </p:cNvSpPr>
          <p:nvPr>
            <p:ph idx="1"/>
          </p:nvPr>
        </p:nvSpPr>
        <p:spPr>
          <a:xfrm>
            <a:off x="119449" y="1585784"/>
            <a:ext cx="8229600" cy="5086583"/>
          </a:xfrm>
        </p:spPr>
        <p:txBody>
          <a:bodyPr>
            <a:noAutofit/>
          </a:bodyPr>
          <a:lstStyle/>
          <a:p>
            <a:pPr marL="118872" indent="0">
              <a:buNone/>
            </a:pPr>
            <a:r>
              <a:rPr lang="en-US" sz="500" dirty="0"/>
              <a:t>import random</a:t>
            </a:r>
          </a:p>
          <a:p>
            <a:pPr marL="118872" indent="0">
              <a:buNone/>
            </a:pPr>
            <a:endParaRPr lang="en-US" sz="500" dirty="0"/>
          </a:p>
          <a:p>
            <a:pPr marL="118872" indent="0">
              <a:buNone/>
            </a:pPr>
            <a:r>
              <a:rPr lang="en-US" sz="500" dirty="0"/>
              <a:t>class Robot(object):</a:t>
            </a:r>
          </a:p>
          <a:p>
            <a:pPr marL="118872" indent="0">
              <a:buNone/>
            </a:pPr>
            <a:r>
              <a:rPr lang="en-US" sz="500" dirty="0"/>
              <a:t>    </a:t>
            </a:r>
            <a:r>
              <a:rPr lang="en-US" sz="500" dirty="0" err="1"/>
              <a:t>robot_list</a:t>
            </a:r>
            <a:r>
              <a:rPr lang="en-US" sz="500" dirty="0"/>
              <a:t> = []</a:t>
            </a:r>
          </a:p>
          <a:p>
            <a:pPr marL="118872" indent="0">
              <a:buNone/>
            </a:pPr>
            <a:endParaRPr lang="en-US" sz="500" dirty="0"/>
          </a:p>
          <a:p>
            <a:pPr marL="118872" indent="0">
              <a:buNone/>
            </a:pPr>
            <a:r>
              <a:rPr lang="en-US" sz="500" dirty="0"/>
              <a:t>    @</a:t>
            </a:r>
            <a:r>
              <a:rPr lang="en-US" sz="500" dirty="0" err="1"/>
              <a:t>staticmethod</a:t>
            </a:r>
            <a:endParaRPr lang="en-US" sz="500" dirty="0"/>
          </a:p>
          <a:p>
            <a:pPr marL="118872" indent="0">
              <a:buNone/>
            </a:pPr>
            <a:r>
              <a:rPr lang="en-US" sz="500" dirty="0"/>
              <a:t>    </a:t>
            </a:r>
            <a:r>
              <a:rPr lang="en-US" sz="500" dirty="0" err="1"/>
              <a:t>def</a:t>
            </a:r>
            <a:r>
              <a:rPr lang="en-US" sz="500" dirty="0"/>
              <a:t> contenders():</a:t>
            </a:r>
          </a:p>
          <a:p>
            <a:pPr marL="118872" indent="0">
              <a:buNone/>
            </a:pPr>
            <a:r>
              <a:rPr lang="en-US" sz="500" dirty="0"/>
              <a:t>        robots = </a:t>
            </a:r>
            <a:r>
              <a:rPr lang="en-US" sz="500" dirty="0" err="1"/>
              <a:t>len</a:t>
            </a:r>
            <a:r>
              <a:rPr lang="en-US" sz="500" dirty="0"/>
              <a:t>(</a:t>
            </a:r>
            <a:r>
              <a:rPr lang="en-US" sz="500" dirty="0" err="1"/>
              <a:t>Robot.robot_list</a:t>
            </a:r>
            <a:r>
              <a:rPr lang="en-US" sz="500" dirty="0"/>
              <a:t>)</a:t>
            </a:r>
          </a:p>
          <a:p>
            <a:pPr marL="118872" indent="0">
              <a:buNone/>
            </a:pPr>
            <a:r>
              <a:rPr lang="en-US" sz="500" dirty="0"/>
              <a:t>        print("There are", robots, "robots.\n")</a:t>
            </a:r>
          </a:p>
          <a:p>
            <a:pPr marL="118872" indent="0">
              <a:buNone/>
            </a:pPr>
            <a:r>
              <a:rPr lang="en-US" sz="500" dirty="0"/>
              <a:t>        if robots:</a:t>
            </a:r>
          </a:p>
          <a:p>
            <a:pPr marL="118872" indent="0">
              <a:buNone/>
            </a:pPr>
            <a:r>
              <a:rPr lang="en-US" sz="500" dirty="0"/>
              <a:t>            print("Here is a list of them:")</a:t>
            </a:r>
          </a:p>
          <a:p>
            <a:pPr marL="118872" indent="0">
              <a:buNone/>
            </a:pPr>
            <a:r>
              <a:rPr lang="en-US" sz="500" dirty="0"/>
              <a:t>            for robot in </a:t>
            </a:r>
            <a:r>
              <a:rPr lang="en-US" sz="500" dirty="0" err="1"/>
              <a:t>Robot.robot_list</a:t>
            </a:r>
            <a:r>
              <a:rPr lang="en-US" sz="500" dirty="0"/>
              <a:t>:</a:t>
            </a:r>
          </a:p>
          <a:p>
            <a:pPr marL="118872" indent="0">
              <a:buNone/>
            </a:pPr>
            <a:r>
              <a:rPr lang="en-US" sz="500" dirty="0"/>
              <a:t>                print(robot)</a:t>
            </a:r>
          </a:p>
          <a:p>
            <a:pPr marL="118872" indent="0">
              <a:buNone/>
            </a:pPr>
            <a:endParaRPr lang="en-US" sz="500" dirty="0"/>
          </a:p>
          <a:p>
            <a:pPr marL="118872" indent="0">
              <a:buNone/>
            </a:pPr>
            <a:r>
              <a:rPr lang="en-US" sz="500" dirty="0"/>
              <a:t>    @</a:t>
            </a:r>
            <a:r>
              <a:rPr lang="en-US" sz="500" dirty="0" err="1"/>
              <a:t>staticmethod</a:t>
            </a:r>
            <a:endParaRPr lang="en-US" sz="500" dirty="0"/>
          </a:p>
          <a:p>
            <a:pPr marL="118872" indent="0">
              <a:buNone/>
            </a:pPr>
            <a:r>
              <a:rPr lang="en-US" sz="500" dirty="0"/>
              <a:t>    </a:t>
            </a:r>
            <a:r>
              <a:rPr lang="en-US" sz="500" dirty="0" err="1"/>
              <a:t>def</a:t>
            </a:r>
            <a:r>
              <a:rPr lang="en-US" sz="500" dirty="0"/>
              <a:t> </a:t>
            </a:r>
            <a:r>
              <a:rPr lang="en-US" sz="500" dirty="0" err="1"/>
              <a:t>weapon_check</a:t>
            </a:r>
            <a:r>
              <a:rPr lang="en-US" sz="500" dirty="0"/>
              <a:t>():</a:t>
            </a:r>
          </a:p>
          <a:p>
            <a:pPr marL="118872" indent="0">
              <a:buNone/>
            </a:pPr>
            <a:r>
              <a:rPr lang="en-US" sz="500" dirty="0"/>
              <a:t>        weapons = {}</a:t>
            </a:r>
          </a:p>
          <a:p>
            <a:pPr marL="118872" indent="0">
              <a:buNone/>
            </a:pPr>
            <a:endParaRPr lang="en-US" sz="500" dirty="0"/>
          </a:p>
          <a:p>
            <a:pPr marL="118872" indent="0">
              <a:buNone/>
            </a:pPr>
            <a:r>
              <a:rPr lang="en-US" sz="500" dirty="0"/>
              <a:t>        for robot in </a:t>
            </a:r>
            <a:r>
              <a:rPr lang="en-US" sz="500" dirty="0" err="1"/>
              <a:t>Robot.robot_list</a:t>
            </a:r>
            <a:r>
              <a:rPr lang="en-US" sz="500" dirty="0"/>
              <a:t>:</a:t>
            </a:r>
          </a:p>
          <a:p>
            <a:pPr marL="118872" indent="0">
              <a:buNone/>
            </a:pPr>
            <a:r>
              <a:rPr lang="en-US" sz="500" dirty="0"/>
              <a:t>            if </a:t>
            </a:r>
            <a:r>
              <a:rPr lang="en-US" sz="500" dirty="0" err="1"/>
              <a:t>robot.weapon</a:t>
            </a:r>
            <a:r>
              <a:rPr lang="en-US" sz="500" dirty="0"/>
              <a:t> in weapons:</a:t>
            </a:r>
          </a:p>
          <a:p>
            <a:pPr marL="118872" indent="0">
              <a:buNone/>
            </a:pPr>
            <a:r>
              <a:rPr lang="en-US" sz="500" dirty="0"/>
              <a:t>                weapons[</a:t>
            </a:r>
            <a:r>
              <a:rPr lang="en-US" sz="500" dirty="0" err="1"/>
              <a:t>robot.weapon</a:t>
            </a:r>
            <a:r>
              <a:rPr lang="en-US" sz="500" dirty="0"/>
              <a:t>].append(robot.name)</a:t>
            </a:r>
          </a:p>
          <a:p>
            <a:pPr marL="118872" indent="0">
              <a:buNone/>
            </a:pPr>
            <a:r>
              <a:rPr lang="en-US" sz="500" dirty="0"/>
              <a:t>            else:</a:t>
            </a:r>
          </a:p>
          <a:p>
            <a:pPr marL="118872" indent="0">
              <a:buNone/>
            </a:pPr>
            <a:r>
              <a:rPr lang="en-US" sz="500" dirty="0"/>
              <a:t>                weapons[</a:t>
            </a:r>
            <a:r>
              <a:rPr lang="en-US" sz="500" dirty="0" err="1"/>
              <a:t>robot.weapon</a:t>
            </a:r>
            <a:r>
              <a:rPr lang="en-US" sz="500" dirty="0"/>
              <a:t>] = [robot.name]</a:t>
            </a:r>
          </a:p>
          <a:p>
            <a:pPr marL="118872" indent="0">
              <a:buNone/>
            </a:pPr>
            <a:endParaRPr lang="en-US" sz="500" dirty="0"/>
          </a:p>
          <a:p>
            <a:pPr marL="118872" indent="0">
              <a:buNone/>
            </a:pPr>
            <a:r>
              <a:rPr lang="en-US" sz="500" dirty="0"/>
              <a:t>        for weapon in </a:t>
            </a:r>
            <a:r>
              <a:rPr lang="en-US" sz="500" dirty="0" err="1"/>
              <a:t>weapons.keys</a:t>
            </a:r>
            <a:r>
              <a:rPr lang="en-US" sz="500" dirty="0"/>
              <a:t>():</a:t>
            </a:r>
          </a:p>
          <a:p>
            <a:pPr marL="118872" indent="0">
              <a:buNone/>
            </a:pPr>
            <a:r>
              <a:rPr lang="en-US" sz="500" dirty="0"/>
              <a:t>            print("The robots using the", weapon, "weapon are: ", end = '')</a:t>
            </a:r>
          </a:p>
          <a:p>
            <a:pPr marL="118872" indent="0">
              <a:buNone/>
            </a:pPr>
            <a:endParaRPr lang="en-US" sz="500" dirty="0"/>
          </a:p>
          <a:p>
            <a:pPr marL="118872" indent="0">
              <a:buNone/>
            </a:pPr>
            <a:r>
              <a:rPr lang="en-US" sz="500" dirty="0"/>
              <a:t>            print(", ".join(weapons[weapon]))</a:t>
            </a:r>
          </a:p>
          <a:p>
            <a:pPr marL="118872" indent="0">
              <a:buNone/>
            </a:pPr>
            <a:endParaRPr lang="en-US" sz="500" dirty="0"/>
          </a:p>
          <a:p>
            <a:pPr marL="118872" indent="0">
              <a:buNone/>
            </a:pPr>
            <a:r>
              <a:rPr lang="en-US" sz="500" dirty="0"/>
              <a:t>    @</a:t>
            </a:r>
            <a:r>
              <a:rPr lang="en-US" sz="500" dirty="0" err="1"/>
              <a:t>staticmethod</a:t>
            </a:r>
            <a:endParaRPr lang="en-US" sz="500" dirty="0"/>
          </a:p>
          <a:p>
            <a:pPr marL="118872" indent="0">
              <a:buNone/>
            </a:pPr>
            <a:r>
              <a:rPr lang="en-US" sz="500" dirty="0"/>
              <a:t>    </a:t>
            </a:r>
            <a:r>
              <a:rPr lang="en-US" sz="500" dirty="0" err="1"/>
              <a:t>def</a:t>
            </a:r>
            <a:r>
              <a:rPr lang="en-US" sz="500" dirty="0"/>
              <a:t> </a:t>
            </a:r>
            <a:r>
              <a:rPr lang="en-US" sz="500" dirty="0" err="1"/>
              <a:t>random_tournament</a:t>
            </a:r>
            <a:r>
              <a:rPr lang="en-US" sz="500" dirty="0"/>
              <a:t>():</a:t>
            </a:r>
          </a:p>
          <a:p>
            <a:pPr marL="118872" indent="0">
              <a:buNone/>
            </a:pPr>
            <a:r>
              <a:rPr lang="en-US" sz="500" dirty="0"/>
              <a:t>        functional = </a:t>
            </a:r>
            <a:r>
              <a:rPr lang="en-US" sz="500" dirty="0" err="1"/>
              <a:t>Robot.robot_list.copy</a:t>
            </a:r>
            <a:r>
              <a:rPr lang="en-US" sz="500" dirty="0"/>
              <a:t>()</a:t>
            </a:r>
          </a:p>
          <a:p>
            <a:pPr marL="118872" indent="0">
              <a:buNone/>
            </a:pPr>
            <a:endParaRPr lang="en-US" sz="500" dirty="0"/>
          </a:p>
          <a:p>
            <a:pPr marL="118872" indent="0">
              <a:buNone/>
            </a:pPr>
            <a:r>
              <a:rPr lang="en-US" sz="500" dirty="0"/>
              <a:t>        </a:t>
            </a:r>
            <a:r>
              <a:rPr lang="en-US" sz="500" dirty="0" err="1"/>
              <a:t>round_num</a:t>
            </a:r>
            <a:r>
              <a:rPr lang="en-US" sz="500" dirty="0"/>
              <a:t> = 1</a:t>
            </a:r>
          </a:p>
          <a:p>
            <a:pPr marL="118872" indent="0">
              <a:buNone/>
            </a:pPr>
            <a:endParaRPr lang="en-US" sz="500" dirty="0"/>
          </a:p>
          <a:p>
            <a:pPr marL="118872" indent="0">
              <a:buNone/>
            </a:pPr>
            <a:r>
              <a:rPr lang="en-US" sz="500" dirty="0"/>
              <a:t>        while </a:t>
            </a:r>
            <a:r>
              <a:rPr lang="en-US" sz="500" dirty="0" err="1"/>
              <a:t>len</a:t>
            </a:r>
            <a:r>
              <a:rPr lang="en-US" sz="500" dirty="0"/>
              <a:t>(functional) &gt; 1:</a:t>
            </a:r>
          </a:p>
          <a:p>
            <a:pPr marL="118872" indent="0">
              <a:buNone/>
            </a:pPr>
            <a:r>
              <a:rPr lang="en-US" sz="500" dirty="0"/>
              <a:t>            </a:t>
            </a:r>
            <a:r>
              <a:rPr lang="en-US" sz="500" dirty="0" err="1"/>
              <a:t>functional.sort</a:t>
            </a:r>
            <a:r>
              <a:rPr lang="en-US" sz="500" dirty="0"/>
              <a:t>()</a:t>
            </a:r>
          </a:p>
          <a:p>
            <a:pPr marL="118872" indent="0">
              <a:buNone/>
            </a:pPr>
            <a:r>
              <a:rPr lang="en-US" sz="500" dirty="0"/>
              <a:t>            print("\</a:t>
            </a:r>
            <a:r>
              <a:rPr lang="en-US" sz="500" dirty="0" err="1"/>
              <a:t>nRandom</a:t>
            </a:r>
            <a:r>
              <a:rPr lang="en-US" sz="500" dirty="0"/>
              <a:t> Tournament, Round", </a:t>
            </a:r>
            <a:r>
              <a:rPr lang="en-US" sz="500" dirty="0" err="1"/>
              <a:t>round_num</a:t>
            </a:r>
            <a:r>
              <a:rPr lang="en-US" sz="500" dirty="0"/>
              <a:t>, "!")</a:t>
            </a:r>
          </a:p>
          <a:p>
            <a:pPr marL="118872" indent="0">
              <a:buNone/>
            </a:pPr>
            <a:endParaRPr lang="en-US" sz="500" dirty="0"/>
          </a:p>
          <a:p>
            <a:pPr marL="118872" indent="0">
              <a:buNone/>
            </a:pPr>
            <a:r>
              <a:rPr lang="en-US" sz="500" dirty="0"/>
              <a:t>            for </a:t>
            </a:r>
            <a:r>
              <a:rPr lang="en-US" sz="500" dirty="0" err="1"/>
              <a:t>i</a:t>
            </a:r>
            <a:r>
              <a:rPr lang="en-US" sz="500" dirty="0"/>
              <a:t> in range(0, </a:t>
            </a:r>
            <a:r>
              <a:rPr lang="en-US" sz="500" dirty="0" err="1"/>
              <a:t>len</a:t>
            </a:r>
            <a:r>
              <a:rPr lang="en-US" sz="500" dirty="0"/>
              <a:t>(functional), 2):</a:t>
            </a:r>
          </a:p>
          <a:p>
            <a:pPr marL="118872" indent="0">
              <a:buNone/>
            </a:pPr>
            <a:r>
              <a:rPr lang="en-US" sz="500" dirty="0"/>
              <a:t>                if i+1 &lt;= </a:t>
            </a:r>
            <a:r>
              <a:rPr lang="en-US" sz="500" dirty="0" err="1"/>
              <a:t>len</a:t>
            </a:r>
            <a:r>
              <a:rPr lang="en-US" sz="500" dirty="0"/>
              <a:t>(functional) - 1:</a:t>
            </a:r>
          </a:p>
          <a:p>
            <a:pPr marL="118872" indent="0">
              <a:buNone/>
            </a:pPr>
            <a:r>
              <a:rPr lang="en-US" sz="500" dirty="0"/>
              <a:t>                    robot1 = functional[</a:t>
            </a:r>
            <a:r>
              <a:rPr lang="en-US" sz="500" dirty="0" err="1"/>
              <a:t>i</a:t>
            </a:r>
            <a:r>
              <a:rPr lang="en-US" sz="500" dirty="0"/>
              <a:t>]</a:t>
            </a:r>
          </a:p>
          <a:p>
            <a:pPr marL="118872" indent="0">
              <a:buNone/>
            </a:pPr>
            <a:r>
              <a:rPr lang="en-US" sz="500" dirty="0"/>
              <a:t>                    robot2 = functional[i+1]</a:t>
            </a:r>
          </a:p>
          <a:p>
            <a:pPr marL="118872" indent="0">
              <a:buNone/>
            </a:pPr>
            <a:r>
              <a:rPr lang="en-US" sz="500" dirty="0"/>
              <a:t>                    robot1.fight(robot2)</a:t>
            </a:r>
          </a:p>
          <a:p>
            <a:pPr marL="118872" indent="0">
              <a:buNone/>
            </a:pPr>
            <a:r>
              <a:rPr lang="en-US" sz="500" dirty="0"/>
              <a:t>                else:</a:t>
            </a:r>
          </a:p>
          <a:p>
            <a:pPr marL="118872" indent="0">
              <a:buNone/>
            </a:pPr>
            <a:r>
              <a:rPr lang="en-US" sz="500" dirty="0"/>
              <a:t>                    print(functional[</a:t>
            </a:r>
            <a:r>
              <a:rPr lang="en-US" sz="500" dirty="0" err="1"/>
              <a:t>i</a:t>
            </a:r>
            <a:r>
              <a:rPr lang="en-US" sz="500" dirty="0"/>
              <a:t>].name, "gets a bye this round!")</a:t>
            </a:r>
          </a:p>
          <a:p>
            <a:pPr marL="118872" indent="0">
              <a:buNone/>
            </a:pPr>
            <a:endParaRPr lang="en-US" sz="500" dirty="0"/>
          </a:p>
          <a:p>
            <a:pPr marL="118872" indent="0">
              <a:buNone/>
            </a:pPr>
            <a:r>
              <a:rPr lang="en-US" sz="500" dirty="0"/>
              <a:t>            </a:t>
            </a:r>
            <a:r>
              <a:rPr lang="en-US" sz="500" dirty="0" err="1"/>
              <a:t>new_functional</a:t>
            </a:r>
            <a:r>
              <a:rPr lang="en-US" sz="500" dirty="0"/>
              <a:t> = []</a:t>
            </a:r>
          </a:p>
          <a:p>
            <a:pPr marL="118872" indent="0">
              <a:buNone/>
            </a:pPr>
            <a:r>
              <a:rPr lang="en-US" sz="500" dirty="0"/>
              <a:t>            for robot in functional:</a:t>
            </a:r>
          </a:p>
          <a:p>
            <a:pPr marL="118872" indent="0">
              <a:buNone/>
            </a:pPr>
            <a:r>
              <a:rPr lang="en-US" sz="500" dirty="0"/>
              <a:t>                if </a:t>
            </a:r>
            <a:r>
              <a:rPr lang="en-US" sz="500" dirty="0" err="1"/>
              <a:t>robot.online</a:t>
            </a:r>
            <a:r>
              <a:rPr lang="en-US" sz="500" dirty="0"/>
              <a:t>:</a:t>
            </a:r>
          </a:p>
          <a:p>
            <a:pPr marL="118872" indent="0">
              <a:buNone/>
            </a:pPr>
            <a:r>
              <a:rPr lang="en-US" sz="500" dirty="0"/>
              <a:t>                    </a:t>
            </a:r>
            <a:r>
              <a:rPr lang="en-US" sz="500" dirty="0" err="1"/>
              <a:t>new_functional.append</a:t>
            </a:r>
            <a:r>
              <a:rPr lang="en-US" sz="500" dirty="0"/>
              <a:t>(robot)</a:t>
            </a:r>
          </a:p>
          <a:p>
            <a:pPr marL="118872" indent="0">
              <a:buNone/>
            </a:pPr>
            <a:r>
              <a:rPr lang="en-US" sz="500" dirty="0"/>
              <a:t>            functional = </a:t>
            </a:r>
            <a:r>
              <a:rPr lang="en-US" sz="500" dirty="0" err="1"/>
              <a:t>new_functional</a:t>
            </a:r>
            <a:endParaRPr lang="en-US" sz="500" dirty="0"/>
          </a:p>
          <a:p>
            <a:pPr marL="118872" indent="0">
              <a:buNone/>
            </a:pPr>
            <a:endParaRPr lang="en-US" sz="500" dirty="0"/>
          </a:p>
          <a:p>
            <a:pPr marL="118872" indent="0">
              <a:buNone/>
            </a:pPr>
            <a:r>
              <a:rPr lang="en-US" sz="500" dirty="0"/>
              <a:t>            </a:t>
            </a:r>
            <a:r>
              <a:rPr lang="en-US" sz="500" dirty="0" err="1"/>
              <a:t>round_num</a:t>
            </a:r>
            <a:r>
              <a:rPr lang="en-US" sz="500" dirty="0"/>
              <a:t> += 1</a:t>
            </a:r>
          </a:p>
          <a:p>
            <a:pPr marL="118872" indent="0">
              <a:buNone/>
            </a:pPr>
            <a:endParaRPr lang="en-US" sz="500" dirty="0"/>
          </a:p>
          <a:p>
            <a:pPr marL="118872" indent="0">
              <a:buNone/>
            </a:pPr>
            <a:r>
              <a:rPr lang="en-US" sz="500" dirty="0"/>
              <a:t>        print("\</a:t>
            </a:r>
            <a:r>
              <a:rPr lang="en-US" sz="500" dirty="0" err="1"/>
              <a:t>nThe</a:t>
            </a:r>
            <a:r>
              <a:rPr lang="en-US" sz="500" dirty="0"/>
              <a:t> ultimate winner is:", functional[0].name)</a:t>
            </a:r>
          </a:p>
        </p:txBody>
      </p:sp>
      <p:sp>
        <p:nvSpPr>
          <p:cNvPr id="4" name="Content Placeholder 3"/>
          <p:cNvSpPr>
            <a:spLocks noGrp="1"/>
          </p:cNvSpPr>
          <p:nvPr>
            <p:ph sz="half" idx="4294967295"/>
          </p:nvPr>
        </p:nvSpPr>
        <p:spPr>
          <a:xfrm>
            <a:off x="4495800" y="1524000"/>
            <a:ext cx="4648200" cy="5334000"/>
          </a:xfrm>
        </p:spPr>
        <p:txBody>
          <a:bodyPr>
            <a:noAutofit/>
          </a:bodyPr>
          <a:lstStyle/>
          <a:p>
            <a:pPr marL="118872" indent="0">
              <a:buNone/>
            </a:pPr>
            <a:r>
              <a:rPr lang="en-US" sz="400" dirty="0"/>
              <a:t> </a:t>
            </a:r>
            <a:r>
              <a:rPr lang="en-US" sz="400" dirty="0" err="1"/>
              <a:t>def</a:t>
            </a:r>
            <a:r>
              <a:rPr lang="en-US" sz="400" dirty="0"/>
              <a:t> __</a:t>
            </a:r>
            <a:r>
              <a:rPr lang="en-US" sz="400" dirty="0" err="1"/>
              <a:t>init</a:t>
            </a:r>
            <a:r>
              <a:rPr lang="en-US" sz="400" dirty="0"/>
              <a:t>__(self, name, weapon, strength):</a:t>
            </a:r>
          </a:p>
          <a:p>
            <a:pPr marL="118872" indent="0">
              <a:buNone/>
            </a:pPr>
            <a:r>
              <a:rPr lang="en-US" sz="400" dirty="0"/>
              <a:t>        print("Robot created!", name, "\n")</a:t>
            </a:r>
          </a:p>
          <a:p>
            <a:pPr marL="118872" indent="0">
              <a:buNone/>
            </a:pPr>
            <a:r>
              <a:rPr lang="en-US" sz="400" dirty="0"/>
              <a:t>        self.name = name</a:t>
            </a:r>
          </a:p>
          <a:p>
            <a:pPr marL="118872" indent="0">
              <a:buNone/>
            </a:pPr>
            <a:r>
              <a:rPr lang="en-US" sz="400" dirty="0"/>
              <a:t>        </a:t>
            </a:r>
            <a:r>
              <a:rPr lang="en-US" sz="400" dirty="0" err="1"/>
              <a:t>self.weapon</a:t>
            </a:r>
            <a:r>
              <a:rPr lang="en-US" sz="400" dirty="0"/>
              <a:t> = weapon</a:t>
            </a:r>
          </a:p>
          <a:p>
            <a:pPr marL="118872" indent="0">
              <a:buNone/>
            </a:pPr>
            <a:r>
              <a:rPr lang="en-US" sz="400" dirty="0"/>
              <a:t>        </a:t>
            </a:r>
            <a:r>
              <a:rPr lang="en-US" sz="400" dirty="0" err="1"/>
              <a:t>self.strength</a:t>
            </a:r>
            <a:r>
              <a:rPr lang="en-US" sz="400" dirty="0"/>
              <a:t> = strength</a:t>
            </a:r>
          </a:p>
          <a:p>
            <a:pPr marL="118872" indent="0">
              <a:buNone/>
            </a:pPr>
            <a:r>
              <a:rPr lang="en-US" sz="400" dirty="0"/>
              <a:t>        </a:t>
            </a:r>
            <a:r>
              <a:rPr lang="en-US" sz="400" dirty="0" err="1"/>
              <a:t>self.online</a:t>
            </a:r>
            <a:r>
              <a:rPr lang="en-US" sz="400" dirty="0"/>
              <a:t> = True</a:t>
            </a:r>
          </a:p>
          <a:p>
            <a:pPr marL="118872" indent="0">
              <a:buNone/>
            </a:pPr>
            <a:r>
              <a:rPr lang="en-US" sz="400" dirty="0"/>
              <a:t>        </a:t>
            </a:r>
            <a:r>
              <a:rPr lang="en-US" sz="400" dirty="0" err="1"/>
              <a:t>Robot.robot_list.append</a:t>
            </a:r>
            <a:r>
              <a:rPr lang="en-US" sz="400" dirty="0"/>
              <a:t>(self)</a:t>
            </a:r>
          </a:p>
          <a:p>
            <a:pPr marL="118872" indent="0">
              <a:buNone/>
            </a:pPr>
            <a:endParaRPr lang="en-US" sz="400" dirty="0"/>
          </a:p>
          <a:p>
            <a:pPr marL="118872" indent="0">
              <a:buNone/>
            </a:pPr>
            <a:r>
              <a:rPr lang="en-US" sz="400" dirty="0"/>
              <a:t>    </a:t>
            </a:r>
            <a:r>
              <a:rPr lang="en-US" sz="400" dirty="0" err="1"/>
              <a:t>def</a:t>
            </a:r>
            <a:r>
              <a:rPr lang="en-US" sz="400" dirty="0"/>
              <a:t> __</a:t>
            </a:r>
            <a:r>
              <a:rPr lang="en-US" sz="400" dirty="0" err="1"/>
              <a:t>str</a:t>
            </a:r>
            <a:r>
              <a:rPr lang="en-US" sz="400" dirty="0"/>
              <a:t>__(self):</a:t>
            </a:r>
          </a:p>
          <a:p>
            <a:pPr marL="118872" indent="0">
              <a:buNone/>
            </a:pPr>
            <a:r>
              <a:rPr lang="en-US" sz="400" dirty="0"/>
              <a:t>        reply = "-" * 20 + "\n"</a:t>
            </a:r>
          </a:p>
          <a:p>
            <a:pPr marL="118872" indent="0">
              <a:buNone/>
            </a:pPr>
            <a:r>
              <a:rPr lang="en-US" sz="400" dirty="0"/>
              <a:t>        reply += "Fighting Robot\n"</a:t>
            </a:r>
          </a:p>
          <a:p>
            <a:pPr marL="118872" indent="0">
              <a:buNone/>
            </a:pPr>
            <a:r>
              <a:rPr lang="en-US" sz="400" dirty="0"/>
              <a:t>        reply += "Name: " + self.name + "\n"</a:t>
            </a:r>
          </a:p>
          <a:p>
            <a:pPr marL="118872" indent="0">
              <a:buNone/>
            </a:pPr>
            <a:r>
              <a:rPr lang="en-US" sz="400" dirty="0"/>
              <a:t>        reply += "Weapon: " + </a:t>
            </a:r>
            <a:r>
              <a:rPr lang="en-US" sz="400" dirty="0" err="1"/>
              <a:t>self.weapon</a:t>
            </a:r>
            <a:r>
              <a:rPr lang="en-US" sz="400" dirty="0"/>
              <a:t> + "\n"</a:t>
            </a:r>
          </a:p>
          <a:p>
            <a:pPr marL="118872" indent="0">
              <a:buNone/>
            </a:pPr>
            <a:r>
              <a:rPr lang="en-US" sz="400" dirty="0"/>
              <a:t>        reply += "Strength: " + </a:t>
            </a:r>
            <a:r>
              <a:rPr lang="en-US" sz="400" dirty="0" err="1"/>
              <a:t>str</a:t>
            </a:r>
            <a:r>
              <a:rPr lang="en-US" sz="400" dirty="0"/>
              <a:t>(</a:t>
            </a:r>
            <a:r>
              <a:rPr lang="en-US" sz="400" dirty="0" err="1"/>
              <a:t>self.strength</a:t>
            </a:r>
            <a:r>
              <a:rPr lang="en-US" sz="400" dirty="0"/>
              <a:t>) + "\n"</a:t>
            </a:r>
          </a:p>
          <a:p>
            <a:pPr marL="118872" indent="0">
              <a:buNone/>
            </a:pPr>
            <a:r>
              <a:rPr lang="en-US" sz="400" dirty="0"/>
              <a:t>        if </a:t>
            </a:r>
            <a:r>
              <a:rPr lang="en-US" sz="400" dirty="0" err="1"/>
              <a:t>self.online</a:t>
            </a:r>
            <a:r>
              <a:rPr lang="en-US" sz="400" dirty="0"/>
              <a:t>:</a:t>
            </a:r>
          </a:p>
          <a:p>
            <a:pPr marL="118872" indent="0">
              <a:buNone/>
            </a:pPr>
            <a:r>
              <a:rPr lang="en-US" sz="400" dirty="0"/>
              <a:t>            reply += "Status: ONLINE\n"</a:t>
            </a:r>
          </a:p>
          <a:p>
            <a:pPr marL="118872" indent="0">
              <a:buNone/>
            </a:pPr>
            <a:r>
              <a:rPr lang="en-US" sz="400" dirty="0"/>
              <a:t>        else:</a:t>
            </a:r>
          </a:p>
          <a:p>
            <a:pPr marL="118872" indent="0">
              <a:buNone/>
            </a:pPr>
            <a:r>
              <a:rPr lang="en-US" sz="400" dirty="0"/>
              <a:t>            reply += "Status: OFFLINE\n"</a:t>
            </a:r>
          </a:p>
          <a:p>
            <a:pPr marL="118872" indent="0">
              <a:buNone/>
            </a:pPr>
            <a:r>
              <a:rPr lang="en-US" sz="400" dirty="0"/>
              <a:t>        reply += "-" * 20 + "\n"</a:t>
            </a:r>
          </a:p>
          <a:p>
            <a:pPr marL="118872" indent="0">
              <a:buNone/>
            </a:pPr>
            <a:r>
              <a:rPr lang="en-US" sz="400" dirty="0"/>
              <a:t>        return reply</a:t>
            </a:r>
          </a:p>
          <a:p>
            <a:pPr marL="118872" indent="0">
              <a:buNone/>
            </a:pPr>
            <a:endParaRPr lang="en-US" sz="400" dirty="0"/>
          </a:p>
          <a:p>
            <a:pPr marL="118872" indent="0">
              <a:buNone/>
            </a:pPr>
            <a:r>
              <a:rPr lang="en-US" sz="400" dirty="0"/>
              <a:t>    </a:t>
            </a:r>
            <a:r>
              <a:rPr lang="en-US" sz="400" dirty="0" err="1"/>
              <a:t>def</a:t>
            </a:r>
            <a:r>
              <a:rPr lang="en-US" sz="400" dirty="0"/>
              <a:t> __</a:t>
            </a:r>
            <a:r>
              <a:rPr lang="en-US" sz="400" dirty="0" err="1"/>
              <a:t>lt</a:t>
            </a:r>
            <a:r>
              <a:rPr lang="en-US" sz="400" dirty="0"/>
              <a:t>__(self, other):</a:t>
            </a:r>
          </a:p>
          <a:p>
            <a:pPr marL="118872" indent="0">
              <a:buNone/>
            </a:pPr>
            <a:r>
              <a:rPr lang="en-US" sz="400" dirty="0"/>
              <a:t>        if </a:t>
            </a:r>
            <a:r>
              <a:rPr lang="en-US" sz="400" dirty="0" err="1"/>
              <a:t>self.strength</a:t>
            </a:r>
            <a:r>
              <a:rPr lang="en-US" sz="400" dirty="0"/>
              <a:t> &lt; </a:t>
            </a:r>
            <a:r>
              <a:rPr lang="en-US" sz="400" dirty="0" err="1"/>
              <a:t>other.strength</a:t>
            </a:r>
            <a:r>
              <a:rPr lang="en-US" sz="400" dirty="0"/>
              <a:t>:</a:t>
            </a:r>
          </a:p>
          <a:p>
            <a:pPr marL="118872" indent="0">
              <a:buNone/>
            </a:pPr>
            <a:r>
              <a:rPr lang="en-US" sz="400" dirty="0"/>
              <a:t>            return True</a:t>
            </a:r>
          </a:p>
          <a:p>
            <a:pPr marL="118872" indent="0">
              <a:buNone/>
            </a:pPr>
            <a:r>
              <a:rPr lang="en-US" sz="400" dirty="0"/>
              <a:t>        else:</a:t>
            </a:r>
          </a:p>
          <a:p>
            <a:pPr marL="118872" indent="0">
              <a:buNone/>
            </a:pPr>
            <a:r>
              <a:rPr lang="en-US" sz="400" dirty="0"/>
              <a:t>            return False</a:t>
            </a:r>
          </a:p>
          <a:p>
            <a:pPr marL="118872" indent="0">
              <a:buNone/>
            </a:pPr>
            <a:endParaRPr lang="en-US" sz="400" dirty="0"/>
          </a:p>
          <a:p>
            <a:pPr marL="118872" indent="0">
              <a:buNone/>
            </a:pPr>
            <a:r>
              <a:rPr lang="en-US" sz="400" dirty="0"/>
              <a:t>    </a:t>
            </a:r>
            <a:r>
              <a:rPr lang="en-US" sz="400" dirty="0" err="1"/>
              <a:t>def</a:t>
            </a:r>
            <a:r>
              <a:rPr lang="en-US" sz="400" dirty="0"/>
              <a:t> fight(self, opponent):</a:t>
            </a:r>
          </a:p>
          <a:p>
            <a:pPr marL="118872" indent="0">
              <a:buNone/>
            </a:pPr>
            <a:r>
              <a:rPr lang="en-US" sz="400" dirty="0"/>
              <a:t>        print(self.name, "challenges", opponent.name)            </a:t>
            </a:r>
          </a:p>
          <a:p>
            <a:pPr marL="118872" indent="0">
              <a:buNone/>
            </a:pPr>
            <a:r>
              <a:rPr lang="en-US" sz="400" dirty="0"/>
              <a:t>        </a:t>
            </a:r>
          </a:p>
          <a:p>
            <a:pPr marL="118872" indent="0">
              <a:buNone/>
            </a:pPr>
            <a:r>
              <a:rPr lang="en-US" sz="400" dirty="0"/>
              <a:t>        if not </a:t>
            </a:r>
            <a:r>
              <a:rPr lang="en-US" sz="400" dirty="0" err="1"/>
              <a:t>self.online</a:t>
            </a:r>
            <a:r>
              <a:rPr lang="en-US" sz="400" dirty="0"/>
              <a:t>:</a:t>
            </a:r>
          </a:p>
          <a:p>
            <a:pPr marL="118872" indent="0">
              <a:buNone/>
            </a:pPr>
            <a:r>
              <a:rPr lang="en-US" sz="400" dirty="0"/>
              <a:t>            print(self.name, "cannot fight - it is offline.")</a:t>
            </a:r>
          </a:p>
          <a:p>
            <a:pPr marL="118872" indent="0">
              <a:buNone/>
            </a:pPr>
            <a:r>
              <a:rPr lang="en-US" sz="400" dirty="0"/>
              <a:t>        </a:t>
            </a:r>
            <a:r>
              <a:rPr lang="en-US" sz="400" dirty="0" err="1"/>
              <a:t>elif</a:t>
            </a:r>
            <a:r>
              <a:rPr lang="en-US" sz="400" dirty="0"/>
              <a:t> not </a:t>
            </a:r>
            <a:r>
              <a:rPr lang="en-US" sz="400" dirty="0" err="1"/>
              <a:t>opponent.online</a:t>
            </a:r>
            <a:r>
              <a:rPr lang="en-US" sz="400" dirty="0"/>
              <a:t>:</a:t>
            </a:r>
          </a:p>
          <a:p>
            <a:pPr marL="118872" indent="0">
              <a:buNone/>
            </a:pPr>
            <a:r>
              <a:rPr lang="en-US" sz="400" dirty="0"/>
              <a:t>            print(opponent.name, "cannot fight - it is offline.")</a:t>
            </a:r>
          </a:p>
          <a:p>
            <a:pPr marL="118872" indent="0">
              <a:buNone/>
            </a:pPr>
            <a:r>
              <a:rPr lang="en-US" sz="400" dirty="0"/>
              <a:t>        else:</a:t>
            </a:r>
          </a:p>
          <a:p>
            <a:pPr marL="118872" indent="0">
              <a:buNone/>
            </a:pPr>
            <a:r>
              <a:rPr lang="en-US" sz="400" dirty="0"/>
              <a:t>            if </a:t>
            </a:r>
            <a:r>
              <a:rPr lang="en-US" sz="400" dirty="0" err="1"/>
              <a:t>self.strength</a:t>
            </a:r>
            <a:r>
              <a:rPr lang="en-US" sz="400" dirty="0"/>
              <a:t> &gt; </a:t>
            </a:r>
            <a:r>
              <a:rPr lang="en-US" sz="400" dirty="0" err="1"/>
              <a:t>opponent.strength</a:t>
            </a:r>
            <a:r>
              <a:rPr lang="en-US" sz="400" dirty="0"/>
              <a:t>:</a:t>
            </a:r>
          </a:p>
          <a:p>
            <a:pPr marL="118872" indent="0">
              <a:buNone/>
            </a:pPr>
            <a:r>
              <a:rPr lang="en-US" sz="400" dirty="0"/>
              <a:t>                winner = self</a:t>
            </a:r>
          </a:p>
          <a:p>
            <a:pPr marL="118872" indent="0">
              <a:buNone/>
            </a:pPr>
            <a:r>
              <a:rPr lang="en-US" sz="400" dirty="0"/>
              <a:t>            </a:t>
            </a:r>
            <a:r>
              <a:rPr lang="en-US" sz="400" dirty="0" err="1"/>
              <a:t>elif</a:t>
            </a:r>
            <a:r>
              <a:rPr lang="en-US" sz="400" dirty="0"/>
              <a:t> </a:t>
            </a:r>
            <a:r>
              <a:rPr lang="en-US" sz="400" dirty="0" err="1"/>
              <a:t>self.strength</a:t>
            </a:r>
            <a:r>
              <a:rPr lang="en-US" sz="400" dirty="0"/>
              <a:t> &lt; </a:t>
            </a:r>
            <a:r>
              <a:rPr lang="en-US" sz="400" dirty="0" err="1"/>
              <a:t>opponent.strength</a:t>
            </a:r>
            <a:r>
              <a:rPr lang="en-US" sz="400" dirty="0"/>
              <a:t>:</a:t>
            </a:r>
          </a:p>
          <a:p>
            <a:pPr marL="118872" indent="0">
              <a:buNone/>
            </a:pPr>
            <a:r>
              <a:rPr lang="en-US" sz="400" dirty="0"/>
              <a:t>                winner = opponent</a:t>
            </a:r>
          </a:p>
          <a:p>
            <a:pPr marL="118872" indent="0">
              <a:buNone/>
            </a:pPr>
            <a:r>
              <a:rPr lang="en-US" sz="400" dirty="0"/>
              <a:t>            else:</a:t>
            </a:r>
          </a:p>
          <a:p>
            <a:pPr marL="118872" indent="0">
              <a:buNone/>
            </a:pPr>
            <a:r>
              <a:rPr lang="en-US" sz="400" dirty="0"/>
              <a:t>                print("Close match!!!")</a:t>
            </a:r>
          </a:p>
          <a:p>
            <a:pPr marL="118872" indent="0">
              <a:buNone/>
            </a:pPr>
            <a:r>
              <a:rPr lang="en-US" sz="400" dirty="0"/>
              <a:t>                winner = </a:t>
            </a:r>
            <a:r>
              <a:rPr lang="en-US" sz="400" dirty="0" err="1"/>
              <a:t>random.choice</a:t>
            </a:r>
            <a:r>
              <a:rPr lang="en-US" sz="400" dirty="0"/>
              <a:t>([self, opponent])</a:t>
            </a:r>
          </a:p>
          <a:p>
            <a:pPr marL="118872" indent="0">
              <a:buNone/>
            </a:pPr>
            <a:r>
              <a:rPr lang="en-US" sz="400" dirty="0"/>
              <a:t>                                </a:t>
            </a:r>
          </a:p>
          <a:p>
            <a:pPr marL="118872" indent="0">
              <a:buNone/>
            </a:pPr>
            <a:r>
              <a:rPr lang="en-US" sz="400" dirty="0"/>
              <a:t>            if winner == self:</a:t>
            </a:r>
          </a:p>
          <a:p>
            <a:pPr marL="118872" indent="0">
              <a:buNone/>
            </a:pPr>
            <a:r>
              <a:rPr lang="en-US" sz="400" dirty="0"/>
              <a:t>                print(self.name, "wins, using its", </a:t>
            </a:r>
            <a:r>
              <a:rPr lang="en-US" sz="400" dirty="0" err="1"/>
              <a:t>self.weapon</a:t>
            </a:r>
            <a:r>
              <a:rPr lang="en-US" sz="400" dirty="0"/>
              <a:t>)</a:t>
            </a:r>
          </a:p>
          <a:p>
            <a:pPr marL="118872" indent="0">
              <a:buNone/>
            </a:pPr>
            <a:r>
              <a:rPr lang="en-US" sz="400" dirty="0"/>
              <a:t>                </a:t>
            </a:r>
            <a:r>
              <a:rPr lang="en-US" sz="400" dirty="0" err="1"/>
              <a:t>opponent.online</a:t>
            </a:r>
            <a:r>
              <a:rPr lang="en-US" sz="400" dirty="0"/>
              <a:t> = False</a:t>
            </a:r>
          </a:p>
          <a:p>
            <a:pPr marL="118872" indent="0">
              <a:buNone/>
            </a:pPr>
            <a:r>
              <a:rPr lang="en-US" sz="400" dirty="0"/>
              <a:t>            else:</a:t>
            </a:r>
          </a:p>
          <a:p>
            <a:pPr marL="118872" indent="0">
              <a:buNone/>
            </a:pPr>
            <a:r>
              <a:rPr lang="en-US" sz="400" dirty="0"/>
              <a:t>                print(opponent.name, "wins, using its", </a:t>
            </a:r>
            <a:r>
              <a:rPr lang="en-US" sz="400" dirty="0" err="1"/>
              <a:t>opponent.weapon</a:t>
            </a:r>
            <a:r>
              <a:rPr lang="en-US" sz="400" dirty="0"/>
              <a:t>)</a:t>
            </a:r>
          </a:p>
          <a:p>
            <a:pPr marL="118872" indent="0">
              <a:buNone/>
            </a:pPr>
            <a:r>
              <a:rPr lang="en-US" sz="400" dirty="0"/>
              <a:t>                </a:t>
            </a:r>
            <a:r>
              <a:rPr lang="en-US" sz="400" dirty="0" err="1"/>
              <a:t>self.online</a:t>
            </a:r>
            <a:r>
              <a:rPr lang="en-US" sz="400" dirty="0"/>
              <a:t> = False</a:t>
            </a:r>
          </a:p>
          <a:p>
            <a:pPr marL="118872" indent="0">
              <a:buNone/>
            </a:pPr>
            <a:endParaRPr lang="en-US" sz="400" dirty="0"/>
          </a:p>
          <a:p>
            <a:pPr marL="118872" indent="0">
              <a:buNone/>
            </a:pPr>
            <a:r>
              <a:rPr lang="en-US" sz="400" dirty="0"/>
              <a:t>            #print(self)</a:t>
            </a:r>
          </a:p>
          <a:p>
            <a:pPr marL="118872" indent="0">
              <a:buNone/>
            </a:pPr>
            <a:r>
              <a:rPr lang="en-US" sz="400" dirty="0"/>
              <a:t>            #print(opponent)</a:t>
            </a:r>
          </a:p>
          <a:p>
            <a:pPr marL="118872" indent="0">
              <a:buNone/>
            </a:pPr>
            <a:endParaRPr lang="en-US" sz="400" dirty="0"/>
          </a:p>
          <a:p>
            <a:pPr marL="118872" indent="0">
              <a:buNone/>
            </a:pPr>
            <a:r>
              <a:rPr lang="en-US" sz="400" dirty="0"/>
              <a:t>    </a:t>
            </a:r>
          </a:p>
          <a:p>
            <a:pPr marL="118872" indent="0">
              <a:buNone/>
            </a:pPr>
            <a:r>
              <a:rPr lang="en-US" sz="400" dirty="0"/>
              <a:t>#main</a:t>
            </a:r>
          </a:p>
          <a:p>
            <a:pPr marL="118872" indent="0">
              <a:buNone/>
            </a:pPr>
            <a:r>
              <a:rPr lang="en-US" sz="400" dirty="0"/>
              <a:t>r2d2 = Robot("R2D2", "Beeps", 2)</a:t>
            </a:r>
          </a:p>
          <a:p>
            <a:pPr marL="118872" indent="0">
              <a:buNone/>
            </a:pPr>
            <a:r>
              <a:rPr lang="en-US" sz="400" dirty="0"/>
              <a:t>c3p0 = Robot("C3P0", "Conversation", 2)</a:t>
            </a:r>
          </a:p>
          <a:p>
            <a:pPr marL="118872" indent="0">
              <a:buNone/>
            </a:pPr>
            <a:r>
              <a:rPr lang="en-US" sz="400" dirty="0"/>
              <a:t>bb8 = Robot("BB-8", "Beeps", 1)</a:t>
            </a:r>
          </a:p>
          <a:p>
            <a:pPr marL="118872" indent="0">
              <a:buNone/>
            </a:pPr>
            <a:r>
              <a:rPr lang="en-US" sz="400" dirty="0"/>
              <a:t>j = Robot("Robot J", "Conversation", 2)</a:t>
            </a:r>
          </a:p>
          <a:p>
            <a:pPr marL="118872" indent="0">
              <a:buNone/>
            </a:pPr>
            <a:r>
              <a:rPr lang="en-US" sz="400" dirty="0" err="1"/>
              <a:t>optimus</a:t>
            </a:r>
            <a:r>
              <a:rPr lang="en-US" sz="400" dirty="0"/>
              <a:t> = Robot("Optimus", "Fists", 10)</a:t>
            </a:r>
          </a:p>
          <a:p>
            <a:pPr marL="118872" indent="0">
              <a:buNone/>
            </a:pPr>
            <a:r>
              <a:rPr lang="en-US" sz="400" dirty="0" err="1"/>
              <a:t>voltron</a:t>
            </a:r>
            <a:r>
              <a:rPr lang="en-US" sz="400" dirty="0"/>
              <a:t> = Robot("Voltron", "Sword", 10)</a:t>
            </a:r>
          </a:p>
          <a:p>
            <a:pPr marL="118872" indent="0">
              <a:buNone/>
            </a:pPr>
            <a:r>
              <a:rPr lang="en-US" sz="400" dirty="0"/>
              <a:t>gipsy = Robot("Gipsy Danger", "Sword", 9)</a:t>
            </a:r>
          </a:p>
          <a:p>
            <a:pPr marL="118872" indent="0">
              <a:buNone/>
            </a:pPr>
            <a:r>
              <a:rPr lang="en-US" sz="400" dirty="0" err="1"/>
              <a:t>Robot.random_tournament</a:t>
            </a:r>
            <a:r>
              <a:rPr lang="en-US" sz="400" dirty="0"/>
              <a:t>()</a:t>
            </a:r>
          </a:p>
        </p:txBody>
      </p:sp>
    </p:spTree>
    <p:extLst>
      <p:ext uri="{BB962C8B-B14F-4D97-AF65-F5344CB8AC3E}">
        <p14:creationId xmlns:p14="http://schemas.microsoft.com/office/powerpoint/2010/main" val="19440328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140277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Variables</a:t>
            </a:r>
          </a:p>
        </p:txBody>
      </p:sp>
      <p:sp>
        <p:nvSpPr>
          <p:cNvPr id="3" name="Content Placeholder 2"/>
          <p:cNvSpPr>
            <a:spLocks noGrp="1"/>
          </p:cNvSpPr>
          <p:nvPr>
            <p:ph idx="1"/>
          </p:nvPr>
        </p:nvSpPr>
        <p:spPr>
          <a:xfrm>
            <a:off x="327805" y="1600200"/>
            <a:ext cx="8591908" cy="5111487"/>
          </a:xfrm>
        </p:spPr>
        <p:txBody>
          <a:bodyPr>
            <a:normAutofit/>
          </a:bodyPr>
          <a:lstStyle/>
          <a:p>
            <a:pPr marL="0" indent="0">
              <a:lnSpc>
                <a:spcPct val="110000"/>
              </a:lnSpc>
              <a:spcAft>
                <a:spcPts val="1200"/>
              </a:spcAft>
              <a:buNone/>
            </a:pPr>
            <a:r>
              <a:rPr lang="en-US" b="1" dirty="0"/>
              <a:t>Local variables </a:t>
            </a:r>
            <a:r>
              <a:rPr lang="en-US" dirty="0"/>
              <a:t>are</a:t>
            </a:r>
            <a:r>
              <a:rPr lang="en-US" b="1" dirty="0"/>
              <a:t> </a:t>
            </a:r>
            <a:r>
              <a:rPr lang="en-US" dirty="0"/>
              <a:t>declared </a:t>
            </a:r>
            <a:r>
              <a:rPr lang="en-US" i="1" dirty="0"/>
              <a:t>inside</a:t>
            </a:r>
            <a:r>
              <a:rPr lang="en-US" dirty="0"/>
              <a:t> a function </a:t>
            </a:r>
            <a:br>
              <a:rPr lang="en-US" dirty="0"/>
            </a:br>
            <a:r>
              <a:rPr lang="en-US" dirty="0"/>
              <a:t>and don’t exist outside of that function.</a:t>
            </a:r>
          </a:p>
          <a:p>
            <a:pPr marL="0" indent="0">
              <a:lnSpc>
                <a:spcPct val="110000"/>
              </a:lnSpc>
              <a:buNone/>
            </a:pPr>
            <a:r>
              <a:rPr lang="en-US" b="1" dirty="0"/>
              <a:t>Global variables (</a:t>
            </a:r>
            <a:r>
              <a:rPr lang="en-US" b="1" dirty="0" err="1"/>
              <a:t>globals</a:t>
            </a:r>
            <a:r>
              <a:rPr lang="en-US" b="1" dirty="0"/>
              <a:t>)</a:t>
            </a:r>
            <a:r>
              <a:rPr lang="en-US" dirty="0"/>
              <a:t> are declared </a:t>
            </a:r>
            <a:r>
              <a:rPr lang="en-US" i="1" dirty="0"/>
              <a:t>outside</a:t>
            </a:r>
            <a:r>
              <a:rPr lang="en-US" dirty="0"/>
              <a:t> of our functions – they exist everywhere!</a:t>
            </a:r>
          </a:p>
          <a:p>
            <a:endParaRPr lang="en-US" dirty="0"/>
          </a:p>
          <a:p>
            <a:pPr lvl="1"/>
            <a:r>
              <a:rPr lang="en-US" dirty="0"/>
              <a:t>By convention, </a:t>
            </a:r>
            <a:r>
              <a:rPr lang="en-US" b="1" i="1" dirty="0"/>
              <a:t>declare all ‘</a:t>
            </a:r>
            <a:r>
              <a:rPr lang="en-US" b="1" i="1" dirty="0" err="1"/>
              <a:t>globals</a:t>
            </a:r>
            <a:r>
              <a:rPr lang="en-US" b="1" i="1" dirty="0"/>
              <a:t>’ in the same place</a:t>
            </a:r>
            <a:r>
              <a:rPr lang="en-US" dirty="0"/>
              <a:t> (after function definitions). </a:t>
            </a:r>
          </a:p>
          <a:p>
            <a:pPr lvl="1"/>
            <a:r>
              <a:rPr lang="en-US" dirty="0"/>
              <a:t>Use a </a:t>
            </a:r>
            <a:r>
              <a:rPr lang="en-US" b="1" i="1" dirty="0"/>
              <a:t>comment</a:t>
            </a:r>
            <a:r>
              <a:rPr lang="en-US" dirty="0"/>
              <a:t> to indicate that they are ‘</a:t>
            </a:r>
            <a:r>
              <a:rPr lang="en-US" dirty="0" err="1"/>
              <a:t>globals</a:t>
            </a:r>
            <a:r>
              <a:rPr lang="en-US" dirty="0"/>
              <a:t>.’</a:t>
            </a:r>
          </a:p>
        </p:txBody>
      </p:sp>
    </p:spTree>
    <p:extLst>
      <p:ext uri="{BB962C8B-B14F-4D97-AF65-F5344CB8AC3E}">
        <p14:creationId xmlns:p14="http://schemas.microsoft.com/office/powerpoint/2010/main" val="252541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Python Program Template</a:t>
            </a:r>
          </a:p>
        </p:txBody>
      </p:sp>
      <p:sp>
        <p:nvSpPr>
          <p:cNvPr id="3" name="Content Placeholder 2"/>
          <p:cNvSpPr>
            <a:spLocks noGrp="1"/>
          </p:cNvSpPr>
          <p:nvPr>
            <p:ph idx="1"/>
          </p:nvPr>
        </p:nvSpPr>
        <p:spPr/>
        <p:txBody>
          <a:bodyPr/>
          <a:lstStyle/>
          <a:p>
            <a:pPr marL="118872" indent="0">
              <a:buNone/>
            </a:pPr>
            <a:r>
              <a:rPr lang="en-US" b="1" dirty="0">
                <a:solidFill>
                  <a:srgbClr val="000000"/>
                </a:solidFill>
              </a:rPr>
              <a:t>#import statements</a:t>
            </a:r>
            <a:r>
              <a:rPr lang="en-US" dirty="0">
                <a:solidFill>
                  <a:srgbClr val="000000"/>
                </a:solidFill>
              </a:rPr>
              <a:t>, if any</a:t>
            </a:r>
          </a:p>
          <a:p>
            <a:pPr marL="118872" indent="0">
              <a:buNone/>
            </a:pPr>
            <a:endParaRPr lang="en-US" b="1" dirty="0">
              <a:solidFill>
                <a:srgbClr val="000000"/>
              </a:solidFill>
            </a:endParaRPr>
          </a:p>
          <a:p>
            <a:pPr marL="118872" indent="0">
              <a:buNone/>
            </a:pPr>
            <a:r>
              <a:rPr lang="en-US" b="1" dirty="0">
                <a:solidFill>
                  <a:srgbClr val="000000"/>
                </a:solidFill>
              </a:rPr>
              <a:t>#function definitions</a:t>
            </a:r>
            <a:r>
              <a:rPr lang="en-US" dirty="0">
                <a:solidFill>
                  <a:srgbClr val="000000"/>
                </a:solidFill>
              </a:rPr>
              <a:t>, if any</a:t>
            </a:r>
          </a:p>
          <a:p>
            <a:pPr marL="118872" indent="0">
              <a:buNone/>
            </a:pPr>
            <a:endParaRPr lang="en-US" b="1" dirty="0">
              <a:solidFill>
                <a:srgbClr val="000000"/>
              </a:solidFill>
            </a:endParaRPr>
          </a:p>
          <a:p>
            <a:pPr marL="118872" indent="0">
              <a:buNone/>
            </a:pPr>
            <a:r>
              <a:rPr lang="en-US" b="1" dirty="0">
                <a:solidFill>
                  <a:srgbClr val="FF0000"/>
                </a:solidFill>
              </a:rPr>
              <a:t>#global variables declared</a:t>
            </a:r>
            <a:r>
              <a:rPr lang="en-US" dirty="0">
                <a:solidFill>
                  <a:srgbClr val="FF0000"/>
                </a:solidFill>
              </a:rPr>
              <a:t>, if any</a:t>
            </a:r>
          </a:p>
          <a:p>
            <a:pPr marL="118872" indent="0">
              <a:buNone/>
            </a:pPr>
            <a:endParaRPr lang="en-US" b="1" dirty="0">
              <a:solidFill>
                <a:srgbClr val="000000"/>
              </a:solidFill>
            </a:endParaRPr>
          </a:p>
          <a:p>
            <a:pPr marL="118872" indent="0">
              <a:buNone/>
            </a:pPr>
            <a:r>
              <a:rPr lang="en-US" b="1" dirty="0">
                <a:solidFill>
                  <a:srgbClr val="000000"/>
                </a:solidFill>
              </a:rPr>
              <a:t>#main section of the program</a:t>
            </a:r>
          </a:p>
        </p:txBody>
      </p:sp>
    </p:spTree>
    <p:extLst>
      <p:ext uri="{BB962C8B-B14F-4D97-AF65-F5344CB8AC3E}">
        <p14:creationId xmlns:p14="http://schemas.microsoft.com/office/powerpoint/2010/main" val="2254596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lstStyle/>
          <a:p>
            <a:pPr marL="0" indent="0">
              <a:buNone/>
            </a:pPr>
            <a:r>
              <a:rPr lang="en-US" b="1" dirty="0"/>
              <a:t>Scope</a:t>
            </a:r>
            <a:r>
              <a:rPr lang="en-US" dirty="0"/>
              <a:t> refers to </a:t>
            </a:r>
            <a:r>
              <a:rPr lang="en-US" i="1" dirty="0"/>
              <a:t>where</a:t>
            </a:r>
            <a:r>
              <a:rPr lang="en-US" dirty="0"/>
              <a:t> a variable exists.</a:t>
            </a:r>
          </a:p>
        </p:txBody>
      </p:sp>
      <p:pic>
        <p:nvPicPr>
          <p:cNvPr id="1027" name="Picture 3" descr="C:\Users\J\Desktop\scop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362200"/>
            <a:ext cx="8153400" cy="43107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36717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Variables</a:t>
            </a:r>
          </a:p>
        </p:txBody>
      </p:sp>
      <p:sp>
        <p:nvSpPr>
          <p:cNvPr id="3" name="Content Placeholder 2"/>
          <p:cNvSpPr>
            <a:spLocks noGrp="1"/>
          </p:cNvSpPr>
          <p:nvPr>
            <p:ph idx="1"/>
          </p:nvPr>
        </p:nvSpPr>
        <p:spPr>
          <a:xfrm>
            <a:off x="457200" y="1676742"/>
            <a:ext cx="8229600" cy="5105057"/>
          </a:xfrm>
        </p:spPr>
        <p:txBody>
          <a:bodyPr>
            <a:normAutofit fontScale="77500" lnSpcReduction="20000"/>
          </a:bodyPr>
          <a:lstStyle/>
          <a:p>
            <a:pPr marL="0" indent="0">
              <a:buNone/>
            </a:pPr>
            <a:r>
              <a:rPr lang="en-US" dirty="0"/>
              <a:t>By default, you can access global variables inside functions.</a:t>
            </a:r>
          </a:p>
          <a:p>
            <a:pPr marL="0" indent="0">
              <a:buNone/>
            </a:pPr>
            <a:endParaRPr lang="en-US" dirty="0"/>
          </a:p>
          <a:p>
            <a:pPr marL="118872" indent="0">
              <a:buNone/>
            </a:pPr>
            <a:r>
              <a:rPr lang="en-US" dirty="0">
                <a:solidFill>
                  <a:schemeClr val="accent3"/>
                </a:solidFill>
                <a:latin typeface="Calibri"/>
                <a:cs typeface="Calibri"/>
              </a:rPr>
              <a:t>#functions</a:t>
            </a:r>
          </a:p>
          <a:p>
            <a:pPr marL="118872" indent="0">
              <a:buNone/>
            </a:pPr>
            <a:r>
              <a:rPr lang="en-US" b="1" dirty="0" err="1">
                <a:latin typeface="Calibri"/>
                <a:cs typeface="Calibri"/>
              </a:rPr>
              <a:t>def</a:t>
            </a:r>
            <a:r>
              <a:rPr lang="en-US" b="1" dirty="0">
                <a:latin typeface="Calibri"/>
                <a:cs typeface="Calibri"/>
              </a:rPr>
              <a:t> </a:t>
            </a:r>
            <a:r>
              <a:rPr lang="en-US" b="1" dirty="0" err="1">
                <a:latin typeface="Calibri"/>
                <a:cs typeface="Calibri"/>
              </a:rPr>
              <a:t>print_vars</a:t>
            </a:r>
            <a:r>
              <a:rPr lang="en-US" b="1" dirty="0">
                <a:latin typeface="Calibri"/>
                <a:cs typeface="Calibri"/>
              </a:rPr>
              <a:t>():</a:t>
            </a:r>
          </a:p>
          <a:p>
            <a:pPr marL="118872" indent="0">
              <a:buNone/>
            </a:pPr>
            <a:r>
              <a:rPr lang="en-US" b="1" dirty="0">
                <a:latin typeface="Calibri"/>
                <a:cs typeface="Calibri"/>
              </a:rPr>
              <a:t>    length = 1</a:t>
            </a:r>
          </a:p>
          <a:p>
            <a:pPr marL="118872" indent="0">
              <a:buNone/>
            </a:pPr>
            <a:r>
              <a:rPr lang="en-US" b="1" dirty="0">
                <a:latin typeface="Calibri"/>
                <a:cs typeface="Calibri"/>
              </a:rPr>
              <a:t>    print("The number is:", </a:t>
            </a:r>
            <a:r>
              <a:rPr lang="en-US" b="1" dirty="0" err="1">
                <a:solidFill>
                  <a:srgbClr val="3366FF"/>
                </a:solidFill>
                <a:latin typeface="Calibri"/>
                <a:cs typeface="Calibri"/>
              </a:rPr>
              <a:t>num</a:t>
            </a:r>
            <a:r>
              <a:rPr lang="en-US" b="1" dirty="0">
                <a:latin typeface="Calibri"/>
                <a:cs typeface="Calibri"/>
              </a:rPr>
              <a:t>)</a:t>
            </a:r>
          </a:p>
          <a:p>
            <a:pPr marL="118872" indent="0">
              <a:buNone/>
            </a:pPr>
            <a:r>
              <a:rPr lang="en-US" b="1" dirty="0">
                <a:latin typeface="Calibri"/>
                <a:cs typeface="Calibri"/>
              </a:rPr>
              <a:t>    print("The length is:", length) </a:t>
            </a:r>
          </a:p>
          <a:p>
            <a:pPr marL="118872" indent="0">
              <a:buNone/>
            </a:pPr>
            <a:endParaRPr lang="en-US" b="1" dirty="0">
              <a:latin typeface="Calibri"/>
              <a:cs typeface="Calibri"/>
            </a:endParaRPr>
          </a:p>
          <a:p>
            <a:pPr marL="118872" indent="0">
              <a:buNone/>
            </a:pPr>
            <a:r>
              <a:rPr lang="en-US" dirty="0">
                <a:solidFill>
                  <a:srgbClr val="B50B1B"/>
                </a:solidFill>
                <a:latin typeface="Calibri"/>
                <a:cs typeface="Calibri"/>
              </a:rPr>
              <a:t>#</a:t>
            </a:r>
            <a:r>
              <a:rPr lang="en-US" dirty="0" err="1">
                <a:solidFill>
                  <a:srgbClr val="B50B1B"/>
                </a:solidFill>
                <a:latin typeface="Calibri"/>
                <a:cs typeface="Calibri"/>
              </a:rPr>
              <a:t>globals</a:t>
            </a:r>
            <a:endParaRPr lang="en-US" dirty="0">
              <a:solidFill>
                <a:srgbClr val="B50B1B"/>
              </a:solidFill>
              <a:latin typeface="Calibri"/>
              <a:cs typeface="Calibri"/>
            </a:endParaRPr>
          </a:p>
          <a:p>
            <a:pPr marL="118872" indent="0">
              <a:buNone/>
            </a:pPr>
            <a:r>
              <a:rPr lang="en-US" b="1" dirty="0" err="1">
                <a:solidFill>
                  <a:srgbClr val="3366FF"/>
                </a:solidFill>
                <a:latin typeface="Calibri"/>
                <a:cs typeface="Calibri"/>
              </a:rPr>
              <a:t>num</a:t>
            </a:r>
            <a:r>
              <a:rPr lang="en-US" b="1" dirty="0">
                <a:solidFill>
                  <a:srgbClr val="3366FF"/>
                </a:solidFill>
                <a:latin typeface="Calibri"/>
                <a:cs typeface="Calibri"/>
              </a:rPr>
              <a:t> </a:t>
            </a:r>
            <a:r>
              <a:rPr lang="en-US" b="1" dirty="0">
                <a:latin typeface="Calibri"/>
                <a:cs typeface="Calibri"/>
              </a:rPr>
              <a:t>= 10</a:t>
            </a:r>
          </a:p>
          <a:p>
            <a:pPr marL="118872" indent="0">
              <a:buNone/>
            </a:pPr>
            <a:endParaRPr lang="en-US" b="1" dirty="0">
              <a:latin typeface="Calibri"/>
              <a:cs typeface="Calibri"/>
            </a:endParaRPr>
          </a:p>
          <a:p>
            <a:pPr marL="118872" indent="0">
              <a:buNone/>
            </a:pPr>
            <a:r>
              <a:rPr lang="en-US" dirty="0">
                <a:solidFill>
                  <a:srgbClr val="B50B1B"/>
                </a:solidFill>
                <a:latin typeface="Calibri"/>
                <a:cs typeface="Calibri"/>
              </a:rPr>
              <a:t>#main section</a:t>
            </a:r>
          </a:p>
          <a:p>
            <a:pPr marL="118872" indent="0">
              <a:buNone/>
            </a:pPr>
            <a:r>
              <a:rPr lang="en-US" b="1" dirty="0" err="1">
                <a:latin typeface="Calibri"/>
                <a:cs typeface="Calibri"/>
              </a:rPr>
              <a:t>print_vars</a:t>
            </a:r>
            <a:r>
              <a:rPr lang="en-US" b="1" dirty="0">
                <a:latin typeface="Calibri"/>
                <a:cs typeface="Calibri"/>
              </a:rPr>
              <a:t>()</a:t>
            </a:r>
          </a:p>
        </p:txBody>
      </p:sp>
      <p:sp>
        <p:nvSpPr>
          <p:cNvPr id="4" name="TextBox 3"/>
          <p:cNvSpPr txBox="1"/>
          <p:nvPr/>
        </p:nvSpPr>
        <p:spPr>
          <a:xfrm>
            <a:off x="5562600" y="2405008"/>
            <a:ext cx="3200400" cy="1200329"/>
          </a:xfrm>
          <a:prstGeom prst="rect">
            <a:avLst/>
          </a:prstGeom>
          <a:noFill/>
        </p:spPr>
        <p:txBody>
          <a:bodyPr wrap="square" rtlCol="0">
            <a:spAutoFit/>
          </a:bodyPr>
          <a:lstStyle/>
          <a:p>
            <a:r>
              <a:rPr lang="en-US" sz="2400" b="1" dirty="0">
                <a:solidFill>
                  <a:srgbClr val="00B050"/>
                </a:solidFill>
                <a:latin typeface="Calibri"/>
                <a:cs typeface="Calibri"/>
              </a:rPr>
              <a:t>&gt;&gt;&gt; </a:t>
            </a:r>
          </a:p>
          <a:p>
            <a:r>
              <a:rPr lang="en-US" sz="2400" b="1" dirty="0">
                <a:solidFill>
                  <a:srgbClr val="00B050"/>
                </a:solidFill>
                <a:latin typeface="Calibri"/>
                <a:cs typeface="Calibri"/>
              </a:rPr>
              <a:t>The number is: 10</a:t>
            </a:r>
          </a:p>
          <a:p>
            <a:r>
              <a:rPr lang="en-US" sz="2400" b="1" dirty="0">
                <a:solidFill>
                  <a:srgbClr val="00B050"/>
                </a:solidFill>
                <a:latin typeface="Calibri"/>
                <a:cs typeface="Calibri"/>
              </a:rPr>
              <a:t>The length is: 1</a:t>
            </a:r>
          </a:p>
        </p:txBody>
      </p:sp>
      <p:cxnSp>
        <p:nvCxnSpPr>
          <p:cNvPr id="6" name="Straight Connector 5"/>
          <p:cNvCxnSpPr/>
          <p:nvPr/>
        </p:nvCxnSpPr>
        <p:spPr>
          <a:xfrm>
            <a:off x="5314093" y="2405008"/>
            <a:ext cx="0" cy="415401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834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Variables</a:t>
            </a:r>
          </a:p>
        </p:txBody>
      </p:sp>
      <p:sp>
        <p:nvSpPr>
          <p:cNvPr id="3" name="Content Placeholder 2"/>
          <p:cNvSpPr>
            <a:spLocks noGrp="1"/>
          </p:cNvSpPr>
          <p:nvPr>
            <p:ph idx="1"/>
          </p:nvPr>
        </p:nvSpPr>
        <p:spPr>
          <a:xfrm>
            <a:off x="457200" y="1524000"/>
            <a:ext cx="8229600" cy="5257799"/>
          </a:xfrm>
        </p:spPr>
        <p:txBody>
          <a:bodyPr>
            <a:normAutofit fontScale="70000" lnSpcReduction="20000"/>
          </a:bodyPr>
          <a:lstStyle/>
          <a:p>
            <a:pPr marL="0" indent="0">
              <a:lnSpc>
                <a:spcPct val="120000"/>
              </a:lnSpc>
              <a:buNone/>
            </a:pPr>
            <a:r>
              <a:rPr lang="en-US" sz="3400" dirty="0"/>
              <a:t>However, you </a:t>
            </a:r>
            <a:r>
              <a:rPr lang="en-US" sz="3400" b="1" dirty="0"/>
              <a:t>cannot modify </a:t>
            </a:r>
            <a:r>
              <a:rPr lang="en-US" sz="3400" dirty="0"/>
              <a:t>them. If you try to do so, Python will think you mean a </a:t>
            </a:r>
            <a:r>
              <a:rPr lang="en-US" sz="3400" i="1" dirty="0"/>
              <a:t>local</a:t>
            </a:r>
            <a:r>
              <a:rPr lang="en-US" sz="3400" dirty="0"/>
              <a:t> variable instead.</a:t>
            </a:r>
          </a:p>
          <a:p>
            <a:endParaRPr lang="en-US" dirty="0"/>
          </a:p>
          <a:p>
            <a:pPr marL="118872" indent="0">
              <a:buNone/>
            </a:pPr>
            <a:r>
              <a:rPr lang="en-US" dirty="0">
                <a:solidFill>
                  <a:schemeClr val="accent3"/>
                </a:solidFill>
                <a:latin typeface="Calibri"/>
                <a:cs typeface="Calibri"/>
              </a:rPr>
              <a:t>#functions</a:t>
            </a:r>
          </a:p>
          <a:p>
            <a:pPr marL="118872" indent="0">
              <a:buNone/>
            </a:pPr>
            <a:r>
              <a:rPr lang="en-US" b="1" dirty="0" err="1">
                <a:latin typeface="Calibri"/>
                <a:cs typeface="Calibri"/>
              </a:rPr>
              <a:t>def</a:t>
            </a:r>
            <a:r>
              <a:rPr lang="en-US" b="1" dirty="0">
                <a:latin typeface="Calibri"/>
                <a:cs typeface="Calibri"/>
              </a:rPr>
              <a:t> </a:t>
            </a:r>
            <a:r>
              <a:rPr lang="en-US" b="1" dirty="0" err="1">
                <a:latin typeface="Calibri"/>
                <a:cs typeface="Calibri"/>
              </a:rPr>
              <a:t>print_vars</a:t>
            </a:r>
            <a:r>
              <a:rPr lang="en-US" b="1" dirty="0">
                <a:latin typeface="Calibri"/>
                <a:cs typeface="Calibri"/>
              </a:rPr>
              <a:t>():</a:t>
            </a:r>
          </a:p>
          <a:p>
            <a:pPr marL="118872" indent="0">
              <a:buNone/>
            </a:pPr>
            <a:r>
              <a:rPr lang="en-US" b="1" dirty="0">
                <a:latin typeface="Calibri"/>
                <a:cs typeface="Calibri"/>
              </a:rPr>
              <a:t>    length = 1</a:t>
            </a:r>
          </a:p>
          <a:p>
            <a:pPr marL="118872" indent="0">
              <a:buNone/>
            </a:pPr>
            <a:r>
              <a:rPr lang="en-US" b="1" dirty="0">
                <a:latin typeface="Calibri"/>
                <a:cs typeface="Calibri"/>
              </a:rPr>
              <a:t>    </a:t>
            </a:r>
            <a:r>
              <a:rPr lang="en-US" b="1" dirty="0" err="1">
                <a:solidFill>
                  <a:srgbClr val="3366FF"/>
                </a:solidFill>
                <a:latin typeface="Calibri"/>
                <a:cs typeface="Calibri"/>
              </a:rPr>
              <a:t>num</a:t>
            </a:r>
            <a:r>
              <a:rPr lang="en-US" b="1" dirty="0">
                <a:solidFill>
                  <a:srgbClr val="3366FF"/>
                </a:solidFill>
                <a:latin typeface="Calibri"/>
                <a:cs typeface="Calibri"/>
              </a:rPr>
              <a:t> </a:t>
            </a:r>
            <a:r>
              <a:rPr lang="en-US" b="1" dirty="0">
                <a:latin typeface="Calibri"/>
                <a:cs typeface="Calibri"/>
              </a:rPr>
              <a:t>+= 10</a:t>
            </a:r>
          </a:p>
          <a:p>
            <a:pPr marL="118872" indent="0">
              <a:buNone/>
            </a:pPr>
            <a:r>
              <a:rPr lang="en-US" b="1" dirty="0">
                <a:latin typeface="Calibri"/>
                <a:cs typeface="Calibri"/>
              </a:rPr>
              <a:t>    print("The number is:", </a:t>
            </a:r>
            <a:r>
              <a:rPr lang="en-US" b="1" dirty="0" err="1">
                <a:solidFill>
                  <a:srgbClr val="3366FF"/>
                </a:solidFill>
                <a:latin typeface="Calibri"/>
                <a:cs typeface="Calibri"/>
              </a:rPr>
              <a:t>num</a:t>
            </a:r>
            <a:r>
              <a:rPr lang="en-US" b="1" dirty="0">
                <a:latin typeface="Calibri"/>
                <a:cs typeface="Calibri"/>
              </a:rPr>
              <a:t>)</a:t>
            </a:r>
          </a:p>
          <a:p>
            <a:pPr marL="118872" indent="0">
              <a:buNone/>
            </a:pPr>
            <a:r>
              <a:rPr lang="en-US" b="1" dirty="0">
                <a:latin typeface="Calibri"/>
                <a:cs typeface="Calibri"/>
              </a:rPr>
              <a:t>    print("The length is:", length)</a:t>
            </a:r>
          </a:p>
          <a:p>
            <a:pPr marL="118872" indent="0">
              <a:buNone/>
            </a:pPr>
            <a:endParaRPr lang="en-US" b="1" dirty="0">
              <a:latin typeface="Calibri"/>
              <a:cs typeface="Calibri"/>
            </a:endParaRPr>
          </a:p>
          <a:p>
            <a:pPr marL="118872" indent="0">
              <a:buNone/>
            </a:pPr>
            <a:r>
              <a:rPr lang="en-US" dirty="0">
                <a:solidFill>
                  <a:srgbClr val="B50B1B"/>
                </a:solidFill>
                <a:latin typeface="Calibri"/>
                <a:cs typeface="Calibri"/>
              </a:rPr>
              <a:t>#</a:t>
            </a:r>
            <a:r>
              <a:rPr lang="en-US" dirty="0" err="1">
                <a:solidFill>
                  <a:srgbClr val="B50B1B"/>
                </a:solidFill>
                <a:latin typeface="Calibri"/>
                <a:cs typeface="Calibri"/>
              </a:rPr>
              <a:t>globals</a:t>
            </a:r>
            <a:endParaRPr lang="en-US" dirty="0">
              <a:solidFill>
                <a:srgbClr val="B50B1B"/>
              </a:solidFill>
              <a:latin typeface="Calibri"/>
              <a:cs typeface="Calibri"/>
            </a:endParaRPr>
          </a:p>
          <a:p>
            <a:pPr marL="118872" indent="0">
              <a:buNone/>
            </a:pPr>
            <a:r>
              <a:rPr lang="en-US" b="1" dirty="0" err="1">
                <a:solidFill>
                  <a:srgbClr val="3366FF"/>
                </a:solidFill>
                <a:latin typeface="Calibri"/>
                <a:cs typeface="Calibri"/>
              </a:rPr>
              <a:t>num</a:t>
            </a:r>
            <a:r>
              <a:rPr lang="en-US" b="1" dirty="0">
                <a:solidFill>
                  <a:srgbClr val="3366FF"/>
                </a:solidFill>
                <a:latin typeface="Calibri"/>
                <a:cs typeface="Calibri"/>
              </a:rPr>
              <a:t> </a:t>
            </a:r>
            <a:r>
              <a:rPr lang="en-US" b="1" dirty="0">
                <a:latin typeface="Calibri"/>
                <a:cs typeface="Calibri"/>
              </a:rPr>
              <a:t>= 10</a:t>
            </a:r>
          </a:p>
          <a:p>
            <a:pPr marL="118872" indent="0">
              <a:buNone/>
            </a:pPr>
            <a:endParaRPr lang="en-US" b="1" dirty="0">
              <a:latin typeface="Calibri"/>
              <a:cs typeface="Calibri"/>
            </a:endParaRPr>
          </a:p>
          <a:p>
            <a:pPr marL="118872" indent="0">
              <a:buNone/>
            </a:pPr>
            <a:r>
              <a:rPr lang="en-US" dirty="0">
                <a:solidFill>
                  <a:srgbClr val="B50B1B"/>
                </a:solidFill>
                <a:latin typeface="Calibri"/>
                <a:cs typeface="Calibri"/>
              </a:rPr>
              <a:t>#main section</a:t>
            </a:r>
          </a:p>
          <a:p>
            <a:pPr marL="118872" indent="0">
              <a:buNone/>
            </a:pPr>
            <a:r>
              <a:rPr lang="en-US" b="1" dirty="0" err="1">
                <a:latin typeface="Calibri"/>
                <a:cs typeface="Calibri"/>
              </a:rPr>
              <a:t>print_vars</a:t>
            </a:r>
            <a:r>
              <a:rPr lang="en-US" b="1" dirty="0">
                <a:latin typeface="Calibri"/>
                <a:cs typeface="Calibri"/>
              </a:rPr>
              <a:t>()</a:t>
            </a:r>
          </a:p>
        </p:txBody>
      </p:sp>
      <p:sp>
        <p:nvSpPr>
          <p:cNvPr id="4" name="TextBox 3"/>
          <p:cNvSpPr txBox="1"/>
          <p:nvPr/>
        </p:nvSpPr>
        <p:spPr>
          <a:xfrm>
            <a:off x="2736532" y="5026794"/>
            <a:ext cx="6407468" cy="1569660"/>
          </a:xfrm>
          <a:prstGeom prst="rect">
            <a:avLst/>
          </a:prstGeom>
          <a:noFill/>
        </p:spPr>
        <p:txBody>
          <a:bodyPr wrap="square" rtlCol="0">
            <a:spAutoFit/>
          </a:bodyPr>
          <a:lstStyle/>
          <a:p>
            <a:r>
              <a:rPr lang="en-US" sz="1600" b="1" dirty="0" err="1">
                <a:solidFill>
                  <a:srgbClr val="00B050"/>
                </a:solidFill>
                <a:latin typeface="Calibri"/>
                <a:cs typeface="Calibri"/>
              </a:rPr>
              <a:t>Traceback</a:t>
            </a:r>
            <a:r>
              <a:rPr lang="en-US" sz="1600" b="1" dirty="0">
                <a:solidFill>
                  <a:srgbClr val="00B050"/>
                </a:solidFill>
                <a:latin typeface="Calibri"/>
                <a:cs typeface="Calibri"/>
              </a:rPr>
              <a:t> (most recent call last):</a:t>
            </a:r>
          </a:p>
          <a:p>
            <a:r>
              <a:rPr lang="en-US" sz="1600" b="1" dirty="0">
                <a:solidFill>
                  <a:srgbClr val="00B050"/>
                </a:solidFill>
                <a:latin typeface="Calibri"/>
                <a:cs typeface="Calibri"/>
              </a:rPr>
              <a:t>  File "C:/Users/J/Desktop/code.py", line 12, in &lt;module&gt;</a:t>
            </a:r>
          </a:p>
          <a:p>
            <a:r>
              <a:rPr lang="en-US" sz="1600" b="1" dirty="0">
                <a:solidFill>
                  <a:srgbClr val="00B050"/>
                </a:solidFill>
                <a:latin typeface="Calibri"/>
                <a:cs typeface="Calibri"/>
              </a:rPr>
              <a:t>    </a:t>
            </a:r>
            <a:r>
              <a:rPr lang="en-US" sz="1600" b="1" dirty="0" err="1">
                <a:solidFill>
                  <a:srgbClr val="00B050"/>
                </a:solidFill>
                <a:latin typeface="Calibri"/>
                <a:cs typeface="Calibri"/>
              </a:rPr>
              <a:t>print_vars</a:t>
            </a:r>
            <a:r>
              <a:rPr lang="en-US" sz="1600" b="1" dirty="0">
                <a:solidFill>
                  <a:srgbClr val="00B050"/>
                </a:solidFill>
                <a:latin typeface="Calibri"/>
                <a:cs typeface="Calibri"/>
              </a:rPr>
              <a:t>()</a:t>
            </a:r>
          </a:p>
          <a:p>
            <a:r>
              <a:rPr lang="en-US" sz="1600" b="1" dirty="0">
                <a:solidFill>
                  <a:srgbClr val="00B050"/>
                </a:solidFill>
                <a:latin typeface="Calibri"/>
                <a:cs typeface="Calibri"/>
              </a:rPr>
              <a:t>  File "C:/Users/J/Desktop/code.py", line 4, in </a:t>
            </a:r>
            <a:r>
              <a:rPr lang="en-US" sz="1600" b="1" dirty="0" err="1">
                <a:solidFill>
                  <a:srgbClr val="00B050"/>
                </a:solidFill>
                <a:latin typeface="Calibri"/>
                <a:cs typeface="Calibri"/>
              </a:rPr>
              <a:t>print_vars</a:t>
            </a:r>
            <a:endParaRPr lang="en-US" sz="1600" b="1" dirty="0">
              <a:solidFill>
                <a:srgbClr val="00B050"/>
              </a:solidFill>
              <a:latin typeface="Calibri"/>
              <a:cs typeface="Calibri"/>
            </a:endParaRPr>
          </a:p>
          <a:p>
            <a:r>
              <a:rPr lang="en-US" sz="1600" b="1" dirty="0">
                <a:solidFill>
                  <a:srgbClr val="00B050"/>
                </a:solidFill>
                <a:latin typeface="Calibri"/>
                <a:cs typeface="Calibri"/>
              </a:rPr>
              <a:t>    </a:t>
            </a:r>
            <a:r>
              <a:rPr lang="en-US" sz="1600" b="1" dirty="0" err="1">
                <a:solidFill>
                  <a:srgbClr val="00B050"/>
                </a:solidFill>
                <a:latin typeface="Calibri"/>
                <a:cs typeface="Calibri"/>
              </a:rPr>
              <a:t>num</a:t>
            </a:r>
            <a:r>
              <a:rPr lang="en-US" sz="1600" b="1" dirty="0">
                <a:solidFill>
                  <a:srgbClr val="00B050"/>
                </a:solidFill>
                <a:latin typeface="Calibri"/>
                <a:cs typeface="Calibri"/>
              </a:rPr>
              <a:t> += 10</a:t>
            </a:r>
          </a:p>
          <a:p>
            <a:r>
              <a:rPr lang="en-US" sz="1600" b="1" dirty="0" err="1">
                <a:solidFill>
                  <a:srgbClr val="7030A0"/>
                </a:solidFill>
                <a:latin typeface="Calibri"/>
                <a:cs typeface="Calibri"/>
              </a:rPr>
              <a:t>UnboundLocalError</a:t>
            </a:r>
            <a:r>
              <a:rPr lang="en-US" sz="1600" b="1" dirty="0">
                <a:solidFill>
                  <a:srgbClr val="7030A0"/>
                </a:solidFill>
                <a:latin typeface="Calibri"/>
                <a:cs typeface="Calibri"/>
              </a:rPr>
              <a:t>: local variable '</a:t>
            </a:r>
            <a:r>
              <a:rPr lang="en-US" sz="1600" b="1" dirty="0" err="1">
                <a:solidFill>
                  <a:srgbClr val="7030A0"/>
                </a:solidFill>
                <a:latin typeface="Calibri"/>
                <a:cs typeface="Calibri"/>
              </a:rPr>
              <a:t>num</a:t>
            </a:r>
            <a:r>
              <a:rPr lang="en-US" sz="1600" b="1" dirty="0">
                <a:solidFill>
                  <a:srgbClr val="7030A0"/>
                </a:solidFill>
                <a:latin typeface="Calibri"/>
                <a:cs typeface="Calibri"/>
              </a:rPr>
              <a:t>' referenced before assignment</a:t>
            </a:r>
          </a:p>
        </p:txBody>
      </p:sp>
      <p:cxnSp>
        <p:nvCxnSpPr>
          <p:cNvPr id="6" name="Straight Arrow Connector 5"/>
          <p:cNvCxnSpPr/>
          <p:nvPr/>
        </p:nvCxnSpPr>
        <p:spPr>
          <a:xfrm flipH="1" flipV="1">
            <a:off x="1364932" y="3982263"/>
            <a:ext cx="1371600" cy="2324352"/>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273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263840"/>
            <a:ext cx="7751285" cy="4228850"/>
          </a:xfrm>
          <a:prstGeom prst="rect">
            <a:avLst/>
          </a:prstGeom>
          <a:noFill/>
        </p:spPr>
        <p:txBody>
          <a:bodyPr wrap="square" rtlCol="0">
            <a:spAutoFit/>
          </a:bodyPr>
          <a:lstStyle/>
          <a:p>
            <a:pPr marL="285750" indent="-285750">
              <a:lnSpc>
                <a:spcPct val="120000"/>
              </a:lnSpc>
              <a:buFont typeface="Arial"/>
              <a:buChar char="•"/>
            </a:pPr>
            <a:r>
              <a:rPr lang="en-US" sz="3200" dirty="0">
                <a:latin typeface="Cambria"/>
                <a:cs typeface="Cambria"/>
              </a:rPr>
              <a:t>Global variables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Scope</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Shadowing</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err="1">
                <a:latin typeface="Cambria"/>
                <a:cs typeface="Cambria"/>
              </a:rPr>
              <a:t>Docstrings</a:t>
            </a:r>
            <a:endParaRPr lang="en-US" sz="3200" dirty="0">
              <a:latin typeface="Cambria"/>
              <a:cs typeface="Cambria"/>
            </a:endParaRPr>
          </a:p>
        </p:txBody>
      </p:sp>
      <p:pic>
        <p:nvPicPr>
          <p:cNvPr id="2" name="Picture 2" descr="http://i.imgur.com/cVKYTo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918" y="358086"/>
            <a:ext cx="3927039" cy="261802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31526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Variables</a:t>
            </a:r>
          </a:p>
        </p:txBody>
      </p:sp>
      <p:sp>
        <p:nvSpPr>
          <p:cNvPr id="3" name="Content Placeholder 2"/>
          <p:cNvSpPr>
            <a:spLocks noGrp="1"/>
          </p:cNvSpPr>
          <p:nvPr>
            <p:ph idx="1"/>
          </p:nvPr>
        </p:nvSpPr>
        <p:spPr>
          <a:xfrm>
            <a:off x="457200" y="1524000"/>
            <a:ext cx="8366228" cy="5257799"/>
          </a:xfrm>
        </p:spPr>
        <p:txBody>
          <a:bodyPr>
            <a:normAutofit fontScale="62500" lnSpcReduction="20000"/>
          </a:bodyPr>
          <a:lstStyle/>
          <a:p>
            <a:pPr marL="0" indent="0">
              <a:lnSpc>
                <a:spcPct val="120000"/>
              </a:lnSpc>
              <a:buNone/>
            </a:pPr>
            <a:r>
              <a:rPr lang="en-US" sz="3800" dirty="0"/>
              <a:t>To be able to modify a global variable, we need to use the </a:t>
            </a:r>
            <a:br>
              <a:rPr lang="en-US" sz="3800" dirty="0"/>
            </a:br>
            <a:r>
              <a:rPr lang="en-US" sz="3800" b="1" dirty="0"/>
              <a:t>global</a:t>
            </a:r>
            <a:r>
              <a:rPr lang="en-US" sz="3800" dirty="0"/>
              <a:t> keyword inside a function:</a:t>
            </a:r>
          </a:p>
          <a:p>
            <a:endParaRPr lang="en-US" dirty="0">
              <a:latin typeface="Calibri"/>
              <a:cs typeface="Calibri"/>
            </a:endParaRPr>
          </a:p>
          <a:p>
            <a:pPr marL="118872" indent="0">
              <a:buNone/>
            </a:pPr>
            <a:r>
              <a:rPr lang="en-US" dirty="0">
                <a:solidFill>
                  <a:schemeClr val="accent3"/>
                </a:solidFill>
                <a:latin typeface="Calibri"/>
                <a:cs typeface="Calibri"/>
              </a:rPr>
              <a:t>#functions</a:t>
            </a:r>
          </a:p>
          <a:p>
            <a:pPr marL="118872" indent="0">
              <a:buNone/>
            </a:pPr>
            <a:r>
              <a:rPr lang="en-US" b="1" dirty="0" err="1">
                <a:latin typeface="Calibri"/>
                <a:cs typeface="Calibri"/>
              </a:rPr>
              <a:t>def</a:t>
            </a:r>
            <a:r>
              <a:rPr lang="en-US" b="1" dirty="0">
                <a:latin typeface="Calibri"/>
                <a:cs typeface="Calibri"/>
              </a:rPr>
              <a:t> </a:t>
            </a:r>
            <a:r>
              <a:rPr lang="en-US" b="1" dirty="0" err="1">
                <a:latin typeface="Calibri"/>
                <a:cs typeface="Calibri"/>
              </a:rPr>
              <a:t>change_num</a:t>
            </a:r>
            <a:r>
              <a:rPr lang="en-US" b="1" dirty="0">
                <a:latin typeface="Calibri"/>
                <a:cs typeface="Calibri"/>
              </a:rPr>
              <a:t>():</a:t>
            </a:r>
          </a:p>
          <a:p>
            <a:pPr marL="118872" indent="0">
              <a:buNone/>
            </a:pPr>
            <a:r>
              <a:rPr lang="en-US" b="1" dirty="0">
                <a:latin typeface="Calibri"/>
                <a:cs typeface="Calibri"/>
              </a:rPr>
              <a:t>    </a:t>
            </a:r>
            <a:r>
              <a:rPr lang="en-US" b="1" dirty="0">
                <a:solidFill>
                  <a:srgbClr val="3366FF"/>
                </a:solidFill>
                <a:latin typeface="Calibri"/>
                <a:cs typeface="Calibri"/>
              </a:rPr>
              <a:t>global</a:t>
            </a:r>
            <a:r>
              <a:rPr lang="en-US" b="1" dirty="0">
                <a:latin typeface="Calibri"/>
                <a:cs typeface="Calibri"/>
              </a:rPr>
              <a:t> </a:t>
            </a:r>
            <a:r>
              <a:rPr lang="en-US" b="1" dirty="0" err="1">
                <a:solidFill>
                  <a:srgbClr val="3366FF"/>
                </a:solidFill>
                <a:latin typeface="Calibri"/>
                <a:cs typeface="Calibri"/>
              </a:rPr>
              <a:t>num</a:t>
            </a:r>
            <a:endParaRPr lang="en-US" b="1" dirty="0">
              <a:solidFill>
                <a:srgbClr val="3366FF"/>
              </a:solidFill>
              <a:latin typeface="Calibri"/>
              <a:cs typeface="Calibri"/>
            </a:endParaRPr>
          </a:p>
          <a:p>
            <a:pPr marL="118872" indent="0">
              <a:buNone/>
            </a:pPr>
            <a:r>
              <a:rPr lang="en-US" b="1" dirty="0">
                <a:latin typeface="Calibri"/>
                <a:cs typeface="Calibri"/>
              </a:rPr>
              <a:t>    print("Function: The number was:", </a:t>
            </a:r>
            <a:r>
              <a:rPr lang="en-US" b="1" dirty="0" err="1">
                <a:solidFill>
                  <a:srgbClr val="3366FF"/>
                </a:solidFill>
                <a:latin typeface="Calibri"/>
                <a:cs typeface="Calibri"/>
              </a:rPr>
              <a:t>num</a:t>
            </a:r>
            <a:r>
              <a:rPr lang="en-US" b="1" dirty="0">
                <a:latin typeface="Calibri"/>
                <a:cs typeface="Calibri"/>
              </a:rPr>
              <a:t>)</a:t>
            </a:r>
          </a:p>
          <a:p>
            <a:pPr marL="118872" indent="0">
              <a:buNone/>
            </a:pPr>
            <a:r>
              <a:rPr lang="en-US" b="1" dirty="0">
                <a:latin typeface="Calibri"/>
                <a:cs typeface="Calibri"/>
              </a:rPr>
              <a:t>    </a:t>
            </a:r>
            <a:r>
              <a:rPr lang="en-US" b="1" dirty="0" err="1">
                <a:solidFill>
                  <a:srgbClr val="3366FF"/>
                </a:solidFill>
                <a:latin typeface="Calibri"/>
                <a:cs typeface="Calibri"/>
              </a:rPr>
              <a:t>num</a:t>
            </a:r>
            <a:r>
              <a:rPr lang="en-US" b="1" dirty="0">
                <a:solidFill>
                  <a:srgbClr val="3366FF"/>
                </a:solidFill>
                <a:latin typeface="Calibri"/>
                <a:cs typeface="Calibri"/>
              </a:rPr>
              <a:t> </a:t>
            </a:r>
            <a:r>
              <a:rPr lang="en-US" b="1" dirty="0">
                <a:latin typeface="Calibri"/>
                <a:cs typeface="Calibri"/>
              </a:rPr>
              <a:t>+= 10		</a:t>
            </a:r>
            <a:r>
              <a:rPr lang="en-US" dirty="0">
                <a:solidFill>
                  <a:schemeClr val="accent3"/>
                </a:solidFill>
                <a:latin typeface="Calibri"/>
                <a:cs typeface="Calibri"/>
              </a:rPr>
              <a:t>#this would otherwise give that error</a:t>
            </a:r>
          </a:p>
          <a:p>
            <a:pPr marL="118872" indent="0">
              <a:buNone/>
            </a:pPr>
            <a:r>
              <a:rPr lang="en-US" b="1" dirty="0">
                <a:latin typeface="Calibri"/>
                <a:cs typeface="Calibri"/>
              </a:rPr>
              <a:t>    print("Function: The number is:", </a:t>
            </a:r>
            <a:r>
              <a:rPr lang="en-US" b="1" dirty="0" err="1">
                <a:solidFill>
                  <a:srgbClr val="3366FF"/>
                </a:solidFill>
                <a:latin typeface="Calibri"/>
                <a:cs typeface="Calibri"/>
              </a:rPr>
              <a:t>num</a:t>
            </a:r>
            <a:r>
              <a:rPr lang="en-US" b="1" dirty="0">
                <a:latin typeface="Calibri"/>
                <a:cs typeface="Calibri"/>
              </a:rPr>
              <a:t>)</a:t>
            </a:r>
          </a:p>
          <a:p>
            <a:pPr marL="118872" indent="0">
              <a:buNone/>
            </a:pPr>
            <a:endParaRPr lang="en-US" b="1" dirty="0">
              <a:latin typeface="Calibri"/>
              <a:cs typeface="Calibri"/>
            </a:endParaRPr>
          </a:p>
          <a:p>
            <a:pPr marL="118872" indent="0">
              <a:buNone/>
            </a:pPr>
            <a:r>
              <a:rPr lang="en-US" dirty="0">
                <a:solidFill>
                  <a:srgbClr val="B50B1B"/>
                </a:solidFill>
                <a:latin typeface="Calibri"/>
                <a:cs typeface="Calibri"/>
              </a:rPr>
              <a:t>#</a:t>
            </a:r>
            <a:r>
              <a:rPr lang="en-US" dirty="0" err="1">
                <a:solidFill>
                  <a:srgbClr val="B50B1B"/>
                </a:solidFill>
                <a:latin typeface="Calibri"/>
                <a:cs typeface="Calibri"/>
              </a:rPr>
              <a:t>globals</a:t>
            </a:r>
            <a:endParaRPr lang="en-US" dirty="0">
              <a:solidFill>
                <a:srgbClr val="B50B1B"/>
              </a:solidFill>
              <a:latin typeface="Calibri"/>
              <a:cs typeface="Calibri"/>
            </a:endParaRPr>
          </a:p>
          <a:p>
            <a:pPr marL="118872" indent="0">
              <a:buNone/>
            </a:pPr>
            <a:r>
              <a:rPr lang="en-US" b="1" dirty="0" err="1">
                <a:solidFill>
                  <a:srgbClr val="3366FF"/>
                </a:solidFill>
                <a:latin typeface="Calibri"/>
                <a:cs typeface="Calibri"/>
              </a:rPr>
              <a:t>num</a:t>
            </a:r>
            <a:r>
              <a:rPr lang="en-US" b="1" dirty="0">
                <a:solidFill>
                  <a:srgbClr val="3366FF"/>
                </a:solidFill>
                <a:latin typeface="Calibri"/>
                <a:cs typeface="Calibri"/>
              </a:rPr>
              <a:t> </a:t>
            </a:r>
            <a:r>
              <a:rPr lang="en-US" b="1" dirty="0">
                <a:latin typeface="Calibri"/>
                <a:cs typeface="Calibri"/>
              </a:rPr>
              <a:t>= 10</a:t>
            </a:r>
          </a:p>
          <a:p>
            <a:pPr marL="118872" indent="0">
              <a:buNone/>
            </a:pPr>
            <a:endParaRPr lang="en-US" b="1" dirty="0">
              <a:latin typeface="Calibri"/>
              <a:cs typeface="Calibri"/>
            </a:endParaRPr>
          </a:p>
          <a:p>
            <a:pPr marL="118872" indent="0">
              <a:buNone/>
            </a:pPr>
            <a:r>
              <a:rPr lang="en-US" dirty="0">
                <a:solidFill>
                  <a:srgbClr val="B50B1B"/>
                </a:solidFill>
                <a:latin typeface="Calibri"/>
                <a:cs typeface="Calibri"/>
              </a:rPr>
              <a:t>#main section</a:t>
            </a:r>
          </a:p>
          <a:p>
            <a:pPr marL="118872" indent="0">
              <a:buNone/>
            </a:pPr>
            <a:r>
              <a:rPr lang="en-US" b="1" dirty="0" err="1">
                <a:latin typeface="Calibri"/>
                <a:cs typeface="Calibri"/>
              </a:rPr>
              <a:t>change_num</a:t>
            </a:r>
            <a:r>
              <a:rPr lang="en-US" b="1" dirty="0">
                <a:latin typeface="Calibri"/>
                <a:cs typeface="Calibri"/>
              </a:rPr>
              <a:t>()</a:t>
            </a:r>
          </a:p>
          <a:p>
            <a:pPr marL="118872" indent="0">
              <a:buNone/>
            </a:pPr>
            <a:r>
              <a:rPr lang="en-US" b="1" dirty="0">
                <a:latin typeface="Calibri"/>
                <a:cs typeface="Calibri"/>
              </a:rPr>
              <a:t>print("Main: The number is:", </a:t>
            </a:r>
            <a:r>
              <a:rPr lang="en-US" b="1" dirty="0" err="1">
                <a:solidFill>
                  <a:srgbClr val="3366FF"/>
                </a:solidFill>
                <a:latin typeface="Calibri"/>
                <a:cs typeface="Calibri"/>
              </a:rPr>
              <a:t>num</a:t>
            </a:r>
            <a:r>
              <a:rPr lang="en-US" b="1" dirty="0">
                <a:latin typeface="Calibri"/>
                <a:cs typeface="Calibri"/>
              </a:rPr>
              <a:t>)</a:t>
            </a:r>
          </a:p>
        </p:txBody>
      </p:sp>
      <p:sp>
        <p:nvSpPr>
          <p:cNvPr id="4" name="TextBox 3"/>
          <p:cNvSpPr txBox="1"/>
          <p:nvPr/>
        </p:nvSpPr>
        <p:spPr>
          <a:xfrm>
            <a:off x="5426970" y="4685871"/>
            <a:ext cx="3396458" cy="1323439"/>
          </a:xfrm>
          <a:prstGeom prst="rect">
            <a:avLst/>
          </a:prstGeom>
          <a:noFill/>
        </p:spPr>
        <p:txBody>
          <a:bodyPr wrap="square" rtlCol="0">
            <a:spAutoFit/>
          </a:bodyPr>
          <a:lstStyle/>
          <a:p>
            <a:r>
              <a:rPr lang="en-US" sz="2000" b="1" dirty="0">
                <a:solidFill>
                  <a:srgbClr val="00B050"/>
                </a:solidFill>
                <a:latin typeface="Calibri"/>
                <a:cs typeface="Calibri"/>
              </a:rPr>
              <a:t>&gt;&gt;&gt; </a:t>
            </a:r>
          </a:p>
          <a:p>
            <a:r>
              <a:rPr lang="en-US" sz="2000" b="1" dirty="0">
                <a:solidFill>
                  <a:srgbClr val="00B050"/>
                </a:solidFill>
                <a:latin typeface="Calibri"/>
                <a:cs typeface="Calibri"/>
              </a:rPr>
              <a:t>Function: The number was: 10</a:t>
            </a:r>
          </a:p>
          <a:p>
            <a:r>
              <a:rPr lang="en-US" sz="2000" b="1" dirty="0">
                <a:solidFill>
                  <a:srgbClr val="00B050"/>
                </a:solidFill>
                <a:latin typeface="Calibri"/>
                <a:cs typeface="Calibri"/>
              </a:rPr>
              <a:t>Function: The length is: 20</a:t>
            </a:r>
          </a:p>
          <a:p>
            <a:r>
              <a:rPr lang="en-US" sz="2000" b="1" dirty="0">
                <a:solidFill>
                  <a:srgbClr val="00B050"/>
                </a:solidFill>
                <a:latin typeface="Calibri"/>
                <a:cs typeface="Calibri"/>
              </a:rPr>
              <a:t>Main: The number is: 20</a:t>
            </a:r>
          </a:p>
        </p:txBody>
      </p:sp>
      <p:cxnSp>
        <p:nvCxnSpPr>
          <p:cNvPr id="5" name="Straight Connector 4"/>
          <p:cNvCxnSpPr/>
          <p:nvPr/>
        </p:nvCxnSpPr>
        <p:spPr>
          <a:xfrm>
            <a:off x="5314093" y="4685871"/>
            <a:ext cx="0" cy="1873151"/>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3402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Shadowing</a:t>
            </a:r>
          </a:p>
        </p:txBody>
      </p:sp>
      <p:sp>
        <p:nvSpPr>
          <p:cNvPr id="3" name="Content Placeholder 2"/>
          <p:cNvSpPr>
            <a:spLocks noGrp="1"/>
          </p:cNvSpPr>
          <p:nvPr>
            <p:ph idx="1"/>
          </p:nvPr>
        </p:nvSpPr>
        <p:spPr>
          <a:xfrm>
            <a:off x="457200" y="1524000"/>
            <a:ext cx="8229600" cy="5333999"/>
          </a:xfrm>
        </p:spPr>
        <p:txBody>
          <a:bodyPr>
            <a:normAutofit fontScale="62500" lnSpcReduction="20000"/>
          </a:bodyPr>
          <a:lstStyle/>
          <a:p>
            <a:pPr marL="0" indent="0">
              <a:lnSpc>
                <a:spcPct val="120000"/>
              </a:lnSpc>
              <a:buNone/>
            </a:pPr>
            <a:r>
              <a:rPr lang="en-US" sz="3500" dirty="0"/>
              <a:t>If you use the name of a global inside a function without using the global keyword, it </a:t>
            </a:r>
            <a:r>
              <a:rPr lang="en-US" sz="3500" b="1" dirty="0"/>
              <a:t>shadows</a:t>
            </a:r>
            <a:r>
              <a:rPr lang="en-US" sz="3500" dirty="0"/>
              <a:t> the global (creates a local variable of the same name). </a:t>
            </a:r>
            <a:r>
              <a:rPr lang="en-US" sz="3500" u="sng" dirty="0">
                <a:solidFill>
                  <a:srgbClr val="0070C0"/>
                </a:solidFill>
              </a:rPr>
              <a:t>Don’t do this – it’s confusing</a:t>
            </a:r>
            <a:r>
              <a:rPr lang="en-US" sz="3500" dirty="0">
                <a:solidFill>
                  <a:srgbClr val="0070C0"/>
                </a:solidFill>
              </a:rPr>
              <a:t>! </a:t>
            </a:r>
            <a:r>
              <a:rPr lang="en-US" sz="3500" i="1" dirty="0"/>
              <a:t>Parameters</a:t>
            </a:r>
            <a:r>
              <a:rPr lang="en-US" sz="3500" dirty="0"/>
              <a:t> </a:t>
            </a:r>
            <a:r>
              <a:rPr lang="en-US" sz="3500" i="1" dirty="0"/>
              <a:t>are also local variables! </a:t>
            </a:r>
            <a:endParaRPr lang="en-US" sz="3500" i="1" dirty="0">
              <a:solidFill>
                <a:srgbClr val="0070C0"/>
              </a:solidFill>
            </a:endParaRPr>
          </a:p>
          <a:p>
            <a:endParaRPr lang="en-US" dirty="0"/>
          </a:p>
          <a:p>
            <a:pPr marL="118872" indent="0">
              <a:buNone/>
            </a:pPr>
            <a:r>
              <a:rPr lang="en-US" dirty="0">
                <a:solidFill>
                  <a:srgbClr val="B50B1B"/>
                </a:solidFill>
                <a:latin typeface="Calibri"/>
                <a:cs typeface="Calibri"/>
              </a:rPr>
              <a:t>#functions</a:t>
            </a:r>
          </a:p>
          <a:p>
            <a:pPr marL="118872" indent="0">
              <a:buNone/>
            </a:pPr>
            <a:r>
              <a:rPr lang="en-US" b="1" dirty="0" err="1">
                <a:latin typeface="Calibri"/>
                <a:cs typeface="Calibri"/>
              </a:rPr>
              <a:t>def</a:t>
            </a:r>
            <a:r>
              <a:rPr lang="en-US" b="1" dirty="0">
                <a:latin typeface="Calibri"/>
                <a:cs typeface="Calibri"/>
              </a:rPr>
              <a:t> </a:t>
            </a:r>
            <a:r>
              <a:rPr lang="en-US" b="1" dirty="0" err="1">
                <a:latin typeface="Calibri"/>
                <a:cs typeface="Calibri"/>
              </a:rPr>
              <a:t>print_num</a:t>
            </a:r>
            <a:r>
              <a:rPr lang="en-US" b="1" dirty="0">
                <a:latin typeface="Calibri"/>
                <a:cs typeface="Calibri"/>
              </a:rPr>
              <a:t>():</a:t>
            </a:r>
          </a:p>
          <a:p>
            <a:pPr marL="118872" indent="0">
              <a:buNone/>
            </a:pPr>
            <a:r>
              <a:rPr lang="en-US" b="1" dirty="0">
                <a:latin typeface="Calibri"/>
                <a:cs typeface="Calibri"/>
              </a:rPr>
              <a:t>    </a:t>
            </a:r>
            <a:r>
              <a:rPr lang="en-US" b="1" dirty="0" err="1">
                <a:solidFill>
                  <a:srgbClr val="FF0000"/>
                </a:solidFill>
                <a:latin typeface="Calibri"/>
                <a:cs typeface="Calibri"/>
              </a:rPr>
              <a:t>num</a:t>
            </a:r>
            <a:r>
              <a:rPr lang="en-US" b="1" dirty="0">
                <a:solidFill>
                  <a:srgbClr val="FF0000"/>
                </a:solidFill>
                <a:latin typeface="Calibri"/>
                <a:cs typeface="Calibri"/>
              </a:rPr>
              <a:t> </a:t>
            </a:r>
            <a:r>
              <a:rPr lang="en-US" b="1" dirty="0">
                <a:latin typeface="Calibri"/>
                <a:cs typeface="Calibri"/>
              </a:rPr>
              <a:t>= 1	</a:t>
            </a:r>
            <a:r>
              <a:rPr lang="en-US" dirty="0">
                <a:solidFill>
                  <a:schemeClr val="accent3"/>
                </a:solidFill>
                <a:latin typeface="Calibri"/>
                <a:cs typeface="Calibri"/>
              </a:rPr>
              <a:t>#local takes priority over global</a:t>
            </a:r>
          </a:p>
          <a:p>
            <a:pPr marL="118872" indent="0">
              <a:buNone/>
            </a:pPr>
            <a:r>
              <a:rPr lang="en-US" b="1" dirty="0">
                <a:latin typeface="Calibri"/>
                <a:cs typeface="Calibri"/>
              </a:rPr>
              <a:t>    print("The number is:", </a:t>
            </a:r>
            <a:r>
              <a:rPr lang="en-US" b="1" dirty="0" err="1">
                <a:solidFill>
                  <a:srgbClr val="FF0000"/>
                </a:solidFill>
                <a:latin typeface="Calibri"/>
                <a:cs typeface="Calibri"/>
              </a:rPr>
              <a:t>num</a:t>
            </a:r>
            <a:r>
              <a:rPr lang="en-US" b="1" dirty="0">
                <a:latin typeface="Calibri"/>
                <a:cs typeface="Calibri"/>
              </a:rPr>
              <a:t>)</a:t>
            </a:r>
          </a:p>
          <a:p>
            <a:pPr marL="118872" indent="0">
              <a:buNone/>
            </a:pPr>
            <a:endParaRPr lang="en-US" b="1" dirty="0">
              <a:latin typeface="Calibri"/>
              <a:cs typeface="Calibri"/>
            </a:endParaRPr>
          </a:p>
          <a:p>
            <a:pPr marL="118872" indent="0">
              <a:buNone/>
            </a:pPr>
            <a:r>
              <a:rPr lang="en-US" dirty="0">
                <a:solidFill>
                  <a:srgbClr val="B50B1B"/>
                </a:solidFill>
                <a:latin typeface="Calibri"/>
                <a:cs typeface="Calibri"/>
              </a:rPr>
              <a:t>#</a:t>
            </a:r>
            <a:r>
              <a:rPr lang="en-US" dirty="0" err="1">
                <a:solidFill>
                  <a:srgbClr val="B50B1B"/>
                </a:solidFill>
                <a:latin typeface="Calibri"/>
                <a:cs typeface="Calibri"/>
              </a:rPr>
              <a:t>globals</a:t>
            </a:r>
            <a:endParaRPr lang="en-US" dirty="0">
              <a:solidFill>
                <a:srgbClr val="B50B1B"/>
              </a:solidFill>
              <a:latin typeface="Calibri"/>
              <a:cs typeface="Calibri"/>
            </a:endParaRPr>
          </a:p>
          <a:p>
            <a:pPr marL="118872" indent="0">
              <a:buNone/>
            </a:pPr>
            <a:r>
              <a:rPr lang="en-US" b="1" dirty="0" err="1">
                <a:solidFill>
                  <a:srgbClr val="3366FF"/>
                </a:solidFill>
                <a:latin typeface="Calibri"/>
                <a:cs typeface="Calibri"/>
              </a:rPr>
              <a:t>num</a:t>
            </a:r>
            <a:r>
              <a:rPr lang="en-US" b="1" dirty="0">
                <a:solidFill>
                  <a:srgbClr val="3366FF"/>
                </a:solidFill>
                <a:latin typeface="Calibri"/>
                <a:cs typeface="Calibri"/>
              </a:rPr>
              <a:t> </a:t>
            </a:r>
            <a:r>
              <a:rPr lang="en-US" b="1" dirty="0">
                <a:latin typeface="Calibri"/>
                <a:cs typeface="Calibri"/>
              </a:rPr>
              <a:t>= 10</a:t>
            </a:r>
          </a:p>
          <a:p>
            <a:pPr marL="118872" indent="0">
              <a:buNone/>
            </a:pPr>
            <a:endParaRPr lang="en-US" b="1" dirty="0">
              <a:latin typeface="Calibri"/>
              <a:cs typeface="Calibri"/>
            </a:endParaRPr>
          </a:p>
          <a:p>
            <a:pPr marL="118872" indent="0">
              <a:buNone/>
            </a:pPr>
            <a:r>
              <a:rPr lang="en-US" dirty="0">
                <a:solidFill>
                  <a:srgbClr val="B50B1B"/>
                </a:solidFill>
                <a:latin typeface="Calibri"/>
                <a:cs typeface="Calibri"/>
              </a:rPr>
              <a:t>#main section</a:t>
            </a:r>
          </a:p>
          <a:p>
            <a:pPr marL="118872" indent="0">
              <a:buNone/>
            </a:pPr>
            <a:r>
              <a:rPr lang="en-US" b="1" dirty="0" err="1">
                <a:latin typeface="Calibri"/>
                <a:cs typeface="Calibri"/>
              </a:rPr>
              <a:t>print_num</a:t>
            </a:r>
            <a:r>
              <a:rPr lang="en-US" b="1" dirty="0">
                <a:latin typeface="Calibri"/>
                <a:cs typeface="Calibri"/>
              </a:rPr>
              <a:t>()</a:t>
            </a:r>
          </a:p>
          <a:p>
            <a:pPr marL="118872" indent="0">
              <a:buNone/>
            </a:pPr>
            <a:r>
              <a:rPr lang="en-US" b="1" dirty="0">
                <a:latin typeface="Calibri"/>
                <a:cs typeface="Calibri"/>
              </a:rPr>
              <a:t>print("Outside, the number is still:", </a:t>
            </a:r>
            <a:r>
              <a:rPr lang="en-US" b="1" dirty="0" err="1">
                <a:solidFill>
                  <a:srgbClr val="3366FF"/>
                </a:solidFill>
                <a:latin typeface="Calibri"/>
                <a:cs typeface="Calibri"/>
              </a:rPr>
              <a:t>num</a:t>
            </a:r>
            <a:r>
              <a:rPr lang="en-US" b="1" dirty="0">
                <a:latin typeface="Calibri"/>
                <a:cs typeface="Calibri"/>
              </a:rPr>
              <a:t>)</a:t>
            </a:r>
          </a:p>
        </p:txBody>
      </p:sp>
      <p:grpSp>
        <p:nvGrpSpPr>
          <p:cNvPr id="5" name="Group 4"/>
          <p:cNvGrpSpPr/>
          <p:nvPr/>
        </p:nvGrpSpPr>
        <p:grpSpPr>
          <a:xfrm>
            <a:off x="6324600" y="3275401"/>
            <a:ext cx="2362200" cy="3200400"/>
            <a:chOff x="6781800" y="3657600"/>
            <a:chExt cx="2362200" cy="3200400"/>
          </a:xfrm>
        </p:grpSpPr>
        <p:pic>
          <p:nvPicPr>
            <p:cNvPr id="1026" name="Picture 2" descr="http://i1096.photobucket.com/albums/g326/Letmehaveone/_HuntersShadowMinions__zpse02ccda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81800" y="4424353"/>
              <a:ext cx="2362200" cy="243364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849374" y="3657600"/>
              <a:ext cx="2294626" cy="646331"/>
            </a:xfrm>
            <a:prstGeom prst="rect">
              <a:avLst/>
            </a:prstGeom>
            <a:noFill/>
          </p:spPr>
          <p:txBody>
            <a:bodyPr wrap="square" rtlCol="0">
              <a:spAutoFit/>
            </a:bodyPr>
            <a:lstStyle/>
            <a:p>
              <a:pPr algn="ctr"/>
              <a:r>
                <a:rPr lang="en-US" dirty="0">
                  <a:effectLst>
                    <a:outerShdw blurRad="75057" dist="38100" dir="5400000" sy="-20000" rotWithShape="0">
                      <a:prstClr val="black">
                        <a:alpha val="25000"/>
                      </a:prstClr>
                    </a:outerShdw>
                  </a:effectLst>
                </a:rPr>
                <a:t>Don’t tempt the </a:t>
              </a:r>
            </a:p>
            <a:p>
              <a:pPr algn="ctr"/>
              <a:r>
                <a:rPr lang="en-US" dirty="0">
                  <a:effectLst>
                    <a:outerShdw blurRad="75057" dist="38100" dir="5400000" sy="-20000" rotWithShape="0">
                      <a:prstClr val="black">
                        <a:alpha val="25000"/>
                      </a:prstClr>
                    </a:outerShdw>
                  </a:effectLst>
                </a:rPr>
                <a:t>shadow monster!</a:t>
              </a:r>
            </a:p>
          </p:txBody>
        </p:sp>
      </p:grpSp>
    </p:spTree>
    <p:extLst>
      <p:ext uri="{BB962C8B-B14F-4D97-AF65-F5344CB8AC3E}">
        <p14:creationId xmlns:p14="http://schemas.microsoft.com/office/powerpoint/2010/main" val="28794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Globals</a:t>
            </a:r>
            <a:r>
              <a:rPr lang="en-US" dirty="0"/>
              <a:t> vs. Parameters</a:t>
            </a:r>
          </a:p>
        </p:txBody>
      </p:sp>
      <p:sp>
        <p:nvSpPr>
          <p:cNvPr id="3" name="Content Placeholder 2"/>
          <p:cNvSpPr>
            <a:spLocks noGrp="1"/>
          </p:cNvSpPr>
          <p:nvPr>
            <p:ph idx="1"/>
          </p:nvPr>
        </p:nvSpPr>
        <p:spPr/>
        <p:txBody>
          <a:bodyPr/>
          <a:lstStyle/>
          <a:p>
            <a:pPr marL="0" indent="0">
              <a:buNone/>
            </a:pPr>
            <a:r>
              <a:rPr lang="en-US" dirty="0"/>
              <a:t>Global variables are not a replacement for passing arguments to functions!</a:t>
            </a:r>
          </a:p>
          <a:p>
            <a:endParaRPr lang="en-US" sz="2600" dirty="0"/>
          </a:p>
          <a:p>
            <a:pPr marL="0" indent="0">
              <a:buNone/>
            </a:pPr>
            <a:r>
              <a:rPr lang="en-US" sz="2800" u="sng" dirty="0"/>
              <a:t>Good uses of </a:t>
            </a:r>
            <a:r>
              <a:rPr lang="en-US" sz="2800" u="sng" dirty="0" err="1"/>
              <a:t>globals</a:t>
            </a:r>
            <a:r>
              <a:rPr lang="en-US" sz="2800" u="sng" dirty="0"/>
              <a:t> include</a:t>
            </a:r>
            <a:r>
              <a:rPr lang="en-US" sz="2800" dirty="0"/>
              <a:t>:</a:t>
            </a:r>
          </a:p>
          <a:p>
            <a:pPr lvl="1"/>
            <a:r>
              <a:rPr lang="en-US" sz="2400" dirty="0"/>
              <a:t>They represent constants</a:t>
            </a:r>
          </a:p>
          <a:p>
            <a:pPr lvl="1"/>
            <a:r>
              <a:rPr lang="en-US" sz="2400" dirty="0"/>
              <a:t>Multiple functions need to access the same piece of information in varying orders</a:t>
            </a:r>
          </a:p>
          <a:p>
            <a:pPr lvl="1"/>
            <a:r>
              <a:rPr lang="en-US" sz="2400" dirty="0"/>
              <a:t>A piece of data needs to persist for the entire </a:t>
            </a:r>
            <a:br>
              <a:rPr lang="en-US" sz="2400" dirty="0"/>
            </a:br>
            <a:r>
              <a:rPr lang="en-US" sz="2400" dirty="0"/>
              <a:t>program’s execution</a:t>
            </a:r>
          </a:p>
        </p:txBody>
      </p:sp>
    </p:spTree>
    <p:extLst>
      <p:ext uri="{BB962C8B-B14F-4D97-AF65-F5344CB8AC3E}">
        <p14:creationId xmlns:p14="http://schemas.microsoft.com/office/powerpoint/2010/main" val="303114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Prints?	(Group Practice)</a:t>
            </a:r>
          </a:p>
        </p:txBody>
      </p:sp>
      <p:sp>
        <p:nvSpPr>
          <p:cNvPr id="7" name="Content Placeholder 2"/>
          <p:cNvSpPr>
            <a:spLocks noGrp="1"/>
          </p:cNvSpPr>
          <p:nvPr>
            <p:ph idx="1"/>
          </p:nvPr>
        </p:nvSpPr>
        <p:spPr>
          <a:xfrm>
            <a:off x="147954" y="1491612"/>
            <a:ext cx="8477196" cy="5440362"/>
          </a:xfrm>
        </p:spPr>
        <p:txBody>
          <a:bodyPr>
            <a:normAutofit fontScale="47500" lnSpcReduction="20000"/>
          </a:bodyPr>
          <a:lstStyle/>
          <a:p>
            <a:pPr marL="118872" indent="0">
              <a:buNone/>
            </a:pPr>
            <a:r>
              <a:rPr lang="en-US" b="1" dirty="0">
                <a:solidFill>
                  <a:schemeClr val="accent3"/>
                </a:solidFill>
                <a:latin typeface="Calibri"/>
                <a:cs typeface="Calibri"/>
              </a:rPr>
              <a:t>#functions</a:t>
            </a:r>
          </a:p>
          <a:p>
            <a:pPr marL="118872" indent="0">
              <a:buNone/>
            </a:pPr>
            <a:r>
              <a:rPr lang="en-US" b="1" dirty="0" err="1">
                <a:latin typeface="Calibri"/>
                <a:cs typeface="Calibri"/>
              </a:rPr>
              <a:t>def</a:t>
            </a:r>
            <a:r>
              <a:rPr lang="en-US" b="1" dirty="0">
                <a:latin typeface="Calibri"/>
                <a:cs typeface="Calibri"/>
              </a:rPr>
              <a:t> </a:t>
            </a:r>
            <a:r>
              <a:rPr lang="en-US" b="1" dirty="0" err="1">
                <a:latin typeface="Calibri"/>
                <a:cs typeface="Calibri"/>
              </a:rPr>
              <a:t>funA</a:t>
            </a:r>
            <a:r>
              <a:rPr lang="en-US" b="1" dirty="0">
                <a:latin typeface="Calibri"/>
                <a:cs typeface="Calibri"/>
              </a:rPr>
              <a:t>():</a:t>
            </a:r>
          </a:p>
          <a:p>
            <a:pPr marL="118872" indent="0">
              <a:buNone/>
            </a:pPr>
            <a:r>
              <a:rPr lang="en-US" b="1" dirty="0">
                <a:latin typeface="Calibri"/>
                <a:cs typeface="Calibri"/>
              </a:rPr>
              <a:t>    x = 10</a:t>
            </a:r>
          </a:p>
          <a:p>
            <a:pPr marL="118872" indent="0">
              <a:buNone/>
            </a:pPr>
            <a:endParaRPr lang="en-US" b="1" dirty="0">
              <a:latin typeface="Calibri"/>
              <a:cs typeface="Calibri"/>
            </a:endParaRPr>
          </a:p>
          <a:p>
            <a:pPr marL="118872" indent="0">
              <a:buNone/>
            </a:pPr>
            <a:r>
              <a:rPr lang="en-US" b="1" dirty="0" err="1">
                <a:latin typeface="Calibri"/>
                <a:cs typeface="Calibri"/>
              </a:rPr>
              <a:t>def</a:t>
            </a:r>
            <a:r>
              <a:rPr lang="en-US" b="1" dirty="0">
                <a:latin typeface="Calibri"/>
                <a:cs typeface="Calibri"/>
              </a:rPr>
              <a:t> </a:t>
            </a:r>
            <a:r>
              <a:rPr lang="en-US" b="1" dirty="0" err="1">
                <a:latin typeface="Calibri"/>
                <a:cs typeface="Calibri"/>
              </a:rPr>
              <a:t>funB</a:t>
            </a:r>
            <a:r>
              <a:rPr lang="en-US" b="1" dirty="0">
                <a:latin typeface="Calibri"/>
                <a:cs typeface="Calibri"/>
              </a:rPr>
              <a:t>():</a:t>
            </a:r>
          </a:p>
          <a:p>
            <a:pPr marL="118872" indent="0">
              <a:buNone/>
            </a:pPr>
            <a:r>
              <a:rPr lang="en-US" b="1" dirty="0">
                <a:latin typeface="Calibri"/>
                <a:cs typeface="Calibri"/>
              </a:rPr>
              <a:t>    global x</a:t>
            </a:r>
          </a:p>
          <a:p>
            <a:pPr marL="118872" indent="0">
              <a:buNone/>
            </a:pPr>
            <a:r>
              <a:rPr lang="en-US" b="1" dirty="0">
                <a:latin typeface="Calibri"/>
                <a:cs typeface="Calibri"/>
              </a:rPr>
              <a:t>    x += 5</a:t>
            </a:r>
          </a:p>
          <a:p>
            <a:pPr marL="118872" indent="0">
              <a:buNone/>
            </a:pPr>
            <a:endParaRPr lang="en-US" b="1" dirty="0">
              <a:latin typeface="Calibri"/>
              <a:cs typeface="Calibri"/>
            </a:endParaRPr>
          </a:p>
          <a:p>
            <a:pPr marL="118872" indent="0">
              <a:buNone/>
            </a:pPr>
            <a:r>
              <a:rPr lang="en-US" b="1" dirty="0" err="1">
                <a:latin typeface="Calibri"/>
                <a:cs typeface="Calibri"/>
              </a:rPr>
              <a:t>def</a:t>
            </a:r>
            <a:r>
              <a:rPr lang="en-US" b="1" dirty="0">
                <a:latin typeface="Calibri"/>
                <a:cs typeface="Calibri"/>
              </a:rPr>
              <a:t> </a:t>
            </a:r>
            <a:r>
              <a:rPr lang="en-US" b="1" dirty="0" err="1">
                <a:latin typeface="Calibri"/>
                <a:cs typeface="Calibri"/>
              </a:rPr>
              <a:t>funC</a:t>
            </a:r>
            <a:r>
              <a:rPr lang="en-US" b="1" dirty="0">
                <a:latin typeface="Calibri"/>
                <a:cs typeface="Calibri"/>
              </a:rPr>
              <a:t>():</a:t>
            </a:r>
          </a:p>
          <a:p>
            <a:pPr marL="118872" indent="0">
              <a:buNone/>
            </a:pPr>
            <a:r>
              <a:rPr lang="en-US" b="1" dirty="0">
                <a:latin typeface="Calibri"/>
                <a:cs typeface="Calibri"/>
              </a:rPr>
              <a:t>    x = 0</a:t>
            </a:r>
          </a:p>
          <a:p>
            <a:pPr marL="118872" indent="0">
              <a:buNone/>
            </a:pPr>
            <a:r>
              <a:rPr lang="en-US" b="1" dirty="0">
                <a:latin typeface="Calibri"/>
                <a:cs typeface="Calibri"/>
              </a:rPr>
              <a:t>    x += 10</a:t>
            </a:r>
          </a:p>
          <a:p>
            <a:pPr marL="118872" indent="0">
              <a:buNone/>
            </a:pPr>
            <a:endParaRPr lang="en-US" b="1" dirty="0">
              <a:latin typeface="Calibri"/>
              <a:cs typeface="Calibri"/>
            </a:endParaRPr>
          </a:p>
          <a:p>
            <a:pPr marL="118872" indent="0">
              <a:buNone/>
            </a:pPr>
            <a:r>
              <a:rPr lang="en-US" b="1" dirty="0">
                <a:solidFill>
                  <a:srgbClr val="B50B1B"/>
                </a:solidFill>
                <a:latin typeface="Calibri"/>
                <a:cs typeface="Calibri"/>
              </a:rPr>
              <a:t>#</a:t>
            </a:r>
            <a:r>
              <a:rPr lang="en-US" b="1" dirty="0" err="1">
                <a:solidFill>
                  <a:srgbClr val="B50B1B"/>
                </a:solidFill>
                <a:latin typeface="Calibri"/>
                <a:cs typeface="Calibri"/>
              </a:rPr>
              <a:t>globals</a:t>
            </a:r>
            <a:endParaRPr lang="en-US" b="1" dirty="0">
              <a:solidFill>
                <a:srgbClr val="B50B1B"/>
              </a:solidFill>
              <a:latin typeface="Calibri"/>
              <a:cs typeface="Calibri"/>
            </a:endParaRPr>
          </a:p>
          <a:p>
            <a:pPr marL="118872" indent="0">
              <a:buNone/>
            </a:pPr>
            <a:r>
              <a:rPr lang="en-US" b="1" dirty="0">
                <a:latin typeface="Calibri"/>
                <a:cs typeface="Calibri"/>
              </a:rPr>
              <a:t>x = 15</a:t>
            </a:r>
          </a:p>
          <a:p>
            <a:pPr marL="118872" indent="0">
              <a:buNone/>
            </a:pPr>
            <a:endParaRPr lang="en-US" b="1" dirty="0">
              <a:latin typeface="Calibri"/>
              <a:cs typeface="Calibri"/>
            </a:endParaRPr>
          </a:p>
          <a:p>
            <a:pPr marL="118872" lvl="0" indent="0">
              <a:buNone/>
              <a:defRPr/>
            </a:pPr>
            <a:r>
              <a:rPr lang="en-US" b="1" dirty="0">
                <a:solidFill>
                  <a:srgbClr val="B50B1B"/>
                </a:solidFill>
                <a:latin typeface="Calibri"/>
                <a:cs typeface="Calibri"/>
              </a:rPr>
              <a:t>#main section</a:t>
            </a:r>
          </a:p>
          <a:p>
            <a:pPr marL="118872" lvl="0" indent="0">
              <a:buNone/>
              <a:defRPr/>
            </a:pPr>
            <a:r>
              <a:rPr lang="en-US" b="1" dirty="0">
                <a:latin typeface="Calibri"/>
                <a:cs typeface="Calibri"/>
              </a:rPr>
              <a:t>print("1 - The number x is", x)</a:t>
            </a:r>
          </a:p>
          <a:p>
            <a:pPr marL="118872" lvl="0" indent="0">
              <a:buNone/>
              <a:defRPr/>
            </a:pPr>
            <a:r>
              <a:rPr lang="en-US" b="1" dirty="0" err="1">
                <a:latin typeface="Calibri"/>
                <a:cs typeface="Calibri"/>
              </a:rPr>
              <a:t>funA</a:t>
            </a:r>
            <a:r>
              <a:rPr lang="en-US" b="1" dirty="0">
                <a:latin typeface="Calibri"/>
                <a:cs typeface="Calibri"/>
              </a:rPr>
              <a:t>()</a:t>
            </a:r>
          </a:p>
          <a:p>
            <a:pPr marL="118872" lvl="0" indent="0">
              <a:buNone/>
              <a:defRPr/>
            </a:pPr>
            <a:r>
              <a:rPr lang="en-US" b="1" dirty="0">
                <a:latin typeface="Calibri"/>
                <a:cs typeface="Calibri"/>
              </a:rPr>
              <a:t>print("2 - The number x is", x)</a:t>
            </a:r>
          </a:p>
          <a:p>
            <a:pPr marL="118872" lvl="0" indent="0">
              <a:buNone/>
              <a:defRPr/>
            </a:pPr>
            <a:r>
              <a:rPr lang="en-US" b="1" dirty="0" err="1">
                <a:latin typeface="Calibri"/>
                <a:cs typeface="Calibri"/>
              </a:rPr>
              <a:t>funB</a:t>
            </a:r>
            <a:r>
              <a:rPr lang="en-US" b="1" dirty="0">
                <a:latin typeface="Calibri"/>
                <a:cs typeface="Calibri"/>
              </a:rPr>
              <a:t>()</a:t>
            </a:r>
          </a:p>
          <a:p>
            <a:pPr marL="118872" lvl="0" indent="0">
              <a:buNone/>
              <a:defRPr/>
            </a:pPr>
            <a:r>
              <a:rPr lang="en-US" b="1" dirty="0">
                <a:latin typeface="Calibri"/>
                <a:cs typeface="Calibri"/>
              </a:rPr>
              <a:t>print("3 - The number x is", x)</a:t>
            </a:r>
          </a:p>
          <a:p>
            <a:pPr marL="118872" lvl="0" indent="0">
              <a:buNone/>
              <a:defRPr/>
            </a:pPr>
            <a:r>
              <a:rPr lang="en-US" b="1" dirty="0" err="1">
                <a:latin typeface="Calibri"/>
                <a:cs typeface="Calibri"/>
              </a:rPr>
              <a:t>funC</a:t>
            </a:r>
            <a:r>
              <a:rPr lang="en-US" b="1" dirty="0">
                <a:latin typeface="Calibri"/>
                <a:cs typeface="Calibri"/>
              </a:rPr>
              <a:t>()</a:t>
            </a:r>
          </a:p>
          <a:p>
            <a:pPr marL="118872" lvl="0" indent="0">
              <a:buNone/>
              <a:defRPr/>
            </a:pPr>
            <a:r>
              <a:rPr lang="en-US" b="1" dirty="0">
                <a:latin typeface="Calibri"/>
                <a:cs typeface="Calibri"/>
              </a:rPr>
              <a:t>print("4 - The number x is", x)</a:t>
            </a:r>
          </a:p>
          <a:p>
            <a:pPr marL="118872" indent="0">
              <a:buNone/>
            </a:pPr>
            <a:endParaRPr lang="en-US" b="1" dirty="0">
              <a:latin typeface="Calibri"/>
              <a:cs typeface="Calibri"/>
            </a:endParaRPr>
          </a:p>
          <a:p>
            <a:pPr marL="118872" indent="0">
              <a:buNone/>
            </a:pPr>
            <a:endParaRPr lang="en-US" b="1" dirty="0">
              <a:latin typeface="Calibri"/>
              <a:cs typeface="Calibri"/>
            </a:endParaRPr>
          </a:p>
          <a:p>
            <a:pPr marL="118872" indent="0">
              <a:buNone/>
            </a:pPr>
            <a:endParaRPr lang="en-US" b="1" dirty="0">
              <a:latin typeface="Calibri"/>
              <a:cs typeface="Calibri"/>
            </a:endParaRPr>
          </a:p>
        </p:txBody>
      </p:sp>
      <p:sp>
        <p:nvSpPr>
          <p:cNvPr id="8" name="TextBox 7"/>
          <p:cNvSpPr txBox="1"/>
          <p:nvPr/>
        </p:nvSpPr>
        <p:spPr>
          <a:xfrm>
            <a:off x="3942272" y="1791496"/>
            <a:ext cx="4744528" cy="3539430"/>
          </a:xfrm>
          <a:prstGeom prst="rect">
            <a:avLst/>
          </a:prstGeom>
          <a:noFill/>
        </p:spPr>
        <p:txBody>
          <a:bodyPr wrap="square" rtlCol="0">
            <a:spAutoFit/>
          </a:bodyPr>
          <a:lstStyle/>
          <a:p>
            <a:r>
              <a:rPr lang="en-US" sz="3200" b="1" dirty="0">
                <a:solidFill>
                  <a:srgbClr val="00B050"/>
                </a:solidFill>
                <a:latin typeface="Cambria"/>
                <a:cs typeface="Cambria"/>
              </a:rPr>
              <a:t>Try and figure it out with your group before running it in IDLE.</a:t>
            </a:r>
          </a:p>
          <a:p>
            <a:endParaRPr lang="en-US" sz="3200" b="1" dirty="0">
              <a:solidFill>
                <a:srgbClr val="00B050"/>
              </a:solidFill>
              <a:latin typeface="Cambria"/>
              <a:cs typeface="Cambria"/>
            </a:endParaRPr>
          </a:p>
          <a:p>
            <a:r>
              <a:rPr lang="en-US" sz="3200" b="1" dirty="0">
                <a:solidFill>
                  <a:srgbClr val="00B050"/>
                </a:solidFill>
                <a:latin typeface="Cambria"/>
                <a:cs typeface="Cambria"/>
              </a:rPr>
              <a:t>You should be able to think this through even without the computer!</a:t>
            </a:r>
          </a:p>
        </p:txBody>
      </p:sp>
      <p:cxnSp>
        <p:nvCxnSpPr>
          <p:cNvPr id="5" name="Straight Connector 4"/>
          <p:cNvCxnSpPr/>
          <p:nvPr/>
        </p:nvCxnSpPr>
        <p:spPr>
          <a:xfrm>
            <a:off x="3723564" y="1677598"/>
            <a:ext cx="0" cy="493074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2954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Prints?	(Answer)</a:t>
            </a:r>
          </a:p>
        </p:txBody>
      </p:sp>
      <p:sp>
        <p:nvSpPr>
          <p:cNvPr id="3" name="Content Placeholder 2"/>
          <p:cNvSpPr>
            <a:spLocks noGrp="1"/>
          </p:cNvSpPr>
          <p:nvPr>
            <p:ph idx="1"/>
          </p:nvPr>
        </p:nvSpPr>
        <p:spPr>
          <a:xfrm>
            <a:off x="146649" y="1491808"/>
            <a:ext cx="8540151" cy="5341534"/>
          </a:xfrm>
        </p:spPr>
        <p:txBody>
          <a:bodyPr>
            <a:normAutofit fontScale="47500" lnSpcReduction="20000"/>
          </a:bodyPr>
          <a:lstStyle/>
          <a:p>
            <a:pPr marL="118872" indent="0">
              <a:buNone/>
            </a:pPr>
            <a:r>
              <a:rPr lang="en-US" b="1" dirty="0">
                <a:solidFill>
                  <a:srgbClr val="B50B1B"/>
                </a:solidFill>
                <a:latin typeface="Calibri"/>
                <a:cs typeface="Calibri"/>
              </a:rPr>
              <a:t>#functions</a:t>
            </a:r>
          </a:p>
          <a:p>
            <a:pPr marL="118872" indent="0">
              <a:buNone/>
            </a:pPr>
            <a:r>
              <a:rPr lang="en-US" b="1" dirty="0" err="1">
                <a:latin typeface="Calibri"/>
                <a:cs typeface="Calibri"/>
              </a:rPr>
              <a:t>def</a:t>
            </a:r>
            <a:r>
              <a:rPr lang="en-US" b="1" dirty="0">
                <a:latin typeface="Calibri"/>
                <a:cs typeface="Calibri"/>
              </a:rPr>
              <a:t> </a:t>
            </a:r>
            <a:r>
              <a:rPr lang="en-US" b="1" dirty="0" err="1">
                <a:latin typeface="Calibri"/>
                <a:cs typeface="Calibri"/>
              </a:rPr>
              <a:t>funA</a:t>
            </a:r>
            <a:r>
              <a:rPr lang="en-US" b="1" dirty="0">
                <a:latin typeface="Calibri"/>
                <a:cs typeface="Calibri"/>
              </a:rPr>
              <a:t>():</a:t>
            </a:r>
          </a:p>
          <a:p>
            <a:pPr marL="118872" indent="0">
              <a:buNone/>
            </a:pPr>
            <a:r>
              <a:rPr lang="en-US" b="1" dirty="0">
                <a:latin typeface="Calibri"/>
                <a:cs typeface="Calibri"/>
              </a:rPr>
              <a:t>    x = 10</a:t>
            </a:r>
          </a:p>
          <a:p>
            <a:pPr marL="118872" indent="0">
              <a:buNone/>
            </a:pPr>
            <a:endParaRPr lang="en-US" b="1" dirty="0">
              <a:latin typeface="Calibri"/>
              <a:cs typeface="Calibri"/>
            </a:endParaRPr>
          </a:p>
          <a:p>
            <a:pPr marL="118872" indent="0">
              <a:buNone/>
            </a:pPr>
            <a:r>
              <a:rPr lang="en-US" b="1" dirty="0" err="1">
                <a:latin typeface="Calibri"/>
                <a:cs typeface="Calibri"/>
              </a:rPr>
              <a:t>def</a:t>
            </a:r>
            <a:r>
              <a:rPr lang="en-US" b="1" dirty="0">
                <a:latin typeface="Calibri"/>
                <a:cs typeface="Calibri"/>
              </a:rPr>
              <a:t> </a:t>
            </a:r>
            <a:r>
              <a:rPr lang="en-US" b="1" dirty="0" err="1">
                <a:latin typeface="Calibri"/>
                <a:cs typeface="Calibri"/>
              </a:rPr>
              <a:t>funB</a:t>
            </a:r>
            <a:r>
              <a:rPr lang="en-US" b="1" dirty="0">
                <a:latin typeface="Calibri"/>
                <a:cs typeface="Calibri"/>
              </a:rPr>
              <a:t>():</a:t>
            </a:r>
          </a:p>
          <a:p>
            <a:pPr marL="118872" indent="0">
              <a:buNone/>
            </a:pPr>
            <a:r>
              <a:rPr lang="en-US" b="1" dirty="0">
                <a:latin typeface="Calibri"/>
                <a:cs typeface="Calibri"/>
              </a:rPr>
              <a:t>    global x</a:t>
            </a:r>
          </a:p>
          <a:p>
            <a:pPr marL="118872" indent="0">
              <a:buNone/>
            </a:pPr>
            <a:r>
              <a:rPr lang="en-US" b="1" dirty="0">
                <a:latin typeface="Calibri"/>
                <a:cs typeface="Calibri"/>
              </a:rPr>
              <a:t>    x += 5</a:t>
            </a:r>
          </a:p>
          <a:p>
            <a:pPr marL="118872" indent="0">
              <a:buNone/>
            </a:pPr>
            <a:endParaRPr lang="en-US" b="1" dirty="0">
              <a:latin typeface="Calibri"/>
              <a:cs typeface="Calibri"/>
            </a:endParaRPr>
          </a:p>
          <a:p>
            <a:pPr marL="118872" indent="0">
              <a:buNone/>
            </a:pPr>
            <a:r>
              <a:rPr lang="en-US" b="1" dirty="0" err="1">
                <a:latin typeface="Calibri"/>
                <a:cs typeface="Calibri"/>
              </a:rPr>
              <a:t>def</a:t>
            </a:r>
            <a:r>
              <a:rPr lang="en-US" b="1" dirty="0">
                <a:latin typeface="Calibri"/>
                <a:cs typeface="Calibri"/>
              </a:rPr>
              <a:t> </a:t>
            </a:r>
            <a:r>
              <a:rPr lang="en-US" b="1" dirty="0" err="1">
                <a:latin typeface="Calibri"/>
                <a:cs typeface="Calibri"/>
              </a:rPr>
              <a:t>funC</a:t>
            </a:r>
            <a:r>
              <a:rPr lang="en-US" b="1" dirty="0">
                <a:latin typeface="Calibri"/>
                <a:cs typeface="Calibri"/>
              </a:rPr>
              <a:t>():</a:t>
            </a:r>
          </a:p>
          <a:p>
            <a:pPr marL="118872" indent="0">
              <a:buNone/>
            </a:pPr>
            <a:r>
              <a:rPr lang="en-US" b="1" dirty="0">
                <a:latin typeface="Calibri"/>
                <a:cs typeface="Calibri"/>
              </a:rPr>
              <a:t>    x = 0</a:t>
            </a:r>
          </a:p>
          <a:p>
            <a:pPr marL="118872" indent="0">
              <a:buNone/>
            </a:pPr>
            <a:r>
              <a:rPr lang="en-US" b="1" dirty="0">
                <a:latin typeface="Calibri"/>
                <a:cs typeface="Calibri"/>
              </a:rPr>
              <a:t>    x += 10</a:t>
            </a:r>
          </a:p>
          <a:p>
            <a:pPr marL="118872" indent="0">
              <a:buNone/>
            </a:pPr>
            <a:endParaRPr lang="en-US" b="1" dirty="0">
              <a:solidFill>
                <a:srgbClr val="B50B1B"/>
              </a:solidFill>
              <a:latin typeface="Calibri"/>
              <a:cs typeface="Calibri"/>
            </a:endParaRPr>
          </a:p>
          <a:p>
            <a:pPr marL="118872" indent="0">
              <a:buNone/>
            </a:pPr>
            <a:r>
              <a:rPr lang="en-US" b="1" dirty="0">
                <a:solidFill>
                  <a:srgbClr val="B50B1B"/>
                </a:solidFill>
                <a:latin typeface="Calibri"/>
                <a:cs typeface="Calibri"/>
              </a:rPr>
              <a:t>#</a:t>
            </a:r>
            <a:r>
              <a:rPr lang="en-US" b="1" dirty="0" err="1">
                <a:solidFill>
                  <a:srgbClr val="B50B1B"/>
                </a:solidFill>
                <a:latin typeface="Calibri"/>
                <a:cs typeface="Calibri"/>
              </a:rPr>
              <a:t>globals</a:t>
            </a:r>
            <a:endParaRPr lang="en-US" b="1" dirty="0">
              <a:solidFill>
                <a:srgbClr val="B50B1B"/>
              </a:solidFill>
              <a:latin typeface="Calibri"/>
              <a:cs typeface="Calibri"/>
            </a:endParaRPr>
          </a:p>
          <a:p>
            <a:pPr marL="118872" indent="0">
              <a:buNone/>
            </a:pPr>
            <a:r>
              <a:rPr lang="en-US" b="1" dirty="0">
                <a:solidFill>
                  <a:srgbClr val="000000"/>
                </a:solidFill>
                <a:latin typeface="Calibri"/>
                <a:cs typeface="Calibri"/>
              </a:rPr>
              <a:t>x = 15</a:t>
            </a:r>
          </a:p>
          <a:p>
            <a:pPr marL="118872" indent="0">
              <a:buNone/>
            </a:pPr>
            <a:endParaRPr lang="en-US" b="1" dirty="0">
              <a:solidFill>
                <a:srgbClr val="B50B1B"/>
              </a:solidFill>
              <a:latin typeface="Calibri"/>
              <a:cs typeface="Calibri"/>
            </a:endParaRPr>
          </a:p>
          <a:p>
            <a:pPr marL="118872" lvl="0" indent="0">
              <a:buNone/>
              <a:defRPr/>
            </a:pPr>
            <a:r>
              <a:rPr lang="en-US" b="1" dirty="0">
                <a:solidFill>
                  <a:srgbClr val="B50B1B"/>
                </a:solidFill>
                <a:latin typeface="Calibri"/>
                <a:cs typeface="Calibri"/>
              </a:rPr>
              <a:t>#main section</a:t>
            </a:r>
          </a:p>
          <a:p>
            <a:pPr marL="118872" lvl="0" indent="0">
              <a:buNone/>
              <a:defRPr/>
            </a:pPr>
            <a:r>
              <a:rPr lang="en-US" b="1" dirty="0">
                <a:solidFill>
                  <a:srgbClr val="000000"/>
                </a:solidFill>
                <a:latin typeface="Calibri"/>
                <a:cs typeface="Calibri"/>
              </a:rPr>
              <a:t>print("1 - The number x is", x)</a:t>
            </a:r>
          </a:p>
          <a:p>
            <a:pPr marL="118872" lvl="0" indent="0">
              <a:buNone/>
              <a:defRPr/>
            </a:pPr>
            <a:r>
              <a:rPr lang="en-US" b="1" dirty="0" err="1">
                <a:solidFill>
                  <a:srgbClr val="000000"/>
                </a:solidFill>
                <a:latin typeface="Calibri"/>
                <a:cs typeface="Calibri"/>
              </a:rPr>
              <a:t>funA</a:t>
            </a:r>
            <a:r>
              <a:rPr lang="en-US" b="1" dirty="0">
                <a:solidFill>
                  <a:srgbClr val="000000"/>
                </a:solidFill>
                <a:latin typeface="Calibri"/>
                <a:cs typeface="Calibri"/>
              </a:rPr>
              <a:t>()</a:t>
            </a:r>
          </a:p>
          <a:p>
            <a:pPr marL="118872" lvl="0" indent="0">
              <a:buNone/>
              <a:defRPr/>
            </a:pPr>
            <a:r>
              <a:rPr lang="en-US" b="1" dirty="0">
                <a:solidFill>
                  <a:srgbClr val="000000"/>
                </a:solidFill>
                <a:latin typeface="Calibri"/>
                <a:cs typeface="Calibri"/>
              </a:rPr>
              <a:t>print("2 - The number x is", x)</a:t>
            </a:r>
          </a:p>
          <a:p>
            <a:pPr marL="118872" lvl="0" indent="0">
              <a:buNone/>
              <a:defRPr/>
            </a:pPr>
            <a:r>
              <a:rPr lang="en-US" b="1" dirty="0" err="1">
                <a:solidFill>
                  <a:srgbClr val="000000"/>
                </a:solidFill>
                <a:latin typeface="Calibri"/>
                <a:cs typeface="Calibri"/>
              </a:rPr>
              <a:t>funB</a:t>
            </a:r>
            <a:r>
              <a:rPr lang="en-US" b="1" dirty="0">
                <a:solidFill>
                  <a:srgbClr val="000000"/>
                </a:solidFill>
                <a:latin typeface="Calibri"/>
                <a:cs typeface="Calibri"/>
              </a:rPr>
              <a:t>()</a:t>
            </a:r>
          </a:p>
          <a:p>
            <a:pPr marL="118872" lvl="0" indent="0">
              <a:buNone/>
              <a:defRPr/>
            </a:pPr>
            <a:r>
              <a:rPr lang="en-US" b="1" dirty="0">
                <a:solidFill>
                  <a:srgbClr val="000000"/>
                </a:solidFill>
                <a:latin typeface="Calibri"/>
                <a:cs typeface="Calibri"/>
              </a:rPr>
              <a:t>print("3 - The number x is", x)</a:t>
            </a:r>
          </a:p>
          <a:p>
            <a:pPr marL="118872" lvl="0" indent="0">
              <a:buNone/>
              <a:defRPr/>
            </a:pPr>
            <a:r>
              <a:rPr lang="en-US" b="1" dirty="0" err="1">
                <a:solidFill>
                  <a:srgbClr val="000000"/>
                </a:solidFill>
                <a:latin typeface="Calibri"/>
                <a:cs typeface="Calibri"/>
              </a:rPr>
              <a:t>funC</a:t>
            </a:r>
            <a:r>
              <a:rPr lang="en-US" b="1" dirty="0">
                <a:solidFill>
                  <a:srgbClr val="000000"/>
                </a:solidFill>
                <a:latin typeface="Calibri"/>
                <a:cs typeface="Calibri"/>
              </a:rPr>
              <a:t>()</a:t>
            </a:r>
          </a:p>
          <a:p>
            <a:pPr marL="118872" lvl="0" indent="0">
              <a:buNone/>
              <a:defRPr/>
            </a:pPr>
            <a:r>
              <a:rPr lang="en-US" b="1" dirty="0">
                <a:solidFill>
                  <a:srgbClr val="000000"/>
                </a:solidFill>
                <a:latin typeface="Calibri"/>
                <a:cs typeface="Calibri"/>
              </a:rPr>
              <a:t>print("4 - The number x is", x)</a:t>
            </a:r>
          </a:p>
          <a:p>
            <a:pPr marL="118872" indent="0">
              <a:buNone/>
            </a:pPr>
            <a:endParaRPr lang="en-US" b="1" dirty="0">
              <a:solidFill>
                <a:srgbClr val="FF0000"/>
              </a:solidFill>
            </a:endParaRPr>
          </a:p>
          <a:p>
            <a:pPr marL="118872" indent="0">
              <a:buNone/>
            </a:pPr>
            <a:endParaRPr lang="en-US" b="1" dirty="0">
              <a:solidFill>
                <a:srgbClr val="FF0000"/>
              </a:solidFill>
            </a:endParaRPr>
          </a:p>
          <a:p>
            <a:pPr marL="118872" indent="0">
              <a:buNone/>
            </a:pPr>
            <a:endParaRPr lang="en-US" b="1" dirty="0">
              <a:solidFill>
                <a:srgbClr val="FF0000"/>
              </a:solidFill>
            </a:endParaRPr>
          </a:p>
        </p:txBody>
      </p:sp>
      <p:sp>
        <p:nvSpPr>
          <p:cNvPr id="7" name="Content Placeholder 2"/>
          <p:cNvSpPr txBox="1">
            <a:spLocks/>
          </p:cNvSpPr>
          <p:nvPr/>
        </p:nvSpPr>
        <p:spPr>
          <a:xfrm>
            <a:off x="3407434" y="1752600"/>
            <a:ext cx="5279366" cy="4855738"/>
          </a:xfrm>
          <a:prstGeom prst="rect">
            <a:avLst/>
          </a:prstGeom>
        </p:spPr>
        <p:txBody>
          <a:bodyPr vert="horz" lIns="54864" tIns="91440" rtlCol="0">
            <a:normAutofit fontScale="700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b="1" dirty="0">
                <a:solidFill>
                  <a:srgbClr val="00B050"/>
                </a:solidFill>
                <a:latin typeface="Cambria"/>
                <a:cs typeface="Cambria"/>
              </a:rPr>
              <a:t>&gt;&gt;&gt; </a:t>
            </a:r>
          </a:p>
          <a:p>
            <a:pPr marL="118872" indent="0">
              <a:buNone/>
            </a:pPr>
            <a:r>
              <a:rPr lang="en-US" b="1" dirty="0">
                <a:solidFill>
                  <a:srgbClr val="00B050"/>
                </a:solidFill>
                <a:latin typeface="Cambria"/>
                <a:cs typeface="Cambria"/>
              </a:rPr>
              <a:t>1 - The number x is 15</a:t>
            </a:r>
          </a:p>
          <a:p>
            <a:pPr marL="118872" indent="0">
              <a:buNone/>
            </a:pPr>
            <a:r>
              <a:rPr lang="en-US" b="1" dirty="0">
                <a:solidFill>
                  <a:srgbClr val="00B050"/>
                </a:solidFill>
                <a:latin typeface="Cambria"/>
                <a:cs typeface="Cambria"/>
              </a:rPr>
              <a:t>2 - The number x is 15</a:t>
            </a:r>
          </a:p>
          <a:p>
            <a:pPr marL="118872" indent="0">
              <a:buNone/>
            </a:pPr>
            <a:r>
              <a:rPr lang="en-US" b="1" dirty="0">
                <a:solidFill>
                  <a:srgbClr val="00B050"/>
                </a:solidFill>
                <a:latin typeface="Cambria"/>
                <a:cs typeface="Cambria"/>
              </a:rPr>
              <a:t>3 - The number x is 20</a:t>
            </a:r>
          </a:p>
          <a:p>
            <a:pPr marL="118872" indent="0">
              <a:buNone/>
            </a:pPr>
            <a:r>
              <a:rPr lang="en-US" b="1" dirty="0">
                <a:solidFill>
                  <a:srgbClr val="00B050"/>
                </a:solidFill>
                <a:latin typeface="Cambria"/>
                <a:cs typeface="Cambria"/>
              </a:rPr>
              <a:t>4 - The number x is 20</a:t>
            </a:r>
          </a:p>
          <a:p>
            <a:pPr marL="118872" indent="0">
              <a:buNone/>
            </a:pPr>
            <a:endParaRPr lang="en-US" b="1" dirty="0">
              <a:solidFill>
                <a:srgbClr val="00B050"/>
              </a:solidFill>
              <a:latin typeface="Cambria"/>
              <a:cs typeface="Cambria"/>
            </a:endParaRPr>
          </a:p>
          <a:p>
            <a:pPr marL="118872" indent="0">
              <a:buNone/>
            </a:pPr>
            <a:r>
              <a:rPr lang="en-US" dirty="0">
                <a:latin typeface="Cambria"/>
                <a:cs typeface="Cambria"/>
              </a:rPr>
              <a:t>If you thought it should be this…</a:t>
            </a:r>
          </a:p>
          <a:p>
            <a:pPr marL="118872" indent="0">
              <a:buNone/>
            </a:pPr>
            <a:endParaRPr lang="en-US" b="1" dirty="0">
              <a:solidFill>
                <a:srgbClr val="00B050"/>
              </a:solidFill>
              <a:latin typeface="Cambria"/>
              <a:cs typeface="Cambria"/>
            </a:endParaRPr>
          </a:p>
          <a:p>
            <a:pPr marL="118872" indent="0">
              <a:buNone/>
            </a:pPr>
            <a:r>
              <a:rPr lang="en-US" b="1" dirty="0">
                <a:solidFill>
                  <a:srgbClr val="00B050"/>
                </a:solidFill>
                <a:latin typeface="Cambria"/>
                <a:cs typeface="Cambria"/>
              </a:rPr>
              <a:t>&gt;&gt;&gt; </a:t>
            </a:r>
          </a:p>
          <a:p>
            <a:pPr marL="118872" indent="0">
              <a:buNone/>
            </a:pPr>
            <a:r>
              <a:rPr lang="en-US" b="1" dirty="0">
                <a:solidFill>
                  <a:srgbClr val="00B050"/>
                </a:solidFill>
                <a:latin typeface="Cambria"/>
                <a:cs typeface="Cambria"/>
              </a:rPr>
              <a:t>1 - The number x is 15</a:t>
            </a:r>
          </a:p>
          <a:p>
            <a:pPr marL="118872" indent="0">
              <a:buNone/>
            </a:pPr>
            <a:r>
              <a:rPr lang="en-US" b="1" dirty="0">
                <a:solidFill>
                  <a:srgbClr val="00B050"/>
                </a:solidFill>
                <a:latin typeface="Cambria"/>
                <a:cs typeface="Cambria"/>
              </a:rPr>
              <a:t>2 - The number x is 10</a:t>
            </a:r>
          </a:p>
          <a:p>
            <a:pPr marL="118872" indent="0">
              <a:buNone/>
            </a:pPr>
            <a:r>
              <a:rPr lang="en-US" b="1" dirty="0">
                <a:solidFill>
                  <a:srgbClr val="00B050"/>
                </a:solidFill>
                <a:latin typeface="Cambria"/>
                <a:cs typeface="Cambria"/>
              </a:rPr>
              <a:t>3 - The number x is 15</a:t>
            </a:r>
          </a:p>
          <a:p>
            <a:pPr marL="118872" indent="0">
              <a:buNone/>
            </a:pPr>
            <a:r>
              <a:rPr lang="en-US" b="1" dirty="0">
                <a:solidFill>
                  <a:srgbClr val="00B050"/>
                </a:solidFill>
                <a:latin typeface="Cambria"/>
                <a:cs typeface="Cambria"/>
              </a:rPr>
              <a:t>4 - The number x is 10</a:t>
            </a:r>
          </a:p>
          <a:p>
            <a:pPr marL="118872" indent="0">
              <a:buNone/>
            </a:pPr>
            <a:endParaRPr lang="en-US" b="1" dirty="0">
              <a:solidFill>
                <a:srgbClr val="00B050"/>
              </a:solidFill>
              <a:latin typeface="Cambria"/>
              <a:cs typeface="Cambria"/>
            </a:endParaRPr>
          </a:p>
          <a:p>
            <a:pPr marL="118872" indent="0">
              <a:buNone/>
            </a:pPr>
            <a:r>
              <a:rPr lang="en-US" dirty="0">
                <a:latin typeface="Cambria"/>
                <a:cs typeface="Cambria"/>
              </a:rPr>
              <a:t>…that’s the problem with shadowing!</a:t>
            </a:r>
          </a:p>
          <a:p>
            <a:pPr marL="118872" indent="0">
              <a:buFont typeface="Wingdings 2"/>
              <a:buNone/>
            </a:pPr>
            <a:endParaRPr lang="en-US" b="1" dirty="0">
              <a:solidFill>
                <a:srgbClr val="FF0000"/>
              </a:solidFill>
              <a:latin typeface="Cambria"/>
              <a:cs typeface="Cambria"/>
            </a:endParaRPr>
          </a:p>
          <a:p>
            <a:pPr marL="118872" indent="0">
              <a:buFont typeface="Wingdings 2"/>
              <a:buNone/>
            </a:pPr>
            <a:endParaRPr lang="en-US" b="1" dirty="0">
              <a:solidFill>
                <a:srgbClr val="FF0000"/>
              </a:solidFill>
              <a:latin typeface="Cambria"/>
              <a:cs typeface="Cambria"/>
            </a:endParaRPr>
          </a:p>
        </p:txBody>
      </p:sp>
      <p:pic>
        <p:nvPicPr>
          <p:cNvPr id="8" name="Picture 2" descr="http://i1096.photobucket.com/albums/g326/Letmehaveone/_HuntersShadowMinions__zpse02ccda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505700" y="4179849"/>
            <a:ext cx="1181100" cy="121682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Connector 5"/>
          <p:cNvCxnSpPr/>
          <p:nvPr/>
        </p:nvCxnSpPr>
        <p:spPr>
          <a:xfrm>
            <a:off x="3230364" y="1677598"/>
            <a:ext cx="0" cy="493074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719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a:t>Documenting a Function</a:t>
            </a:r>
          </a:p>
        </p:txBody>
      </p:sp>
      <p:sp>
        <p:nvSpPr>
          <p:cNvPr id="25602" name="Rectangle 3"/>
          <p:cNvSpPr>
            <a:spLocks noGrp="1" noChangeArrowheads="1"/>
          </p:cNvSpPr>
          <p:nvPr>
            <p:ph idx="1"/>
          </p:nvPr>
        </p:nvSpPr>
        <p:spPr>
          <a:xfrm>
            <a:off x="457200" y="1578111"/>
            <a:ext cx="8229600" cy="5279888"/>
          </a:xfrm>
        </p:spPr>
        <p:txBody>
          <a:bodyPr>
            <a:normAutofit/>
          </a:bodyPr>
          <a:lstStyle/>
          <a:p>
            <a:pPr eaLnBrk="1" hangingPunct="1">
              <a:buFontTx/>
              <a:buNone/>
            </a:pPr>
            <a:r>
              <a:rPr lang="en-US" sz="2400" i="1" dirty="0" err="1">
                <a:solidFill>
                  <a:srgbClr val="3366FF"/>
                </a:solidFill>
              </a:rPr>
              <a:t>tools.py</a:t>
            </a:r>
            <a:endParaRPr lang="en-US" sz="2400" i="1" dirty="0">
              <a:solidFill>
                <a:srgbClr val="3366FF"/>
              </a:solidFill>
            </a:endParaRPr>
          </a:p>
          <a:p>
            <a:pPr>
              <a:buNone/>
            </a:pPr>
            <a:r>
              <a:rPr lang="en-US" sz="2000" b="1" dirty="0" err="1">
                <a:solidFill>
                  <a:srgbClr val="000000"/>
                </a:solidFill>
                <a:latin typeface="Calibri"/>
                <a:cs typeface="Calibri"/>
              </a:rPr>
              <a:t>def</a:t>
            </a:r>
            <a:r>
              <a:rPr lang="en-US" sz="2000" b="1" dirty="0">
                <a:solidFill>
                  <a:srgbClr val="000000"/>
                </a:solidFill>
                <a:latin typeface="Calibri"/>
                <a:cs typeface="Calibri"/>
              </a:rPr>
              <a:t> swap(</a:t>
            </a:r>
            <a:r>
              <a:rPr lang="en-US" sz="2000" b="1" dirty="0" err="1">
                <a:solidFill>
                  <a:srgbClr val="000000"/>
                </a:solidFill>
                <a:latin typeface="Calibri"/>
                <a:cs typeface="Calibri"/>
              </a:rPr>
              <a:t>a_list</a:t>
            </a:r>
            <a:r>
              <a:rPr lang="en-US" sz="2000" b="1" dirty="0">
                <a:solidFill>
                  <a:srgbClr val="000000"/>
                </a:solidFill>
                <a:latin typeface="Calibri"/>
                <a:cs typeface="Calibri"/>
              </a:rPr>
              <a:t>, x, y):</a:t>
            </a:r>
          </a:p>
          <a:p>
            <a:pPr>
              <a:buNone/>
            </a:pPr>
            <a:r>
              <a:rPr lang="en-US" sz="2000" b="1" dirty="0">
                <a:solidFill>
                  <a:srgbClr val="FF0000"/>
                </a:solidFill>
                <a:latin typeface="Calibri"/>
                <a:cs typeface="Calibri"/>
              </a:rPr>
              <a:t>    </a:t>
            </a:r>
            <a:r>
              <a:rPr lang="en-US" sz="2000" b="1" dirty="0">
                <a:solidFill>
                  <a:srgbClr val="00B050"/>
                </a:solidFill>
                <a:latin typeface="Calibri"/>
                <a:cs typeface="Calibri"/>
              </a:rPr>
              <a:t>"""x and y should be </a:t>
            </a:r>
            <a:r>
              <a:rPr lang="en-US" sz="2000" b="1" dirty="0" err="1">
                <a:solidFill>
                  <a:srgbClr val="00B050"/>
                </a:solidFill>
                <a:latin typeface="Calibri"/>
                <a:cs typeface="Calibri"/>
              </a:rPr>
              <a:t>ints</a:t>
            </a:r>
            <a:r>
              <a:rPr lang="en-US" sz="2000" b="1" dirty="0">
                <a:solidFill>
                  <a:srgbClr val="00B050"/>
                </a:solidFill>
                <a:latin typeface="Calibri"/>
                <a:cs typeface="Calibri"/>
              </a:rPr>
              <a:t> that are valid index positions."""</a:t>
            </a:r>
          </a:p>
          <a:p>
            <a:pPr>
              <a:buNone/>
            </a:pPr>
            <a:r>
              <a:rPr lang="en-US" sz="2000" b="1" dirty="0">
                <a:solidFill>
                  <a:srgbClr val="FF0000"/>
                </a:solidFill>
                <a:latin typeface="Calibri"/>
                <a:cs typeface="Calibri"/>
              </a:rPr>
              <a:t>    </a:t>
            </a:r>
            <a:r>
              <a:rPr lang="en-US" sz="2000" b="1" dirty="0" err="1">
                <a:solidFill>
                  <a:srgbClr val="000000"/>
                </a:solidFill>
                <a:latin typeface="Calibri"/>
                <a:cs typeface="Calibri"/>
              </a:rPr>
              <a:t>a_list</a:t>
            </a:r>
            <a:r>
              <a:rPr lang="en-US" sz="2000" b="1" dirty="0">
                <a:solidFill>
                  <a:srgbClr val="000000"/>
                </a:solidFill>
                <a:latin typeface="Calibri"/>
                <a:cs typeface="Calibri"/>
              </a:rPr>
              <a:t>[x], </a:t>
            </a:r>
            <a:r>
              <a:rPr lang="en-US" sz="2000" b="1" dirty="0" err="1">
                <a:solidFill>
                  <a:srgbClr val="000000"/>
                </a:solidFill>
                <a:latin typeface="Calibri"/>
                <a:cs typeface="Calibri"/>
              </a:rPr>
              <a:t>a_list</a:t>
            </a:r>
            <a:r>
              <a:rPr lang="en-US" sz="2000" b="1" dirty="0">
                <a:solidFill>
                  <a:srgbClr val="000000"/>
                </a:solidFill>
                <a:latin typeface="Calibri"/>
                <a:cs typeface="Calibri"/>
              </a:rPr>
              <a:t>[y] = </a:t>
            </a:r>
            <a:r>
              <a:rPr lang="en-US" sz="2000" b="1" dirty="0" err="1">
                <a:solidFill>
                  <a:srgbClr val="000000"/>
                </a:solidFill>
                <a:latin typeface="Calibri"/>
                <a:cs typeface="Calibri"/>
              </a:rPr>
              <a:t>a_list</a:t>
            </a:r>
            <a:r>
              <a:rPr lang="en-US" sz="2000" b="1" dirty="0">
                <a:solidFill>
                  <a:srgbClr val="000000"/>
                </a:solidFill>
                <a:latin typeface="Calibri"/>
                <a:cs typeface="Calibri"/>
              </a:rPr>
              <a:t>[y], </a:t>
            </a:r>
            <a:r>
              <a:rPr lang="en-US" sz="2000" b="1" dirty="0" err="1">
                <a:solidFill>
                  <a:srgbClr val="000000"/>
                </a:solidFill>
                <a:latin typeface="Calibri"/>
                <a:cs typeface="Calibri"/>
              </a:rPr>
              <a:t>a_list</a:t>
            </a:r>
            <a:r>
              <a:rPr lang="en-US" sz="2000" b="1" dirty="0">
                <a:solidFill>
                  <a:srgbClr val="000000"/>
                </a:solidFill>
                <a:latin typeface="Calibri"/>
                <a:cs typeface="Calibri"/>
              </a:rPr>
              <a:t>[x]</a:t>
            </a:r>
          </a:p>
          <a:p>
            <a:pPr>
              <a:buNone/>
            </a:pPr>
            <a:endParaRPr lang="en-US" sz="1200" dirty="0">
              <a:latin typeface="Courier New" pitchFamily="49" charset="0"/>
            </a:endParaRPr>
          </a:p>
          <a:p>
            <a:pPr marL="0" indent="0" eaLnBrk="1" hangingPunct="1">
              <a:spcBef>
                <a:spcPts val="1176"/>
              </a:spcBef>
              <a:buNone/>
            </a:pPr>
            <a:r>
              <a:rPr lang="en-US" sz="2400" b="1" dirty="0" err="1"/>
              <a:t>Docstring</a:t>
            </a:r>
            <a:r>
              <a:rPr lang="en-US" sz="2400" b="1" dirty="0"/>
              <a:t>:</a:t>
            </a:r>
            <a:r>
              <a:rPr lang="en-US" sz="2400" dirty="0"/>
              <a:t> String that documents a function </a:t>
            </a:r>
            <a:endParaRPr lang="en-US" sz="1800" dirty="0">
              <a:latin typeface="Courier New" pitchFamily="49" charset="0"/>
            </a:endParaRPr>
          </a:p>
          <a:p>
            <a:pPr lvl="1" eaLnBrk="1" hangingPunct="1"/>
            <a:r>
              <a:rPr lang="en-US" sz="1800" dirty="0"/>
              <a:t>Triple-quoted string </a:t>
            </a:r>
          </a:p>
          <a:p>
            <a:pPr lvl="1" eaLnBrk="1" hangingPunct="1"/>
            <a:r>
              <a:rPr lang="en-US" sz="1800" dirty="0"/>
              <a:t>Must be the first line in your function </a:t>
            </a:r>
          </a:p>
          <a:p>
            <a:pPr lvl="1" eaLnBrk="1" hangingPunct="1"/>
            <a:r>
              <a:rPr lang="en-US" sz="1800" dirty="0"/>
              <a:t>Not required, but can be a good idea</a:t>
            </a:r>
          </a:p>
          <a:p>
            <a:pPr lvl="1" eaLnBrk="1" hangingPunct="1"/>
            <a:r>
              <a:rPr lang="en-US" sz="1800" b="1" dirty="0">
                <a:solidFill>
                  <a:srgbClr val="7030A0"/>
                </a:solidFill>
              </a:rPr>
              <a:t>Have to save the file before the </a:t>
            </a:r>
            <a:r>
              <a:rPr lang="en-US" sz="1800" b="1" dirty="0" err="1">
                <a:solidFill>
                  <a:srgbClr val="7030A0"/>
                </a:solidFill>
              </a:rPr>
              <a:t>docstring</a:t>
            </a:r>
            <a:r>
              <a:rPr lang="en-US" sz="1800" b="1" dirty="0">
                <a:solidFill>
                  <a:srgbClr val="7030A0"/>
                </a:solidFill>
              </a:rPr>
              <a:t> will show up</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300" y="5305062"/>
            <a:ext cx="6040542" cy="24406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5626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a:t>
            </a:r>
          </a:p>
        </p:txBody>
      </p:sp>
      <p:sp>
        <p:nvSpPr>
          <p:cNvPr id="3" name="Content Placeholder 2"/>
          <p:cNvSpPr>
            <a:spLocks noGrp="1"/>
          </p:cNvSpPr>
          <p:nvPr>
            <p:ph idx="1"/>
          </p:nvPr>
        </p:nvSpPr>
        <p:spPr>
          <a:xfrm>
            <a:off x="1664042" y="1600200"/>
            <a:ext cx="7022757" cy="5111487"/>
          </a:xfrm>
        </p:spPr>
        <p:txBody>
          <a:bodyPr>
            <a:normAutofit/>
          </a:bodyPr>
          <a:lstStyle/>
          <a:p>
            <a:pPr marL="0" indent="0">
              <a:spcAft>
                <a:spcPts val="600"/>
              </a:spcAft>
              <a:buNone/>
            </a:pPr>
            <a:r>
              <a:rPr lang="en-US" sz="2400" b="1" dirty="0"/>
              <a:t>Selection sort </a:t>
            </a:r>
            <a:r>
              <a:rPr lang="en-US" sz="2400" dirty="0"/>
              <a:t>takes an item, compares it to the smallest (or largest) value of the rest of the items, then makes a swap if it’s smaller (or larger) than that first item. </a:t>
            </a:r>
          </a:p>
          <a:p>
            <a:pPr marL="0" indent="0">
              <a:spcAft>
                <a:spcPts val="600"/>
              </a:spcAft>
              <a:buNone/>
            </a:pPr>
            <a:r>
              <a:rPr lang="en-US" sz="2400" dirty="0"/>
              <a:t>It continues looking through the non-sorted data until all items are placed.</a:t>
            </a:r>
          </a:p>
          <a:p>
            <a:pPr marL="0" indent="0">
              <a:spcAft>
                <a:spcPts val="600"/>
              </a:spcAft>
              <a:buNone/>
            </a:pPr>
            <a:endParaRPr lang="en-US" sz="2400" dirty="0"/>
          </a:p>
          <a:p>
            <a:pPr marL="0" indent="0">
              <a:spcAft>
                <a:spcPts val="600"/>
              </a:spcAft>
              <a:buNone/>
            </a:pPr>
            <a:r>
              <a:rPr lang="en-US" sz="2400" i="1" dirty="0">
                <a:solidFill>
                  <a:srgbClr val="3366FF"/>
                </a:solidFill>
                <a:sym typeface="Wingdings"/>
              </a:rPr>
              <a:t>We have an animation to help you picture this. The yellow items are sorted, the red item is the CURRENT smallest, and the blue item is being compared to the smallest. The arrows show where the SWAPs occur.</a:t>
            </a:r>
            <a:endParaRPr lang="en-US" sz="2400" i="1" dirty="0"/>
          </a:p>
        </p:txBody>
      </p:sp>
    </p:spTree>
    <p:extLst>
      <p:ext uri="{BB962C8B-B14F-4D97-AF65-F5344CB8AC3E}">
        <p14:creationId xmlns:p14="http://schemas.microsoft.com/office/powerpoint/2010/main" val="206500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a:t>
            </a:r>
          </a:p>
        </p:txBody>
      </p:sp>
      <p:sp>
        <p:nvSpPr>
          <p:cNvPr id="3" name="Content Placeholder 2"/>
          <p:cNvSpPr>
            <a:spLocks noGrp="1"/>
          </p:cNvSpPr>
          <p:nvPr>
            <p:ph idx="1"/>
          </p:nvPr>
        </p:nvSpPr>
        <p:spPr>
          <a:xfrm>
            <a:off x="1664042" y="1600200"/>
            <a:ext cx="7022757" cy="5111487"/>
          </a:xfrm>
        </p:spPr>
        <p:txBody>
          <a:bodyPr>
            <a:normAutofit/>
          </a:bodyPr>
          <a:lstStyle/>
          <a:p>
            <a:pPr marL="0" indent="0">
              <a:spcAft>
                <a:spcPts val="600"/>
              </a:spcAft>
              <a:buNone/>
            </a:pPr>
            <a:r>
              <a:rPr lang="en-US" sz="2400" b="1" dirty="0"/>
              <a:t>Selection sort </a:t>
            </a:r>
            <a:r>
              <a:rPr lang="en-US" sz="2400" dirty="0"/>
              <a:t>takes an item, compares it to the smallest (or largest) value of the rest of the items, then makes a swap if it’s smaller (or larger) than that first item. </a:t>
            </a:r>
          </a:p>
          <a:p>
            <a:pPr marL="0" indent="0">
              <a:spcAft>
                <a:spcPts val="600"/>
              </a:spcAft>
              <a:buNone/>
            </a:pPr>
            <a:r>
              <a:rPr lang="en-US" sz="2400" dirty="0"/>
              <a:t>It continues looking through the non-sorted data until all items are placed.</a:t>
            </a:r>
          </a:p>
          <a:p>
            <a:pPr marL="0" indent="0">
              <a:spcAft>
                <a:spcPts val="600"/>
              </a:spcAft>
              <a:buNone/>
            </a:pPr>
            <a:endParaRPr lang="en-US" sz="2400" dirty="0"/>
          </a:p>
          <a:p>
            <a:pPr marL="0" indent="0">
              <a:spcAft>
                <a:spcPts val="600"/>
              </a:spcAft>
              <a:buNone/>
            </a:pPr>
            <a:r>
              <a:rPr lang="en-US" sz="2400" i="1" dirty="0">
                <a:solidFill>
                  <a:srgbClr val="3366FF"/>
                </a:solidFill>
                <a:sym typeface="Wingdings"/>
              </a:rPr>
              <a:t>We have an animation to help you picture this. The yellow items are sorted, the red item is the CURRENT smallest, and the blue item is being compared to the smallest. The arrows show where the SWAPs occur.</a:t>
            </a:r>
            <a:endParaRPr lang="en-US" sz="2400" i="1" dirty="0"/>
          </a:p>
        </p:txBody>
      </p:sp>
      <p:pic>
        <p:nvPicPr>
          <p:cNvPr id="7" name="Picture 6" descr="Selection-Sort-Animatio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56" y="1765977"/>
            <a:ext cx="1270000" cy="4711700"/>
          </a:xfrm>
          <a:prstGeom prst="rect">
            <a:avLst/>
          </a:prstGeom>
        </p:spPr>
      </p:pic>
    </p:spTree>
    <p:extLst>
      <p:ext uri="{BB962C8B-B14F-4D97-AF65-F5344CB8AC3E}">
        <p14:creationId xmlns:p14="http://schemas.microsoft.com/office/powerpoint/2010/main" val="2890602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(Group Work) *</a:t>
            </a:r>
          </a:p>
        </p:txBody>
      </p:sp>
      <p:sp>
        <p:nvSpPr>
          <p:cNvPr id="3" name="Content Placeholder 2"/>
          <p:cNvSpPr>
            <a:spLocks noGrp="1"/>
          </p:cNvSpPr>
          <p:nvPr>
            <p:ph idx="1"/>
          </p:nvPr>
        </p:nvSpPr>
        <p:spPr>
          <a:xfrm>
            <a:off x="118975" y="1652084"/>
            <a:ext cx="6611339" cy="4931596"/>
          </a:xfrm>
        </p:spPr>
        <p:txBody>
          <a:bodyPr>
            <a:normAutofit/>
          </a:bodyPr>
          <a:lstStyle/>
          <a:p>
            <a:pPr marL="0" indent="0">
              <a:spcAft>
                <a:spcPts val="600"/>
              </a:spcAft>
              <a:buNone/>
            </a:pPr>
            <a:r>
              <a:rPr lang="en-US" sz="2800" dirty="0"/>
              <a:t>Implement </a:t>
            </a:r>
            <a:r>
              <a:rPr lang="en-US" sz="2800" b="1" dirty="0"/>
              <a:t>Selection Sort</a:t>
            </a:r>
            <a:r>
              <a:rPr lang="en-US" sz="2800" dirty="0"/>
              <a:t>, using the </a:t>
            </a:r>
            <a:br>
              <a:rPr lang="en-US" sz="2800" dirty="0"/>
            </a:br>
            <a:r>
              <a:rPr lang="en-US" sz="2800" b="1" dirty="0">
                <a:solidFill>
                  <a:srgbClr val="FF0000"/>
                </a:solidFill>
              </a:rPr>
              <a:t>swap</a:t>
            </a:r>
            <a:r>
              <a:rPr lang="en-US" sz="2800" dirty="0">
                <a:solidFill>
                  <a:srgbClr val="FF0000"/>
                </a:solidFill>
              </a:rPr>
              <a:t> </a:t>
            </a:r>
            <a:r>
              <a:rPr lang="en-US" sz="2800" dirty="0"/>
              <a:t>function you just wrote in </a:t>
            </a:r>
            <a:r>
              <a:rPr lang="en-US" sz="2800" b="1" dirty="0">
                <a:solidFill>
                  <a:srgbClr val="002060"/>
                </a:solidFill>
              </a:rPr>
              <a:t>tools.py</a:t>
            </a:r>
            <a:r>
              <a:rPr lang="en-US" sz="2800" dirty="0"/>
              <a:t> :</a:t>
            </a:r>
          </a:p>
          <a:p>
            <a:pPr>
              <a:spcAft>
                <a:spcPts val="600"/>
              </a:spcAft>
            </a:pPr>
            <a:r>
              <a:rPr lang="en-US" sz="2400" dirty="0">
                <a:solidFill>
                  <a:srgbClr val="000000"/>
                </a:solidFill>
              </a:rPr>
              <a:t>We have a starter file on </a:t>
            </a:r>
            <a:r>
              <a:rPr lang="en-US" sz="2400" b="1" dirty="0">
                <a:solidFill>
                  <a:srgbClr val="000000"/>
                </a:solidFill>
              </a:rPr>
              <a:t>Canvas</a:t>
            </a:r>
            <a:r>
              <a:rPr lang="en-US" sz="2400" dirty="0">
                <a:solidFill>
                  <a:srgbClr val="000000"/>
                </a:solidFill>
              </a:rPr>
              <a:t>,</a:t>
            </a:r>
            <a:br>
              <a:rPr lang="en-US" sz="2400" dirty="0">
                <a:solidFill>
                  <a:srgbClr val="000000"/>
                </a:solidFill>
              </a:rPr>
            </a:br>
            <a:r>
              <a:rPr lang="en-US" sz="2400" b="1" dirty="0">
                <a:solidFill>
                  <a:srgbClr val="002060"/>
                </a:solidFill>
              </a:rPr>
              <a:t>selection_starter.py</a:t>
            </a:r>
          </a:p>
          <a:p>
            <a:pPr>
              <a:spcAft>
                <a:spcPts val="600"/>
              </a:spcAft>
            </a:pPr>
            <a:endParaRPr lang="en-US" sz="1600" b="1" dirty="0">
              <a:solidFill>
                <a:srgbClr val="002060"/>
              </a:solidFill>
            </a:endParaRPr>
          </a:p>
          <a:p>
            <a:pPr>
              <a:spcAft>
                <a:spcPts val="600"/>
              </a:spcAft>
            </a:pPr>
            <a:r>
              <a:rPr lang="en-US" sz="2400" dirty="0">
                <a:solidFill>
                  <a:srgbClr val="000000"/>
                </a:solidFill>
              </a:rPr>
              <a:t>NOTE: There’s a link in the file to a</a:t>
            </a:r>
            <a:br>
              <a:rPr lang="en-US" sz="2400" dirty="0">
                <a:solidFill>
                  <a:srgbClr val="000000"/>
                </a:solidFill>
              </a:rPr>
            </a:br>
            <a:r>
              <a:rPr lang="en-US" sz="2400" dirty="0">
                <a:solidFill>
                  <a:srgbClr val="000000"/>
                </a:solidFill>
              </a:rPr>
              <a:t>webpage with another</a:t>
            </a:r>
            <a:br>
              <a:rPr lang="en-US" sz="2400" dirty="0">
                <a:solidFill>
                  <a:srgbClr val="000000"/>
                </a:solidFill>
              </a:rPr>
            </a:br>
            <a:r>
              <a:rPr lang="en-US" sz="2400" dirty="0">
                <a:solidFill>
                  <a:srgbClr val="000000"/>
                </a:solidFill>
              </a:rPr>
              <a:t>explanation of the algorithm.</a:t>
            </a:r>
          </a:p>
          <a:p>
            <a:pPr>
              <a:spcAft>
                <a:spcPts val="600"/>
              </a:spcAft>
            </a:pPr>
            <a:endParaRPr lang="en-US" sz="1400" dirty="0">
              <a:solidFill>
                <a:srgbClr val="000000"/>
              </a:solidFill>
            </a:endParaRPr>
          </a:p>
          <a:p>
            <a:pPr>
              <a:spcAft>
                <a:spcPts val="600"/>
              </a:spcAft>
            </a:pPr>
            <a:r>
              <a:rPr lang="en-US" sz="2400" dirty="0">
                <a:solidFill>
                  <a:srgbClr val="000000"/>
                </a:solidFill>
              </a:rPr>
              <a:t>Translate the steps of the algorithm to</a:t>
            </a:r>
            <a:br>
              <a:rPr lang="en-US" sz="2400" dirty="0">
                <a:solidFill>
                  <a:srgbClr val="000000"/>
                </a:solidFill>
              </a:rPr>
            </a:br>
            <a:r>
              <a:rPr lang="en-US" sz="2400" dirty="0">
                <a:solidFill>
                  <a:srgbClr val="000000"/>
                </a:solidFill>
              </a:rPr>
              <a:t>Python code.</a:t>
            </a:r>
            <a:endParaRPr lang="en-US" sz="2400" dirty="0"/>
          </a:p>
        </p:txBody>
      </p:sp>
      <p:pic>
        <p:nvPicPr>
          <p:cNvPr id="7" name="Picture 6"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election-Sort-Animatio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2561" y="1777295"/>
            <a:ext cx="1270000" cy="4711700"/>
          </a:xfrm>
          <a:prstGeom prst="rect">
            <a:avLst/>
          </a:prstGeom>
        </p:spPr>
      </p:pic>
    </p:spTree>
    <p:extLst>
      <p:ext uri="{BB962C8B-B14F-4D97-AF65-F5344CB8AC3E}">
        <p14:creationId xmlns:p14="http://schemas.microsoft.com/office/powerpoint/2010/main" val="1171219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(Algorithm)</a:t>
            </a:r>
          </a:p>
        </p:txBody>
      </p:sp>
      <p:sp>
        <p:nvSpPr>
          <p:cNvPr id="3" name="Content Placeholder 2"/>
          <p:cNvSpPr>
            <a:spLocks noGrp="1"/>
          </p:cNvSpPr>
          <p:nvPr>
            <p:ph idx="1"/>
          </p:nvPr>
        </p:nvSpPr>
        <p:spPr>
          <a:xfrm>
            <a:off x="60385" y="1600200"/>
            <a:ext cx="6823494" cy="5086583"/>
          </a:xfrm>
        </p:spPr>
        <p:txBody>
          <a:bodyPr>
            <a:normAutofit fontScale="70000" lnSpcReduction="20000"/>
          </a:bodyPr>
          <a:lstStyle/>
          <a:p>
            <a:pPr marL="118872" indent="0">
              <a:buNone/>
            </a:pPr>
            <a:r>
              <a:rPr lang="en-US" sz="2800" b="1" dirty="0">
                <a:solidFill>
                  <a:schemeClr val="accent1">
                    <a:lumMod val="75000"/>
                  </a:schemeClr>
                </a:solidFill>
              </a:rPr>
              <a:t>Import the tools file so we can use </a:t>
            </a:r>
            <a:r>
              <a:rPr lang="en-US" sz="2800" b="1" dirty="0">
                <a:solidFill>
                  <a:srgbClr val="7030A0"/>
                </a:solidFill>
              </a:rPr>
              <a:t>swap</a:t>
            </a:r>
          </a:p>
          <a:p>
            <a:pPr marL="118872" indent="0">
              <a:buNone/>
            </a:pPr>
            <a:endParaRPr lang="en-US" sz="2800" b="1" dirty="0">
              <a:solidFill>
                <a:schemeClr val="accent1">
                  <a:lumMod val="75000"/>
                </a:schemeClr>
              </a:solidFill>
            </a:endParaRPr>
          </a:p>
          <a:p>
            <a:pPr marL="118872" indent="0">
              <a:buNone/>
            </a:pPr>
            <a:r>
              <a:rPr lang="en-US" sz="2400" b="1" dirty="0">
                <a:solidFill>
                  <a:schemeClr val="accent1">
                    <a:lumMod val="75000"/>
                  </a:schemeClr>
                </a:solidFill>
              </a:rPr>
              <a:t>Define a function called </a:t>
            </a:r>
            <a:r>
              <a:rPr lang="en-US" sz="2400" b="1" dirty="0" err="1">
                <a:solidFill>
                  <a:schemeClr val="accent1">
                    <a:lumMod val="75000"/>
                  </a:schemeClr>
                </a:solidFill>
              </a:rPr>
              <a:t>selection_sort</a:t>
            </a:r>
            <a:r>
              <a:rPr lang="en-US" sz="2400" b="1" dirty="0">
                <a:solidFill>
                  <a:schemeClr val="accent1">
                    <a:lumMod val="75000"/>
                  </a:schemeClr>
                </a:solidFill>
              </a:rPr>
              <a:t> that takes a list of items</a:t>
            </a:r>
          </a:p>
          <a:p>
            <a:pPr marL="118872" indent="0">
              <a:buNone/>
            </a:pPr>
            <a:r>
              <a:rPr lang="en-US" sz="2800" b="1" dirty="0">
                <a:solidFill>
                  <a:schemeClr val="accent1">
                    <a:lumMod val="75000"/>
                  </a:schemeClr>
                </a:solidFill>
              </a:rPr>
              <a:t>    Make a copy of the list (in case we want to 			keep the original one)</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    Walk through the list.</a:t>
            </a:r>
          </a:p>
          <a:p>
            <a:pPr marL="118872" indent="0">
              <a:buNone/>
            </a:pPr>
            <a:r>
              <a:rPr lang="en-US" sz="2800" b="1" dirty="0">
                <a:solidFill>
                  <a:schemeClr val="accent1">
                    <a:lumMod val="75000"/>
                  </a:schemeClr>
                </a:solidFill>
              </a:rPr>
              <a:t>        Store a ‘current smallest’ position (index value)</a:t>
            </a:r>
          </a:p>
          <a:p>
            <a:pPr marL="118872" indent="0">
              <a:buNone/>
            </a:pPr>
            <a:r>
              <a:rPr lang="en-US" sz="2800" b="1" dirty="0">
                <a:solidFill>
                  <a:schemeClr val="accent1">
                    <a:lumMod val="75000"/>
                  </a:schemeClr>
                </a:solidFill>
              </a:rPr>
              <a:t>        Walk through the UNSORTED portion</a:t>
            </a:r>
          </a:p>
          <a:p>
            <a:pPr marL="118872" indent="0">
              <a:buNone/>
            </a:pPr>
            <a:r>
              <a:rPr lang="en-US" sz="2800" b="1" dirty="0">
                <a:solidFill>
                  <a:schemeClr val="accent1">
                    <a:lumMod val="75000"/>
                  </a:schemeClr>
                </a:solidFill>
              </a:rPr>
              <a:t>            </a:t>
            </a:r>
            <a:r>
              <a:rPr lang="en-US" sz="2600" b="1" dirty="0">
                <a:solidFill>
                  <a:schemeClr val="accent1">
                    <a:lumMod val="75000"/>
                  </a:schemeClr>
                </a:solidFill>
              </a:rPr>
              <a:t>Is anything smaller than our ‘current smallest’ thing?</a:t>
            </a:r>
          </a:p>
          <a:p>
            <a:pPr marL="118872" indent="0">
              <a:buNone/>
            </a:pPr>
            <a:r>
              <a:rPr lang="en-US" sz="2800" b="1" dirty="0">
                <a:solidFill>
                  <a:schemeClr val="accent1">
                    <a:lumMod val="75000"/>
                  </a:schemeClr>
                </a:solidFill>
              </a:rPr>
              <a:t>                Update the value of ‘current smallest’</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        At the end of the walk, </a:t>
            </a:r>
            <a:r>
              <a:rPr lang="en-US" sz="2800" b="1" dirty="0">
                <a:solidFill>
                  <a:srgbClr val="7030A0"/>
                </a:solidFill>
              </a:rPr>
              <a:t>swap</a:t>
            </a:r>
            <a:r>
              <a:rPr lang="en-US" sz="2800" b="1" dirty="0">
                <a:solidFill>
                  <a:schemeClr val="accent1">
                    <a:lumMod val="75000"/>
                  </a:schemeClr>
                </a:solidFill>
              </a:rPr>
              <a:t> out the elements</a:t>
            </a:r>
          </a:p>
          <a:p>
            <a:pPr marL="118872" indent="0">
              <a:buNone/>
            </a:pPr>
            <a:endParaRPr lang="en-US" sz="2800" b="1" dirty="0">
              <a:solidFill>
                <a:schemeClr val="accent1">
                  <a:lumMod val="75000"/>
                </a:schemeClr>
              </a:solidFill>
            </a:endParaRPr>
          </a:p>
          <a:p>
            <a:pPr marL="118872" indent="0">
              <a:buNone/>
            </a:pPr>
            <a:r>
              <a:rPr lang="en-US" sz="2800" b="1" dirty="0">
                <a:solidFill>
                  <a:schemeClr val="accent1">
                    <a:lumMod val="75000"/>
                  </a:schemeClr>
                </a:solidFill>
              </a:rPr>
              <a:t>    When we’re done, send back the sorted copy of the list</a:t>
            </a:r>
          </a:p>
        </p:txBody>
      </p:sp>
      <p:pic>
        <p:nvPicPr>
          <p:cNvPr id="5" name="Picture 4"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760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SWAP metaphor</a:t>
            </a:r>
          </a:p>
        </p:txBody>
      </p:sp>
      <p:sp>
        <p:nvSpPr>
          <p:cNvPr id="3" name="Content Placeholder 2"/>
          <p:cNvSpPr>
            <a:spLocks noGrp="1"/>
          </p:cNvSpPr>
          <p:nvPr>
            <p:ph idx="1"/>
          </p:nvPr>
        </p:nvSpPr>
        <p:spPr/>
        <p:txBody>
          <a:bodyPr>
            <a:normAutofit/>
          </a:bodyPr>
          <a:lstStyle/>
          <a:p>
            <a:pPr marL="0" indent="0">
              <a:buNone/>
            </a:pPr>
            <a:r>
              <a:rPr lang="en-US" sz="2200" dirty="0"/>
              <a:t>Two friends meet at a party, carrying drinks in their favorite containers. Friend A has orange juice, and Friend B has root beer. </a:t>
            </a:r>
          </a:p>
          <a:p>
            <a:pPr marL="0" indent="0">
              <a:buNone/>
            </a:pPr>
            <a:r>
              <a:rPr lang="en-US" sz="2200" dirty="0"/>
              <a:t>If they decide to </a:t>
            </a:r>
            <a:r>
              <a:rPr lang="en-US" sz="2200" b="1" dirty="0">
                <a:solidFill>
                  <a:srgbClr val="7030A0"/>
                </a:solidFill>
              </a:rPr>
              <a:t>SWAP</a:t>
            </a:r>
            <a:r>
              <a:rPr lang="en-US" sz="2200" dirty="0">
                <a:solidFill>
                  <a:srgbClr val="7030A0"/>
                </a:solidFill>
              </a:rPr>
              <a:t> </a:t>
            </a:r>
            <a:r>
              <a:rPr lang="en-US" sz="2200" dirty="0"/>
              <a:t>drinks (but want to keep their cups), how can they do this without mixing or wasting the drinks?</a:t>
            </a:r>
          </a:p>
          <a:p>
            <a:pPr marL="0" indent="0">
              <a:buNone/>
            </a:pPr>
            <a:r>
              <a:rPr lang="en-US" sz="2200" i="1" dirty="0"/>
              <a:t>What if they had an empty cup?</a:t>
            </a:r>
          </a:p>
          <a:p>
            <a:pPr marL="45720" indent="0">
              <a:buNone/>
            </a:pPr>
            <a:endParaRPr lang="en-US" sz="1800" dirty="0"/>
          </a:p>
        </p:txBody>
      </p:sp>
      <p:grpSp>
        <p:nvGrpSpPr>
          <p:cNvPr id="14" name="Group 13"/>
          <p:cNvGrpSpPr/>
          <p:nvPr/>
        </p:nvGrpSpPr>
        <p:grpSpPr>
          <a:xfrm>
            <a:off x="609600" y="3962400"/>
            <a:ext cx="5257800" cy="2138720"/>
            <a:chOff x="609600" y="3962400"/>
            <a:chExt cx="5257800" cy="2138720"/>
          </a:xfrm>
        </p:grpSpPr>
        <p:grpSp>
          <p:nvGrpSpPr>
            <p:cNvPr id="12" name="Group 11"/>
            <p:cNvGrpSpPr/>
            <p:nvPr/>
          </p:nvGrpSpPr>
          <p:grpSpPr>
            <a:xfrm>
              <a:off x="609600" y="3962400"/>
              <a:ext cx="2431227" cy="2138720"/>
              <a:chOff x="609600" y="3962400"/>
              <a:chExt cx="2431227" cy="2138720"/>
            </a:xfrm>
          </p:grpSpPr>
          <p:pic>
            <p:nvPicPr>
              <p:cNvPr id="2050" name="Picture 2" descr="http://farm9.staticflickr.com/8235/8467881362_16eb607b06_z.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3962400"/>
                <a:ext cx="2431227" cy="213872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1600200" y="4724400"/>
                <a:ext cx="1371600" cy="769441"/>
              </a:xfrm>
              <a:prstGeom prst="rect">
                <a:avLst/>
              </a:prstGeom>
              <a:noFill/>
            </p:spPr>
            <p:txBody>
              <a:bodyPr wrap="square" rtlCol="0">
                <a:spAutoFit/>
              </a:bodyPr>
              <a:lstStyle/>
              <a:p>
                <a:r>
                  <a:rPr lang="en-US" sz="4400" dirty="0"/>
                  <a:t>A</a:t>
                </a:r>
              </a:p>
            </p:txBody>
          </p:sp>
        </p:grpSp>
        <p:grpSp>
          <p:nvGrpSpPr>
            <p:cNvPr id="11" name="Group 10"/>
            <p:cNvGrpSpPr/>
            <p:nvPr/>
          </p:nvGrpSpPr>
          <p:grpSpPr>
            <a:xfrm>
              <a:off x="3863866" y="3962400"/>
              <a:ext cx="2003534" cy="2138720"/>
              <a:chOff x="3863866" y="3962400"/>
              <a:chExt cx="2003534" cy="2138720"/>
            </a:xfrm>
          </p:grpSpPr>
          <p:pic>
            <p:nvPicPr>
              <p:cNvPr id="2052" name="Picture 4" descr="http://3.bp.blogspot.com/-V1MSnn0AXWw/TqTue_9TFRI/AAAAAAAAGs4/ZfpR66JkSag/s1600/root+beer+mug+clear+gla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866" y="3962400"/>
                <a:ext cx="1927334" cy="213872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4495800" y="4724399"/>
                <a:ext cx="1371600" cy="769441"/>
              </a:xfrm>
              <a:prstGeom prst="rect">
                <a:avLst/>
              </a:prstGeom>
              <a:noFill/>
            </p:spPr>
            <p:txBody>
              <a:bodyPr wrap="square" rtlCol="0">
                <a:spAutoFit/>
              </a:bodyPr>
              <a:lstStyle/>
              <a:p>
                <a:r>
                  <a:rPr lang="en-US" sz="4400" dirty="0">
                    <a:solidFill>
                      <a:schemeClr val="bg1"/>
                    </a:solidFill>
                  </a:rPr>
                  <a:t>B</a:t>
                </a:r>
              </a:p>
            </p:txBody>
          </p:sp>
        </p:grpSp>
      </p:grpSp>
      <p:grpSp>
        <p:nvGrpSpPr>
          <p:cNvPr id="10" name="Group 9"/>
          <p:cNvGrpSpPr/>
          <p:nvPr/>
        </p:nvGrpSpPr>
        <p:grpSpPr>
          <a:xfrm>
            <a:off x="6477000" y="3967520"/>
            <a:ext cx="2133600" cy="2133600"/>
            <a:chOff x="6477000" y="3967520"/>
            <a:chExt cx="2133600" cy="2133600"/>
          </a:xfrm>
        </p:grpSpPr>
        <p:pic>
          <p:nvPicPr>
            <p:cNvPr id="2054" name="Picture 6" descr="http://t1.gstatic.com/images?q=tbn:ANd9GcRQ6Jet6w1Wkv1yVDUj-nFo-Gl_Tx9jHHlb0pX1X70gR7vgrstOf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967520"/>
              <a:ext cx="2133600" cy="21336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p:cNvSpPr txBox="1"/>
            <p:nvPr/>
          </p:nvSpPr>
          <p:spPr>
            <a:xfrm>
              <a:off x="7010400" y="4770150"/>
              <a:ext cx="1371600" cy="461665"/>
            </a:xfrm>
            <a:prstGeom prst="rect">
              <a:avLst/>
            </a:prstGeom>
            <a:noFill/>
          </p:spPr>
          <p:txBody>
            <a:bodyPr wrap="square" rtlCol="0">
              <a:spAutoFit/>
            </a:bodyPr>
            <a:lstStyle/>
            <a:p>
              <a:r>
                <a:rPr lang="en-US" sz="2400" dirty="0"/>
                <a:t>Empty</a:t>
              </a:r>
            </a:p>
          </p:txBody>
        </p:sp>
      </p:grpSp>
    </p:spTree>
    <p:extLst>
      <p:ext uri="{BB962C8B-B14F-4D97-AF65-F5344CB8AC3E}">
        <p14:creationId xmlns:p14="http://schemas.microsoft.com/office/powerpoint/2010/main" val="116299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(Solution 1)</a:t>
            </a:r>
          </a:p>
        </p:txBody>
      </p:sp>
      <p:pic>
        <p:nvPicPr>
          <p:cNvPr id="4" name="Picture 3" descr="Image result for star icon transparen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137606" y="1417638"/>
            <a:ext cx="6868788" cy="5440362"/>
          </a:xfrm>
          <a:prstGeom prst="rect">
            <a:avLst/>
          </a:prstGeom>
        </p:spPr>
      </p:pic>
      <p:sp>
        <p:nvSpPr>
          <p:cNvPr id="6" name="TextBox 5"/>
          <p:cNvSpPr txBox="1"/>
          <p:nvPr/>
        </p:nvSpPr>
        <p:spPr>
          <a:xfrm>
            <a:off x="9448800" y="1243914"/>
            <a:ext cx="3632726" cy="4324261"/>
          </a:xfrm>
          <a:prstGeom prst="rect">
            <a:avLst/>
          </a:prstGeom>
          <a:noFill/>
        </p:spPr>
        <p:txBody>
          <a:bodyPr wrap="none" rtlCol="0">
            <a:spAutoFit/>
          </a:bodyPr>
          <a:lstStyle/>
          <a:p>
            <a:r>
              <a:rPr lang="en-US" sz="1100" dirty="0">
                <a:latin typeface="Calibri"/>
                <a:cs typeface="Calibri"/>
              </a:rPr>
              <a:t>from tools import *</a:t>
            </a:r>
          </a:p>
          <a:p>
            <a:endParaRPr lang="en-US" sz="1100" dirty="0">
              <a:latin typeface="Calibri"/>
              <a:cs typeface="Calibri"/>
            </a:endParaRPr>
          </a:p>
          <a:p>
            <a:r>
              <a:rPr lang="en-US" sz="1100" dirty="0" err="1">
                <a:latin typeface="Calibri"/>
                <a:cs typeface="Calibri"/>
              </a:rPr>
              <a:t>def</a:t>
            </a:r>
            <a:r>
              <a:rPr lang="en-US" sz="1100" dirty="0">
                <a:latin typeface="Calibri"/>
                <a:cs typeface="Calibri"/>
              </a:rPr>
              <a:t> </a:t>
            </a:r>
            <a:r>
              <a:rPr lang="en-US" sz="1100" dirty="0" err="1">
                <a:latin typeface="Calibri"/>
                <a:cs typeface="Calibri"/>
              </a:rPr>
              <a:t>selection_sort</a:t>
            </a:r>
            <a:r>
              <a:rPr lang="en-US" sz="1100" dirty="0">
                <a:latin typeface="Calibri"/>
                <a:cs typeface="Calibri"/>
              </a:rPr>
              <a:t>(items):</a:t>
            </a:r>
          </a:p>
          <a:p>
            <a:r>
              <a:rPr lang="en-US" sz="1100" dirty="0">
                <a:latin typeface="Calibri"/>
                <a:cs typeface="Calibri"/>
              </a:rPr>
              <a:t>    # make a copy so we don't destroy the original data</a:t>
            </a:r>
          </a:p>
          <a:p>
            <a:r>
              <a:rPr lang="en-US" sz="1100" dirty="0">
                <a:latin typeface="Calibri"/>
                <a:cs typeface="Calibri"/>
              </a:rPr>
              <a:t>    ordered = </a:t>
            </a:r>
            <a:r>
              <a:rPr lang="en-US" sz="1100" dirty="0" err="1">
                <a:latin typeface="Calibri"/>
                <a:cs typeface="Calibri"/>
              </a:rPr>
              <a:t>items.copy</a:t>
            </a:r>
            <a:r>
              <a:rPr lang="en-US" sz="1100" dirty="0">
                <a:latin typeface="Calibri"/>
                <a:cs typeface="Calibri"/>
              </a:rPr>
              <a:t>()</a:t>
            </a:r>
          </a:p>
          <a:p>
            <a:endParaRPr lang="en-US" sz="1100" dirty="0">
              <a:latin typeface="Calibri"/>
              <a:cs typeface="Calibri"/>
            </a:endParaRPr>
          </a:p>
          <a:p>
            <a:r>
              <a:rPr lang="en-US" sz="1100" dirty="0">
                <a:latin typeface="Calibri"/>
                <a:cs typeface="Calibri"/>
              </a:rPr>
              <a:t>    # walk through the list</a:t>
            </a:r>
          </a:p>
          <a:p>
            <a:r>
              <a:rPr lang="en-US" sz="1100" dirty="0">
                <a:latin typeface="Calibri"/>
                <a:cs typeface="Calibri"/>
              </a:rPr>
              <a:t>    for </a:t>
            </a:r>
            <a:r>
              <a:rPr lang="en-US" sz="1100" dirty="0" err="1">
                <a:latin typeface="Calibri"/>
                <a:cs typeface="Calibri"/>
              </a:rPr>
              <a:t>i</a:t>
            </a:r>
            <a:r>
              <a:rPr lang="en-US" sz="1100" dirty="0">
                <a:latin typeface="Calibri"/>
                <a:cs typeface="Calibri"/>
              </a:rPr>
              <a:t> in range(</a:t>
            </a:r>
            <a:r>
              <a:rPr lang="en-US" sz="1100" dirty="0" err="1">
                <a:latin typeface="Calibri"/>
                <a:cs typeface="Calibri"/>
              </a:rPr>
              <a:t>len</a:t>
            </a:r>
            <a:r>
              <a:rPr lang="en-US" sz="1100" dirty="0">
                <a:latin typeface="Calibri"/>
                <a:cs typeface="Calibri"/>
              </a:rPr>
              <a:t>(ordered)):</a:t>
            </a:r>
          </a:p>
          <a:p>
            <a:r>
              <a:rPr lang="en-US" sz="1100" dirty="0">
                <a:latin typeface="Calibri"/>
                <a:cs typeface="Calibri"/>
              </a:rPr>
              <a:t>        # reset the variable that tracks the smallest item's index</a:t>
            </a:r>
          </a:p>
          <a:p>
            <a:r>
              <a:rPr lang="en-US" sz="1100" dirty="0">
                <a:latin typeface="Calibri"/>
                <a:cs typeface="Calibri"/>
              </a:rPr>
              <a:t>        </a:t>
            </a:r>
            <a:r>
              <a:rPr lang="en-US" sz="1100" dirty="0" err="1">
                <a:latin typeface="Calibri"/>
                <a:cs typeface="Calibri"/>
              </a:rPr>
              <a:t>next_smallest</a:t>
            </a:r>
            <a:r>
              <a:rPr lang="en-US" sz="1100" dirty="0">
                <a:latin typeface="Calibri"/>
                <a:cs typeface="Calibri"/>
              </a:rPr>
              <a:t> = -1</a:t>
            </a:r>
          </a:p>
          <a:p>
            <a:endParaRPr lang="en-US" sz="1100" dirty="0">
              <a:latin typeface="Calibri"/>
              <a:cs typeface="Calibri"/>
            </a:endParaRPr>
          </a:p>
          <a:p>
            <a:r>
              <a:rPr lang="en-US" sz="1100" dirty="0">
                <a:latin typeface="Calibri"/>
                <a:cs typeface="Calibri"/>
              </a:rPr>
              <a:t>        # walk through the unsorted part of the list</a:t>
            </a:r>
          </a:p>
          <a:p>
            <a:r>
              <a:rPr lang="en-US" sz="1100" dirty="0">
                <a:latin typeface="Calibri"/>
                <a:cs typeface="Calibri"/>
              </a:rPr>
              <a:t>        for j in range(</a:t>
            </a:r>
            <a:r>
              <a:rPr lang="en-US" sz="1100" dirty="0" err="1">
                <a:latin typeface="Calibri"/>
                <a:cs typeface="Calibri"/>
              </a:rPr>
              <a:t>i</a:t>
            </a:r>
            <a:r>
              <a:rPr lang="en-US" sz="1100" dirty="0">
                <a:latin typeface="Calibri"/>
                <a:cs typeface="Calibri"/>
              </a:rPr>
              <a:t>, </a:t>
            </a:r>
            <a:r>
              <a:rPr lang="en-US" sz="1100" dirty="0" err="1">
                <a:latin typeface="Calibri"/>
                <a:cs typeface="Calibri"/>
              </a:rPr>
              <a:t>len</a:t>
            </a:r>
            <a:r>
              <a:rPr lang="en-US" sz="1100" dirty="0">
                <a:latin typeface="Calibri"/>
                <a:cs typeface="Calibri"/>
              </a:rPr>
              <a:t>(ordered)):</a:t>
            </a:r>
          </a:p>
          <a:p>
            <a:endParaRPr lang="en-US" sz="1100" dirty="0">
              <a:latin typeface="Calibri"/>
              <a:cs typeface="Calibri"/>
            </a:endParaRPr>
          </a:p>
          <a:p>
            <a:r>
              <a:rPr lang="en-US" sz="1100" dirty="0">
                <a:latin typeface="Calibri"/>
                <a:cs typeface="Calibri"/>
              </a:rPr>
              <a:t>            # if something is smaller, update our index</a:t>
            </a:r>
          </a:p>
          <a:p>
            <a:r>
              <a:rPr lang="en-US" sz="1100" dirty="0">
                <a:latin typeface="Calibri"/>
                <a:cs typeface="Calibri"/>
              </a:rPr>
              <a:t>            if ordered[j] &lt; ordered[</a:t>
            </a:r>
            <a:r>
              <a:rPr lang="en-US" sz="1100" dirty="0" err="1">
                <a:latin typeface="Calibri"/>
                <a:cs typeface="Calibri"/>
              </a:rPr>
              <a:t>next_smallest</a:t>
            </a:r>
            <a:r>
              <a:rPr lang="en-US" sz="1100" dirty="0">
                <a:latin typeface="Calibri"/>
                <a:cs typeface="Calibri"/>
              </a:rPr>
              <a:t>]:</a:t>
            </a:r>
          </a:p>
          <a:p>
            <a:r>
              <a:rPr lang="en-US" sz="1100" dirty="0">
                <a:latin typeface="Calibri"/>
                <a:cs typeface="Calibri"/>
              </a:rPr>
              <a:t>                </a:t>
            </a:r>
            <a:r>
              <a:rPr lang="en-US" sz="1100" dirty="0" err="1">
                <a:latin typeface="Calibri"/>
                <a:cs typeface="Calibri"/>
              </a:rPr>
              <a:t>next_smallest</a:t>
            </a:r>
            <a:r>
              <a:rPr lang="en-US" sz="1100" dirty="0">
                <a:latin typeface="Calibri"/>
                <a:cs typeface="Calibri"/>
              </a:rPr>
              <a:t> = j</a:t>
            </a:r>
          </a:p>
          <a:p>
            <a:endParaRPr lang="en-US" sz="1100" dirty="0">
              <a:latin typeface="Calibri"/>
              <a:cs typeface="Calibri"/>
            </a:endParaRPr>
          </a:p>
          <a:p>
            <a:r>
              <a:rPr lang="en-US" sz="1100" dirty="0">
                <a:latin typeface="Calibri"/>
                <a:cs typeface="Calibri"/>
              </a:rPr>
              <a:t>        # swap the next smallest thing out</a:t>
            </a:r>
          </a:p>
          <a:p>
            <a:r>
              <a:rPr lang="en-US" sz="1100" dirty="0">
                <a:latin typeface="Calibri"/>
                <a:cs typeface="Calibri"/>
              </a:rPr>
              <a:t>        swap(ordered, </a:t>
            </a:r>
            <a:r>
              <a:rPr lang="en-US" sz="1100" dirty="0" err="1">
                <a:latin typeface="Calibri"/>
                <a:cs typeface="Calibri"/>
              </a:rPr>
              <a:t>next_smallest</a:t>
            </a:r>
            <a:r>
              <a:rPr lang="en-US" sz="1100" dirty="0">
                <a:latin typeface="Calibri"/>
                <a:cs typeface="Calibri"/>
              </a:rPr>
              <a:t>, </a:t>
            </a:r>
            <a:r>
              <a:rPr lang="en-US" sz="1100" dirty="0" err="1">
                <a:latin typeface="Calibri"/>
                <a:cs typeface="Calibri"/>
              </a:rPr>
              <a:t>i</a:t>
            </a:r>
            <a:r>
              <a:rPr lang="en-US" sz="1100" dirty="0">
                <a:latin typeface="Calibri"/>
                <a:cs typeface="Calibri"/>
              </a:rPr>
              <a:t>)</a:t>
            </a:r>
          </a:p>
          <a:p>
            <a:endParaRPr lang="en-US" sz="1100" dirty="0">
              <a:latin typeface="Calibri"/>
              <a:cs typeface="Calibri"/>
            </a:endParaRPr>
          </a:p>
          <a:p>
            <a:r>
              <a:rPr lang="en-US" sz="1100" dirty="0">
                <a:latin typeface="Calibri"/>
                <a:cs typeface="Calibri"/>
              </a:rPr>
              <a:t>    return ordered</a:t>
            </a:r>
          </a:p>
          <a:p>
            <a:endParaRPr lang="en-US" sz="1100" dirty="0">
              <a:latin typeface="Calibri"/>
              <a:cs typeface="Calibri"/>
            </a:endParaRPr>
          </a:p>
          <a:p>
            <a:r>
              <a:rPr lang="en-US" sz="1100" dirty="0">
                <a:latin typeface="Calibri"/>
                <a:cs typeface="Calibri"/>
              </a:rPr>
              <a:t>#main</a:t>
            </a:r>
          </a:p>
          <a:p>
            <a:r>
              <a:rPr lang="en-US" sz="1100" dirty="0">
                <a:latin typeface="Calibri"/>
                <a:cs typeface="Calibri"/>
              </a:rPr>
              <a:t>print(</a:t>
            </a:r>
            <a:r>
              <a:rPr lang="en-US" sz="1100" dirty="0" err="1">
                <a:latin typeface="Calibri"/>
                <a:cs typeface="Calibri"/>
              </a:rPr>
              <a:t>selection_sort</a:t>
            </a:r>
            <a:r>
              <a:rPr lang="en-US" sz="1100" dirty="0">
                <a:latin typeface="Calibri"/>
                <a:cs typeface="Calibri"/>
              </a:rPr>
              <a:t>([3, 1, 7, 2, 6, 5, 0, 4]))</a:t>
            </a:r>
          </a:p>
        </p:txBody>
      </p:sp>
    </p:spTree>
    <p:extLst>
      <p:ext uri="{BB962C8B-B14F-4D97-AF65-F5344CB8AC3E}">
        <p14:creationId xmlns:p14="http://schemas.microsoft.com/office/powerpoint/2010/main" val="1476369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4040712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19</a:t>
            </a:r>
          </a:p>
        </p:txBody>
      </p:sp>
    </p:spTree>
    <p:extLst>
      <p:ext uri="{BB962C8B-B14F-4D97-AF65-F5344CB8AC3E}">
        <p14:creationId xmlns:p14="http://schemas.microsoft.com/office/powerpoint/2010/main" val="3132636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263840"/>
            <a:ext cx="7751285" cy="3046988"/>
          </a:xfrm>
          <a:prstGeom prst="rect">
            <a:avLst/>
          </a:prstGeom>
          <a:noFill/>
        </p:spPr>
        <p:txBody>
          <a:bodyPr wrap="square" rtlCol="0">
            <a:spAutoFit/>
          </a:bodyPr>
          <a:lstStyle/>
          <a:p>
            <a:pPr marL="285750" indent="-285750">
              <a:lnSpc>
                <a:spcPct val="120000"/>
              </a:lnSpc>
              <a:buFont typeface="Arial"/>
              <a:buChar char="•"/>
            </a:pPr>
            <a:r>
              <a:rPr lang="en-US" sz="3200" dirty="0">
                <a:latin typeface="Cambria"/>
                <a:cs typeface="Cambria"/>
              </a:rPr>
              <a:t>Exceptions</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Validation</a:t>
            </a:r>
          </a:p>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Recursion</a:t>
            </a:r>
          </a:p>
        </p:txBody>
      </p:sp>
      <p:pic>
        <p:nvPicPr>
          <p:cNvPr id="1026" name="Picture 2" descr="http://i.imgur.com/ojcxhy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006" y="217159"/>
            <a:ext cx="4064719" cy="37115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90208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a:t>
            </a:r>
          </a:p>
        </p:txBody>
      </p:sp>
      <p:sp>
        <p:nvSpPr>
          <p:cNvPr id="3" name="Content Placeholder 2"/>
          <p:cNvSpPr>
            <a:spLocks noGrp="1"/>
          </p:cNvSpPr>
          <p:nvPr>
            <p:ph idx="1"/>
          </p:nvPr>
        </p:nvSpPr>
        <p:spPr>
          <a:xfrm>
            <a:off x="457200" y="1775191"/>
            <a:ext cx="8458200" cy="5082809"/>
          </a:xfrm>
        </p:spPr>
        <p:txBody>
          <a:bodyPr>
            <a:normAutofit fontScale="55000" lnSpcReduction="20000"/>
          </a:bodyPr>
          <a:lstStyle/>
          <a:p>
            <a:pPr marL="0" indent="0">
              <a:lnSpc>
                <a:spcPct val="120000"/>
              </a:lnSpc>
              <a:buNone/>
            </a:pPr>
            <a:r>
              <a:rPr lang="en-US" sz="3800" dirty="0">
                <a:solidFill>
                  <a:srgbClr val="000000"/>
                </a:solidFill>
              </a:rPr>
              <a:t>Even when your program is bug-free, it can crash when something goes wrong at </a:t>
            </a:r>
            <a:r>
              <a:rPr lang="en-US" sz="3800" b="1" dirty="0">
                <a:solidFill>
                  <a:srgbClr val="000000"/>
                </a:solidFill>
              </a:rPr>
              <a:t>runtime… </a:t>
            </a:r>
            <a:r>
              <a:rPr lang="en-US" sz="3800" dirty="0">
                <a:solidFill>
                  <a:srgbClr val="000000"/>
                </a:solidFill>
              </a:rPr>
              <a:t>Like if the user enters an </a:t>
            </a:r>
            <a:r>
              <a:rPr lang="en-US" sz="3800" b="1" dirty="0">
                <a:solidFill>
                  <a:srgbClr val="000000"/>
                </a:solidFill>
              </a:rPr>
              <a:t>invalid input</a:t>
            </a:r>
            <a:r>
              <a:rPr lang="en-US" sz="3800" dirty="0">
                <a:solidFill>
                  <a:srgbClr val="000000"/>
                </a:solidFill>
              </a:rPr>
              <a:t>:</a:t>
            </a:r>
          </a:p>
          <a:p>
            <a:pPr>
              <a:lnSpc>
                <a:spcPct val="120000"/>
              </a:lnSpc>
            </a:pPr>
            <a:endParaRPr lang="en-US" sz="3800" dirty="0">
              <a:solidFill>
                <a:srgbClr val="000000"/>
              </a:solidFill>
            </a:endParaRPr>
          </a:p>
          <a:p>
            <a:pPr marL="118872" indent="0">
              <a:buNone/>
            </a:pPr>
            <a:r>
              <a:rPr lang="en-US" sz="3300" b="1" dirty="0">
                <a:solidFill>
                  <a:srgbClr val="000000"/>
                </a:solidFill>
                <a:latin typeface="Calibri"/>
                <a:cs typeface="Calibri"/>
              </a:rPr>
              <a:t>&gt;&gt;&gt; </a:t>
            </a:r>
            <a:r>
              <a:rPr lang="en-US" sz="3300" b="1" dirty="0" err="1">
                <a:solidFill>
                  <a:srgbClr val="000000"/>
                </a:solidFill>
                <a:latin typeface="Calibri"/>
                <a:cs typeface="Calibri"/>
              </a:rPr>
              <a:t>num</a:t>
            </a:r>
            <a:r>
              <a:rPr lang="en-US" sz="3300" b="1" dirty="0">
                <a:solidFill>
                  <a:srgbClr val="000000"/>
                </a:solidFill>
                <a:latin typeface="Calibri"/>
                <a:cs typeface="Calibri"/>
              </a:rPr>
              <a:t> = </a:t>
            </a:r>
            <a:r>
              <a:rPr lang="en-US" sz="3300" b="1" dirty="0" err="1">
                <a:solidFill>
                  <a:srgbClr val="000000"/>
                </a:solidFill>
                <a:latin typeface="Calibri"/>
                <a:cs typeface="Calibri"/>
              </a:rPr>
              <a:t>int</a:t>
            </a:r>
            <a:r>
              <a:rPr lang="en-US" sz="3300" b="1" dirty="0">
                <a:solidFill>
                  <a:srgbClr val="000000"/>
                </a:solidFill>
                <a:latin typeface="Calibri"/>
                <a:cs typeface="Calibri"/>
              </a:rPr>
              <a:t>(input("Enter an integer: "))</a:t>
            </a:r>
          </a:p>
          <a:p>
            <a:pPr marL="118872" indent="0">
              <a:buNone/>
            </a:pPr>
            <a:r>
              <a:rPr lang="en-US" sz="3300" dirty="0">
                <a:solidFill>
                  <a:srgbClr val="000000"/>
                </a:solidFill>
                <a:latin typeface="Calibri"/>
                <a:cs typeface="Calibri"/>
              </a:rPr>
              <a:t>Enter an integer: </a:t>
            </a:r>
            <a:r>
              <a:rPr lang="en-US" sz="3300" dirty="0">
                <a:solidFill>
                  <a:srgbClr val="FF0000"/>
                </a:solidFill>
                <a:latin typeface="Calibri"/>
                <a:cs typeface="Calibri"/>
              </a:rPr>
              <a:t>hippopotamus</a:t>
            </a:r>
          </a:p>
          <a:p>
            <a:pPr marL="118872" indent="0">
              <a:buNone/>
            </a:pPr>
            <a:endParaRPr lang="en-US" sz="3300" dirty="0">
              <a:solidFill>
                <a:srgbClr val="000000"/>
              </a:solidFill>
              <a:latin typeface="Calibri"/>
              <a:cs typeface="Calibri"/>
            </a:endParaRPr>
          </a:p>
          <a:p>
            <a:pPr marL="118872" indent="0">
              <a:buNone/>
            </a:pPr>
            <a:r>
              <a:rPr lang="en-US" sz="3300" dirty="0" err="1">
                <a:solidFill>
                  <a:schemeClr val="accent5"/>
                </a:solidFill>
                <a:latin typeface="Calibri"/>
                <a:cs typeface="Calibri"/>
              </a:rPr>
              <a:t>Traceback</a:t>
            </a:r>
            <a:r>
              <a:rPr lang="en-US" sz="3300" dirty="0">
                <a:solidFill>
                  <a:schemeClr val="accent5"/>
                </a:solidFill>
                <a:latin typeface="Calibri"/>
                <a:cs typeface="Calibri"/>
              </a:rPr>
              <a:t> (most recent call last):</a:t>
            </a:r>
          </a:p>
          <a:p>
            <a:pPr marL="118872" indent="0">
              <a:buNone/>
            </a:pPr>
            <a:r>
              <a:rPr lang="en-US" sz="3300" dirty="0">
                <a:solidFill>
                  <a:schemeClr val="accent5"/>
                </a:solidFill>
                <a:latin typeface="Calibri"/>
                <a:cs typeface="Calibri"/>
              </a:rPr>
              <a:t>  File "&lt;</a:t>
            </a:r>
            <a:r>
              <a:rPr lang="en-US" sz="3300" dirty="0" err="1">
                <a:solidFill>
                  <a:schemeClr val="accent5"/>
                </a:solidFill>
                <a:latin typeface="Calibri"/>
                <a:cs typeface="Calibri"/>
              </a:rPr>
              <a:t>stdin</a:t>
            </a:r>
            <a:r>
              <a:rPr lang="en-US" sz="3300" dirty="0">
                <a:solidFill>
                  <a:schemeClr val="accent5"/>
                </a:solidFill>
                <a:latin typeface="Calibri"/>
                <a:cs typeface="Calibri"/>
              </a:rPr>
              <a:t>&gt;", line 1, in &lt;module&gt;</a:t>
            </a:r>
          </a:p>
          <a:p>
            <a:pPr marL="118872" indent="0">
              <a:buNone/>
            </a:pPr>
            <a:r>
              <a:rPr lang="en-US" sz="3300" dirty="0" err="1">
                <a:solidFill>
                  <a:schemeClr val="accent5"/>
                </a:solidFill>
                <a:latin typeface="Calibri"/>
                <a:cs typeface="Calibri"/>
              </a:rPr>
              <a:t>ValueError</a:t>
            </a:r>
            <a:r>
              <a:rPr lang="en-US" sz="3300" dirty="0">
                <a:solidFill>
                  <a:schemeClr val="accent5"/>
                </a:solidFill>
                <a:latin typeface="Calibri"/>
                <a:cs typeface="Calibri"/>
              </a:rPr>
              <a:t>: invalid literal for </a:t>
            </a:r>
            <a:r>
              <a:rPr lang="en-US" sz="3300" dirty="0" err="1">
                <a:solidFill>
                  <a:schemeClr val="accent5"/>
                </a:solidFill>
                <a:latin typeface="Calibri"/>
                <a:cs typeface="Calibri"/>
              </a:rPr>
              <a:t>int</a:t>
            </a:r>
            <a:r>
              <a:rPr lang="en-US" sz="3300" dirty="0">
                <a:solidFill>
                  <a:schemeClr val="accent5"/>
                </a:solidFill>
                <a:latin typeface="Calibri"/>
                <a:cs typeface="Calibri"/>
              </a:rPr>
              <a:t>() with base 10: 'hippopotamus’</a:t>
            </a:r>
          </a:p>
          <a:p>
            <a:pPr marL="457200" lvl="1" indent="0">
              <a:buNone/>
            </a:pPr>
            <a:endParaRPr lang="en-US" sz="3300" dirty="0">
              <a:solidFill>
                <a:schemeClr val="accent5"/>
              </a:solidFill>
              <a:latin typeface="Calibri"/>
              <a:cs typeface="Calibri"/>
            </a:endParaRPr>
          </a:p>
          <a:p>
            <a:pPr marL="57150" indent="0">
              <a:buNone/>
            </a:pPr>
            <a:r>
              <a:rPr lang="en-US" sz="3300" dirty="0">
                <a:solidFill>
                  <a:srgbClr val="000000"/>
                </a:solidFill>
              </a:rPr>
              <a:t>Or a file isn't found on the disk:</a:t>
            </a:r>
          </a:p>
          <a:p>
            <a:endParaRPr lang="en-US" sz="3300" dirty="0">
              <a:solidFill>
                <a:srgbClr val="000000"/>
              </a:solidFill>
              <a:latin typeface="Calibri"/>
              <a:cs typeface="Calibri"/>
            </a:endParaRPr>
          </a:p>
          <a:p>
            <a:pPr marL="118872" indent="0">
              <a:buNone/>
            </a:pPr>
            <a:r>
              <a:rPr lang="en-US" sz="3300" b="1" dirty="0">
                <a:solidFill>
                  <a:srgbClr val="000000"/>
                </a:solidFill>
                <a:latin typeface="Calibri"/>
                <a:cs typeface="Calibri"/>
              </a:rPr>
              <a:t>&gt;&gt;&gt; file = open("</a:t>
            </a:r>
            <a:r>
              <a:rPr lang="en-US" sz="3300" dirty="0" err="1">
                <a:solidFill>
                  <a:srgbClr val="FF0000"/>
                </a:solidFill>
                <a:latin typeface="Calibri"/>
                <a:cs typeface="Calibri"/>
              </a:rPr>
              <a:t>this_isnt_a_file</a:t>
            </a:r>
            <a:r>
              <a:rPr lang="en-US" sz="3300" b="1" dirty="0" err="1">
                <a:solidFill>
                  <a:srgbClr val="000000"/>
                </a:solidFill>
                <a:latin typeface="Calibri"/>
                <a:cs typeface="Calibri"/>
              </a:rPr>
              <a:t>","r</a:t>
            </a:r>
            <a:r>
              <a:rPr lang="en-US" sz="3300" b="1" dirty="0">
                <a:solidFill>
                  <a:srgbClr val="000000"/>
                </a:solidFill>
                <a:latin typeface="Calibri"/>
                <a:cs typeface="Calibri"/>
              </a:rPr>
              <a:t>")</a:t>
            </a:r>
          </a:p>
          <a:p>
            <a:pPr marL="118872" indent="0">
              <a:buNone/>
            </a:pPr>
            <a:r>
              <a:rPr lang="en-US" sz="3300" dirty="0" err="1">
                <a:solidFill>
                  <a:srgbClr val="55992B"/>
                </a:solidFill>
                <a:latin typeface="Calibri"/>
                <a:cs typeface="Calibri"/>
              </a:rPr>
              <a:t>Traceback</a:t>
            </a:r>
            <a:r>
              <a:rPr lang="en-US" sz="3300" dirty="0">
                <a:solidFill>
                  <a:srgbClr val="55992B"/>
                </a:solidFill>
                <a:latin typeface="Calibri"/>
                <a:cs typeface="Calibri"/>
              </a:rPr>
              <a:t> (most recent call last):</a:t>
            </a:r>
          </a:p>
          <a:p>
            <a:pPr marL="118872" indent="0">
              <a:buNone/>
            </a:pPr>
            <a:r>
              <a:rPr lang="en-US" sz="3300" dirty="0">
                <a:solidFill>
                  <a:srgbClr val="55992B"/>
                </a:solidFill>
                <a:latin typeface="Calibri"/>
                <a:cs typeface="Calibri"/>
              </a:rPr>
              <a:t>  File "&lt;</a:t>
            </a:r>
            <a:r>
              <a:rPr lang="en-US" sz="3300" dirty="0" err="1">
                <a:solidFill>
                  <a:srgbClr val="55992B"/>
                </a:solidFill>
                <a:latin typeface="Calibri"/>
                <a:cs typeface="Calibri"/>
              </a:rPr>
              <a:t>stdin</a:t>
            </a:r>
            <a:r>
              <a:rPr lang="en-US" sz="3300" dirty="0">
                <a:solidFill>
                  <a:srgbClr val="55992B"/>
                </a:solidFill>
                <a:latin typeface="Calibri"/>
                <a:cs typeface="Calibri"/>
              </a:rPr>
              <a:t>&gt;", line 1, in &lt;module&gt;</a:t>
            </a:r>
          </a:p>
          <a:p>
            <a:pPr marL="118872" indent="0">
              <a:buNone/>
            </a:pPr>
            <a:r>
              <a:rPr lang="en-US" sz="3300" dirty="0" err="1">
                <a:solidFill>
                  <a:srgbClr val="55992B"/>
                </a:solidFill>
                <a:latin typeface="Calibri"/>
                <a:cs typeface="Calibri"/>
              </a:rPr>
              <a:t>IOError</a:t>
            </a:r>
            <a:r>
              <a:rPr lang="en-US" sz="3300" dirty="0">
                <a:solidFill>
                  <a:srgbClr val="55992B"/>
                </a:solidFill>
                <a:latin typeface="Calibri"/>
                <a:cs typeface="Calibri"/>
              </a:rPr>
              <a:t>: [</a:t>
            </a:r>
            <a:r>
              <a:rPr lang="en-US" sz="3300" dirty="0" err="1">
                <a:solidFill>
                  <a:srgbClr val="55992B"/>
                </a:solidFill>
                <a:latin typeface="Calibri"/>
                <a:cs typeface="Calibri"/>
              </a:rPr>
              <a:t>Errno</a:t>
            </a:r>
            <a:r>
              <a:rPr lang="en-US" sz="3300" dirty="0">
                <a:solidFill>
                  <a:srgbClr val="55992B"/>
                </a:solidFill>
                <a:latin typeface="Calibri"/>
                <a:cs typeface="Calibri"/>
              </a:rPr>
              <a:t> 2] No such file or directory: '</a:t>
            </a:r>
            <a:r>
              <a:rPr lang="en-US" sz="3300" dirty="0" err="1">
                <a:solidFill>
                  <a:srgbClr val="55992B"/>
                </a:solidFill>
                <a:latin typeface="Calibri"/>
                <a:cs typeface="Calibri"/>
              </a:rPr>
              <a:t>this_isnt_a_file</a:t>
            </a:r>
            <a:r>
              <a:rPr lang="en-US" sz="3300" dirty="0">
                <a:solidFill>
                  <a:srgbClr val="55992B"/>
                </a:solidFill>
                <a:latin typeface="Calibri"/>
                <a:cs typeface="Calibri"/>
              </a:rPr>
              <a:t>'</a:t>
            </a:r>
          </a:p>
          <a:p>
            <a:pPr lvl="1"/>
            <a:endParaRPr lang="en-US" b="1" dirty="0">
              <a:solidFill>
                <a:srgbClr val="000000"/>
              </a:solidFill>
            </a:endParaRPr>
          </a:p>
        </p:txBody>
      </p:sp>
      <p:grpSp>
        <p:nvGrpSpPr>
          <p:cNvPr id="6" name="Group 5"/>
          <p:cNvGrpSpPr/>
          <p:nvPr/>
        </p:nvGrpSpPr>
        <p:grpSpPr>
          <a:xfrm>
            <a:off x="1420794" y="2651908"/>
            <a:ext cx="7494606" cy="3673233"/>
            <a:chOff x="1420794" y="2651908"/>
            <a:chExt cx="7494606" cy="3673233"/>
          </a:xfrm>
        </p:grpSpPr>
        <p:cxnSp>
          <p:nvCxnSpPr>
            <p:cNvPr id="10" name="Straight Connector 9"/>
            <p:cNvCxnSpPr/>
            <p:nvPr/>
          </p:nvCxnSpPr>
          <p:spPr>
            <a:xfrm>
              <a:off x="5270340" y="2651908"/>
              <a:ext cx="0" cy="2862323"/>
            </a:xfrm>
            <a:prstGeom prst="line">
              <a:avLst/>
            </a:prstGeom>
            <a:ln w="28575" cmpd="sng">
              <a:solidFill>
                <a:srgbClr val="3366FF"/>
              </a:solidFill>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5270340" y="2651908"/>
              <a:ext cx="3645060" cy="2862323"/>
            </a:xfrm>
            <a:prstGeom prst="rect">
              <a:avLst/>
            </a:prstGeom>
            <a:solidFill>
              <a:schemeClr val="accent1">
                <a:lumMod val="20000"/>
                <a:lumOff val="80000"/>
              </a:schemeClr>
            </a:solidFill>
          </p:spPr>
          <p:txBody>
            <a:bodyPr wrap="square">
              <a:spAutoFit/>
            </a:bodyPr>
            <a:lstStyle/>
            <a:p>
              <a:r>
                <a:rPr lang="en-US" dirty="0"/>
                <a:t>When Python detects a runtime error, it </a:t>
              </a:r>
              <a:r>
                <a:rPr lang="en-US" i="1" dirty="0"/>
                <a:t>raises an </a:t>
              </a:r>
              <a:r>
                <a:rPr lang="en-US" b="1" i="1" dirty="0"/>
                <a:t>exception</a:t>
              </a:r>
              <a:r>
                <a:rPr lang="en-US" dirty="0"/>
                <a:t>.</a:t>
              </a:r>
            </a:p>
            <a:p>
              <a:endParaRPr lang="en-US" dirty="0"/>
            </a:p>
            <a:p>
              <a:r>
                <a:rPr lang="en-US" dirty="0"/>
                <a:t>By default, an exception causes your program to crash and IDLE to display an error.</a:t>
              </a:r>
            </a:p>
            <a:p>
              <a:endParaRPr lang="en-US" dirty="0"/>
            </a:p>
            <a:p>
              <a:r>
                <a:rPr lang="en-US" dirty="0"/>
                <a:t>But your code can </a:t>
              </a:r>
              <a:r>
                <a:rPr lang="en-US" b="1" i="1" dirty="0"/>
                <a:t>catch</a:t>
              </a:r>
              <a:r>
                <a:rPr lang="en-US" dirty="0"/>
                <a:t> (or </a:t>
              </a:r>
              <a:r>
                <a:rPr lang="en-US" i="1" dirty="0"/>
                <a:t>trap</a:t>
              </a:r>
              <a:r>
                <a:rPr lang="en-US" dirty="0"/>
                <a:t>) exceptions and do something else instead.</a:t>
              </a:r>
            </a:p>
          </p:txBody>
        </p:sp>
        <p:cxnSp>
          <p:nvCxnSpPr>
            <p:cNvPr id="13" name="Straight Arrow Connector 12"/>
            <p:cNvCxnSpPr>
              <a:stCxn id="5" idx="1"/>
            </p:cNvCxnSpPr>
            <p:nvPr/>
          </p:nvCxnSpPr>
          <p:spPr>
            <a:xfrm flipH="1">
              <a:off x="1722555" y="4083070"/>
              <a:ext cx="3547785" cy="318122"/>
            </a:xfrm>
            <a:prstGeom prst="straightConnector1">
              <a:avLst/>
            </a:prstGeom>
            <a:ln>
              <a:solidFill>
                <a:srgbClr val="3366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420794" y="4614964"/>
              <a:ext cx="3849546" cy="1710177"/>
            </a:xfrm>
            <a:prstGeom prst="straightConnector1">
              <a:avLst/>
            </a:prstGeom>
            <a:ln>
              <a:solidFill>
                <a:srgbClr val="3366FF"/>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2019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Catching Exceptions</a:t>
            </a:r>
          </a:p>
        </p:txBody>
      </p:sp>
      <p:sp>
        <p:nvSpPr>
          <p:cNvPr id="3" name="Content Placeholder 2"/>
          <p:cNvSpPr>
            <a:spLocks noGrp="1"/>
          </p:cNvSpPr>
          <p:nvPr>
            <p:ph idx="1"/>
          </p:nvPr>
        </p:nvSpPr>
        <p:spPr>
          <a:xfrm>
            <a:off x="457200" y="1578111"/>
            <a:ext cx="8458200" cy="5279889"/>
          </a:xfrm>
        </p:spPr>
        <p:txBody>
          <a:bodyPr>
            <a:normAutofit/>
          </a:bodyPr>
          <a:lstStyle/>
          <a:p>
            <a:pPr marL="0" indent="0">
              <a:spcAft>
                <a:spcPts val="1200"/>
              </a:spcAft>
              <a:buNone/>
            </a:pPr>
            <a:r>
              <a:rPr lang="en-US" dirty="0"/>
              <a:t>Using </a:t>
            </a:r>
            <a:r>
              <a:rPr lang="en-US" b="1" dirty="0">
                <a:solidFill>
                  <a:srgbClr val="0070C0"/>
                </a:solidFill>
              </a:rPr>
              <a:t>try</a:t>
            </a:r>
            <a:r>
              <a:rPr lang="en-US" dirty="0">
                <a:solidFill>
                  <a:srgbClr val="0070C0"/>
                </a:solidFill>
              </a:rPr>
              <a:t> </a:t>
            </a:r>
            <a:r>
              <a:rPr lang="en-US" dirty="0"/>
              <a:t>and </a:t>
            </a:r>
            <a:r>
              <a:rPr lang="en-US" b="1" dirty="0">
                <a:solidFill>
                  <a:srgbClr val="00B050"/>
                </a:solidFill>
              </a:rPr>
              <a:t>except</a:t>
            </a:r>
            <a:r>
              <a:rPr lang="en-US" dirty="0"/>
              <a:t>, we can </a:t>
            </a:r>
            <a:r>
              <a:rPr lang="en-US" b="1" dirty="0"/>
              <a:t>catch</a:t>
            </a:r>
            <a:r>
              <a:rPr lang="en-US" dirty="0"/>
              <a:t> errors our code </a:t>
            </a:r>
            <a:r>
              <a:rPr lang="en-US" b="1" dirty="0"/>
              <a:t>raises</a:t>
            </a:r>
            <a:r>
              <a:rPr lang="en-US" dirty="0"/>
              <a:t>, keeping the program running by handling errors ourselves!</a:t>
            </a:r>
          </a:p>
          <a:p>
            <a:pPr>
              <a:buNone/>
            </a:pPr>
            <a:r>
              <a:rPr lang="en-US" sz="2600" b="1" dirty="0">
                <a:solidFill>
                  <a:srgbClr val="3366FF"/>
                </a:solidFill>
                <a:latin typeface="Calibri"/>
                <a:cs typeface="Calibri"/>
              </a:rPr>
              <a:t>try:</a:t>
            </a:r>
          </a:p>
          <a:p>
            <a:pPr>
              <a:buNone/>
            </a:pPr>
            <a:r>
              <a:rPr lang="en-US" sz="2600" b="1" dirty="0">
                <a:latin typeface="Calibri"/>
                <a:cs typeface="Calibri"/>
              </a:rPr>
              <a:t>	num = </a:t>
            </a:r>
            <a:r>
              <a:rPr lang="en-US" sz="2600" b="1" dirty="0" err="1">
                <a:latin typeface="Calibri"/>
                <a:cs typeface="Calibri"/>
              </a:rPr>
              <a:t>int</a:t>
            </a:r>
            <a:r>
              <a:rPr lang="en-US" sz="2600" b="1" dirty="0">
                <a:latin typeface="Calibri"/>
                <a:cs typeface="Calibri"/>
              </a:rPr>
              <a:t>(input("Enter an integer:"))</a:t>
            </a:r>
          </a:p>
          <a:p>
            <a:pPr>
              <a:buNone/>
            </a:pPr>
            <a:r>
              <a:rPr lang="en-US" sz="2600" b="1" dirty="0">
                <a:solidFill>
                  <a:schemeClr val="accent5"/>
                </a:solidFill>
                <a:latin typeface="Calibri"/>
                <a:cs typeface="Calibri"/>
              </a:rPr>
              <a:t>except:</a:t>
            </a:r>
          </a:p>
          <a:p>
            <a:pPr>
              <a:buNone/>
            </a:pPr>
            <a:r>
              <a:rPr lang="en-US" sz="2600" b="1" dirty="0">
                <a:latin typeface="Calibri"/>
                <a:cs typeface="Calibri"/>
              </a:rPr>
              <a:t>    </a:t>
            </a:r>
            <a:r>
              <a:rPr lang="en-US" sz="2600" b="1" dirty="0">
                <a:solidFill>
                  <a:schemeClr val="accent3"/>
                </a:solidFill>
                <a:latin typeface="Calibri"/>
                <a:cs typeface="Calibri"/>
              </a:rPr>
              <a:t># This code immediately runs if an exception</a:t>
            </a:r>
          </a:p>
          <a:p>
            <a:pPr>
              <a:buNone/>
            </a:pPr>
            <a:r>
              <a:rPr lang="en-US" sz="2600" b="1" dirty="0">
                <a:solidFill>
                  <a:schemeClr val="accent3"/>
                </a:solidFill>
                <a:latin typeface="Calibri"/>
                <a:cs typeface="Calibri"/>
              </a:rPr>
              <a:t>    # occurs during the try above. Otherwise it</a:t>
            </a:r>
          </a:p>
          <a:p>
            <a:pPr>
              <a:buNone/>
            </a:pPr>
            <a:r>
              <a:rPr lang="en-US" sz="2600" b="1" dirty="0">
                <a:solidFill>
                  <a:schemeClr val="accent3"/>
                </a:solidFill>
                <a:latin typeface="Calibri"/>
                <a:cs typeface="Calibri"/>
              </a:rPr>
              <a:t>    # doesn't run at all.</a:t>
            </a:r>
          </a:p>
          <a:p>
            <a:pPr>
              <a:buNone/>
            </a:pPr>
            <a:r>
              <a:rPr lang="en-US" sz="2600" b="1" dirty="0">
                <a:latin typeface="Calibri"/>
                <a:cs typeface="Calibri"/>
              </a:rPr>
              <a:t>	print("That's not an integer!")</a:t>
            </a:r>
          </a:p>
        </p:txBody>
      </p:sp>
    </p:spTree>
    <p:extLst>
      <p:ext uri="{BB962C8B-B14F-4D97-AF65-F5344CB8AC3E}">
        <p14:creationId xmlns:p14="http://schemas.microsoft.com/office/powerpoint/2010/main" val="221984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Catching </a:t>
            </a:r>
            <a:r>
              <a:rPr lang="en-US" i="1" dirty="0"/>
              <a:t>specific</a:t>
            </a:r>
            <a:r>
              <a:rPr lang="en-US" dirty="0"/>
              <a:t> exceptions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Your code might generate different kinds of errors, which you could handle separately:</a:t>
            </a:r>
          </a:p>
          <a:p>
            <a:pPr>
              <a:buNone/>
            </a:pPr>
            <a:endParaRPr lang="en-US" b="1" dirty="0">
              <a:solidFill>
                <a:srgbClr val="FF0000"/>
              </a:solidFill>
            </a:endParaRPr>
          </a:p>
          <a:p>
            <a:pPr>
              <a:buNone/>
            </a:pPr>
            <a:r>
              <a:rPr lang="en-US" sz="3000" b="1" dirty="0">
                <a:solidFill>
                  <a:srgbClr val="FF0000"/>
                </a:solidFill>
                <a:latin typeface="Calibri"/>
                <a:cs typeface="Calibri"/>
              </a:rPr>
              <a:t> </a:t>
            </a:r>
            <a:r>
              <a:rPr lang="en-US" sz="3000" b="1" dirty="0">
                <a:latin typeface="Calibri"/>
                <a:cs typeface="Calibri"/>
              </a:rPr>
              <a:t> file = open("</a:t>
            </a:r>
            <a:r>
              <a:rPr lang="en-US" sz="3000" b="1" dirty="0" err="1">
                <a:latin typeface="Calibri"/>
                <a:cs typeface="Calibri"/>
              </a:rPr>
              <a:t>number.txt</a:t>
            </a:r>
            <a:r>
              <a:rPr lang="en-US" sz="3000" b="1" dirty="0">
                <a:latin typeface="Calibri"/>
                <a:cs typeface="Calibri"/>
              </a:rPr>
              <a:t>", "r")</a:t>
            </a:r>
          </a:p>
          <a:p>
            <a:pPr>
              <a:buNone/>
            </a:pPr>
            <a:r>
              <a:rPr lang="en-US" sz="3000" b="1" dirty="0">
                <a:latin typeface="Calibri"/>
                <a:cs typeface="Calibri"/>
              </a:rPr>
              <a:t>  </a:t>
            </a:r>
            <a:r>
              <a:rPr lang="en-US" sz="3000" b="1" dirty="0" err="1">
                <a:latin typeface="Calibri"/>
                <a:cs typeface="Calibri"/>
              </a:rPr>
              <a:t>num</a:t>
            </a:r>
            <a:r>
              <a:rPr lang="en-US" sz="3000" b="1" dirty="0">
                <a:latin typeface="Calibri"/>
                <a:cs typeface="Calibri"/>
              </a:rPr>
              <a:t> = </a:t>
            </a:r>
            <a:r>
              <a:rPr lang="en-US" sz="3000" b="1" dirty="0" err="1">
                <a:latin typeface="Calibri"/>
                <a:cs typeface="Calibri"/>
              </a:rPr>
              <a:t>int</a:t>
            </a:r>
            <a:r>
              <a:rPr lang="en-US" sz="3000" b="1" dirty="0">
                <a:latin typeface="Calibri"/>
                <a:cs typeface="Calibri"/>
              </a:rPr>
              <a:t>(</a:t>
            </a:r>
            <a:r>
              <a:rPr lang="en-US" sz="3000" b="1" dirty="0" err="1">
                <a:latin typeface="Calibri"/>
                <a:cs typeface="Calibri"/>
              </a:rPr>
              <a:t>file.readline</a:t>
            </a:r>
            <a:r>
              <a:rPr lang="en-US" sz="3000" b="1" dirty="0">
                <a:latin typeface="Calibri"/>
                <a:cs typeface="Calibri"/>
              </a:rPr>
              <a:t>())</a:t>
            </a:r>
          </a:p>
          <a:p>
            <a:pPr>
              <a:buNone/>
            </a:pPr>
            <a:r>
              <a:rPr lang="en-US" sz="3000" b="1" dirty="0">
                <a:latin typeface="Calibri"/>
                <a:cs typeface="Calibri"/>
              </a:rPr>
              <a:t>  </a:t>
            </a:r>
            <a:r>
              <a:rPr lang="en-US" sz="3000" b="1" dirty="0" err="1">
                <a:latin typeface="Calibri"/>
                <a:cs typeface="Calibri"/>
              </a:rPr>
              <a:t>file.close</a:t>
            </a:r>
            <a:r>
              <a:rPr lang="en-US" sz="3000" b="1" dirty="0">
                <a:latin typeface="Calibri"/>
                <a:cs typeface="Calibri"/>
              </a:rPr>
              <a:t>()</a:t>
            </a:r>
          </a:p>
          <a:p>
            <a:endParaRPr lang="en-US" dirty="0"/>
          </a:p>
          <a:p>
            <a:pPr marL="0" indent="0">
              <a:spcAft>
                <a:spcPts val="600"/>
              </a:spcAft>
              <a:buNone/>
            </a:pPr>
            <a:r>
              <a:rPr lang="en-US" sz="2800" dirty="0"/>
              <a:t>We can specify a specific exception to catch:</a:t>
            </a:r>
          </a:p>
          <a:p>
            <a:pPr lvl="1"/>
            <a:r>
              <a:rPr lang="en-US" sz="2400" b="1" dirty="0" err="1">
                <a:solidFill>
                  <a:srgbClr val="000000"/>
                </a:solidFill>
              </a:rPr>
              <a:t>IOError</a:t>
            </a:r>
            <a:r>
              <a:rPr lang="en-US" sz="2400" dirty="0">
                <a:solidFill>
                  <a:srgbClr val="000000"/>
                </a:solidFill>
              </a:rPr>
              <a:t>		e.g. when </a:t>
            </a:r>
            <a:r>
              <a:rPr lang="en-US" sz="2400" dirty="0">
                <a:solidFill>
                  <a:srgbClr val="FF0000"/>
                </a:solidFill>
              </a:rPr>
              <a:t>open() </a:t>
            </a:r>
            <a:r>
              <a:rPr lang="en-US" sz="2400" dirty="0">
                <a:solidFill>
                  <a:srgbClr val="000000"/>
                </a:solidFill>
              </a:rPr>
              <a:t>can't find a file</a:t>
            </a:r>
          </a:p>
          <a:p>
            <a:pPr lvl="1"/>
            <a:r>
              <a:rPr lang="en-US" sz="2400" b="1" dirty="0" err="1">
                <a:solidFill>
                  <a:srgbClr val="000000"/>
                </a:solidFill>
              </a:rPr>
              <a:t>ValueError</a:t>
            </a:r>
            <a:r>
              <a:rPr lang="en-US" sz="2400" dirty="0">
                <a:solidFill>
                  <a:srgbClr val="000000"/>
                </a:solidFill>
              </a:rPr>
              <a:t>	e.g. trying to convert </a:t>
            </a:r>
            <a:r>
              <a:rPr lang="en-US" sz="2400" dirty="0">
                <a:solidFill>
                  <a:srgbClr val="FF0000"/>
                </a:solidFill>
              </a:rPr>
              <a:t>string</a:t>
            </a:r>
            <a:r>
              <a:rPr lang="en-US" sz="2400" dirty="0">
                <a:solidFill>
                  <a:srgbClr val="000000"/>
                </a:solidFill>
              </a:rPr>
              <a:t> to </a:t>
            </a:r>
            <a:r>
              <a:rPr lang="en-US" sz="2400" dirty="0" err="1">
                <a:solidFill>
                  <a:srgbClr val="FF0000"/>
                </a:solidFill>
              </a:rPr>
              <a:t>int</a:t>
            </a:r>
            <a:endParaRPr lang="en-US" sz="2400" dirty="0">
              <a:solidFill>
                <a:srgbClr val="FF0000"/>
              </a:solidFill>
            </a:endParaRPr>
          </a:p>
          <a:p>
            <a:pPr lvl="1"/>
            <a:r>
              <a:rPr lang="en-US" sz="2400" b="1" dirty="0" err="1">
                <a:solidFill>
                  <a:srgbClr val="000000"/>
                </a:solidFill>
              </a:rPr>
              <a:t>TypeError</a:t>
            </a:r>
            <a:r>
              <a:rPr lang="en-US" sz="2400" dirty="0">
                <a:solidFill>
                  <a:srgbClr val="000000"/>
                </a:solidFill>
              </a:rPr>
              <a:t> 		e.g. trying to treat </a:t>
            </a:r>
            <a:r>
              <a:rPr lang="en-US" sz="2400" dirty="0">
                <a:solidFill>
                  <a:srgbClr val="FF0000"/>
                </a:solidFill>
              </a:rPr>
              <a:t>string</a:t>
            </a:r>
            <a:r>
              <a:rPr lang="en-US" sz="2400" dirty="0">
                <a:solidFill>
                  <a:srgbClr val="000000"/>
                </a:solidFill>
              </a:rPr>
              <a:t> as a </a:t>
            </a:r>
            <a:r>
              <a:rPr lang="en-US" sz="2400" dirty="0">
                <a:solidFill>
                  <a:srgbClr val="FF0000"/>
                </a:solidFill>
              </a:rPr>
              <a:t>list</a:t>
            </a:r>
          </a:p>
          <a:p>
            <a:pPr lvl="1"/>
            <a:endParaRPr lang="en-US" dirty="0"/>
          </a:p>
        </p:txBody>
      </p:sp>
    </p:spTree>
    <p:extLst>
      <p:ext uri="{BB962C8B-B14F-4D97-AF65-F5344CB8AC3E}">
        <p14:creationId xmlns:p14="http://schemas.microsoft.com/office/powerpoint/2010/main" val="4010448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pic>
        <p:nvPicPr>
          <p:cNvPr id="1026" name="Picture 2"/>
          <p:cNvPicPr>
            <a:picLocks noChangeAspect="1" noChangeArrowheads="1"/>
          </p:cNvPicPr>
          <p:nvPr/>
        </p:nvPicPr>
        <p:blipFill>
          <a:blip r:embed="rId2" cstate="print"/>
          <a:srcRect/>
          <a:stretch>
            <a:fillRect/>
          </a:stretch>
        </p:blipFill>
        <p:spPr bwMode="auto">
          <a:xfrm>
            <a:off x="0" y="1402714"/>
            <a:ext cx="9144000" cy="5473744"/>
          </a:xfrm>
          <a:prstGeom prst="rect">
            <a:avLst/>
          </a:prstGeom>
          <a:noFill/>
          <a:ln w="9525">
            <a:noFill/>
            <a:miter lim="800000"/>
            <a:headEnd/>
            <a:tailEnd/>
          </a:ln>
        </p:spPr>
      </p:pic>
    </p:spTree>
    <p:extLst>
      <p:ext uri="{BB962C8B-B14F-4D97-AF65-F5344CB8AC3E}">
        <p14:creationId xmlns:p14="http://schemas.microsoft.com/office/powerpoint/2010/main" val="2366074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a:t>
            </a:r>
          </a:p>
        </p:txBody>
      </p:sp>
      <p:sp>
        <p:nvSpPr>
          <p:cNvPr id="3" name="Content Placeholder 2"/>
          <p:cNvSpPr>
            <a:spLocks noGrp="1"/>
          </p:cNvSpPr>
          <p:nvPr>
            <p:ph idx="1"/>
          </p:nvPr>
        </p:nvSpPr>
        <p:spPr>
          <a:xfrm>
            <a:off x="457200" y="1775191"/>
            <a:ext cx="8686800" cy="3939809"/>
          </a:xfrm>
        </p:spPr>
        <p:txBody>
          <a:bodyPr>
            <a:normAutofit fontScale="77500" lnSpcReduction="20000"/>
          </a:bodyPr>
          <a:lstStyle/>
          <a:p>
            <a:pPr>
              <a:buNone/>
            </a:pPr>
            <a:r>
              <a:rPr lang="en-US" b="1" dirty="0">
                <a:solidFill>
                  <a:srgbClr val="0070C0"/>
                </a:solidFill>
                <a:latin typeface="Calibri"/>
                <a:cs typeface="Calibri"/>
              </a:rPr>
              <a:t>try:</a:t>
            </a:r>
          </a:p>
          <a:p>
            <a:pPr>
              <a:buNone/>
            </a:pPr>
            <a:r>
              <a:rPr lang="en-US" b="1" dirty="0">
                <a:latin typeface="Calibri"/>
                <a:cs typeface="Calibri"/>
              </a:rPr>
              <a:t>	file = open("</a:t>
            </a:r>
            <a:r>
              <a:rPr lang="en-US" b="1" dirty="0" err="1">
                <a:latin typeface="Calibri"/>
                <a:cs typeface="Calibri"/>
              </a:rPr>
              <a:t>number.txt</a:t>
            </a:r>
            <a:r>
              <a:rPr lang="en-US" b="1" dirty="0">
                <a:latin typeface="Calibri"/>
                <a:cs typeface="Calibri"/>
              </a:rPr>
              <a:t>", "r")</a:t>
            </a:r>
          </a:p>
          <a:p>
            <a:pPr>
              <a:buNone/>
            </a:pPr>
            <a:r>
              <a:rPr lang="en-US" b="1" dirty="0">
                <a:latin typeface="Calibri"/>
                <a:cs typeface="Calibri"/>
              </a:rPr>
              <a:t>	</a:t>
            </a:r>
            <a:r>
              <a:rPr lang="en-US" b="1" dirty="0" err="1">
                <a:latin typeface="Calibri"/>
                <a:cs typeface="Calibri"/>
              </a:rPr>
              <a:t>num</a:t>
            </a:r>
            <a:r>
              <a:rPr lang="en-US" b="1" dirty="0">
                <a:latin typeface="Calibri"/>
                <a:cs typeface="Calibri"/>
              </a:rPr>
              <a:t> = </a:t>
            </a:r>
            <a:r>
              <a:rPr lang="en-US" b="1" dirty="0" err="1">
                <a:latin typeface="Calibri"/>
                <a:cs typeface="Calibri"/>
              </a:rPr>
              <a:t>int</a:t>
            </a:r>
            <a:r>
              <a:rPr lang="en-US" b="1" dirty="0">
                <a:latin typeface="Calibri"/>
                <a:cs typeface="Calibri"/>
              </a:rPr>
              <a:t>(</a:t>
            </a:r>
            <a:r>
              <a:rPr lang="en-US" b="1" dirty="0" err="1">
                <a:latin typeface="Calibri"/>
                <a:cs typeface="Calibri"/>
              </a:rPr>
              <a:t>file.readline</a:t>
            </a:r>
            <a:r>
              <a:rPr lang="en-US" b="1" dirty="0">
                <a:latin typeface="Calibri"/>
                <a:cs typeface="Calibri"/>
              </a:rPr>
              <a:t>())</a:t>
            </a:r>
          </a:p>
          <a:p>
            <a:pPr>
              <a:buNone/>
            </a:pPr>
            <a:r>
              <a:rPr lang="en-US" b="1" dirty="0">
                <a:latin typeface="Calibri"/>
                <a:cs typeface="Calibri"/>
              </a:rPr>
              <a:t>  	</a:t>
            </a:r>
            <a:r>
              <a:rPr lang="en-US" b="1" dirty="0" err="1">
                <a:latin typeface="Calibri"/>
                <a:cs typeface="Calibri"/>
              </a:rPr>
              <a:t>file.close</a:t>
            </a:r>
            <a:r>
              <a:rPr lang="en-US" b="1" dirty="0">
                <a:latin typeface="Calibri"/>
                <a:cs typeface="Calibri"/>
              </a:rPr>
              <a:t>()</a:t>
            </a:r>
          </a:p>
          <a:p>
            <a:pPr>
              <a:buNone/>
            </a:pPr>
            <a:r>
              <a:rPr lang="en-US" b="1" dirty="0">
                <a:solidFill>
                  <a:srgbClr val="00B050"/>
                </a:solidFill>
                <a:latin typeface="Calibri"/>
                <a:cs typeface="Calibri"/>
              </a:rPr>
              <a:t>except</a:t>
            </a:r>
            <a:r>
              <a:rPr lang="en-US" b="1" dirty="0">
                <a:solidFill>
                  <a:srgbClr val="0070C0"/>
                </a:solidFill>
                <a:latin typeface="Calibri"/>
                <a:cs typeface="Calibri"/>
              </a:rPr>
              <a:t> </a:t>
            </a:r>
            <a:r>
              <a:rPr lang="en-US" b="1" dirty="0" err="1">
                <a:solidFill>
                  <a:srgbClr val="0070C0"/>
                </a:solidFill>
                <a:latin typeface="Calibri"/>
                <a:cs typeface="Calibri"/>
              </a:rPr>
              <a:t>IOError</a:t>
            </a:r>
            <a:r>
              <a:rPr lang="en-US" b="1" dirty="0">
                <a:latin typeface="Calibri"/>
                <a:cs typeface="Calibri"/>
              </a:rPr>
              <a:t>:</a:t>
            </a:r>
          </a:p>
          <a:p>
            <a:pPr>
              <a:buNone/>
            </a:pPr>
            <a:r>
              <a:rPr lang="en-US" b="1" dirty="0">
                <a:solidFill>
                  <a:srgbClr val="0070C0"/>
                </a:solidFill>
                <a:latin typeface="Calibri"/>
                <a:cs typeface="Calibri"/>
              </a:rPr>
              <a:t>	</a:t>
            </a:r>
            <a:r>
              <a:rPr lang="en-US" b="1" dirty="0">
                <a:solidFill>
                  <a:srgbClr val="000000"/>
                </a:solidFill>
                <a:latin typeface="Calibri"/>
                <a:cs typeface="Calibri"/>
              </a:rPr>
              <a:t>print("File not found!")</a:t>
            </a:r>
          </a:p>
          <a:p>
            <a:pPr>
              <a:buNone/>
            </a:pPr>
            <a:r>
              <a:rPr lang="en-US" b="1" dirty="0">
                <a:solidFill>
                  <a:srgbClr val="00B050"/>
                </a:solidFill>
                <a:latin typeface="Calibri"/>
                <a:cs typeface="Calibri"/>
              </a:rPr>
              <a:t>except</a:t>
            </a:r>
            <a:r>
              <a:rPr lang="en-US" b="1" dirty="0">
                <a:solidFill>
                  <a:srgbClr val="0070C0"/>
                </a:solidFill>
                <a:latin typeface="Calibri"/>
                <a:cs typeface="Calibri"/>
              </a:rPr>
              <a:t> </a:t>
            </a:r>
            <a:r>
              <a:rPr lang="en-US" b="1" dirty="0" err="1">
                <a:solidFill>
                  <a:srgbClr val="0070C0"/>
                </a:solidFill>
                <a:latin typeface="Calibri"/>
                <a:cs typeface="Calibri"/>
              </a:rPr>
              <a:t>ValueError</a:t>
            </a:r>
            <a:r>
              <a:rPr lang="en-US" b="1" dirty="0">
                <a:solidFill>
                  <a:srgbClr val="000000"/>
                </a:solidFill>
                <a:latin typeface="Calibri"/>
                <a:cs typeface="Calibri"/>
              </a:rPr>
              <a:t>:</a:t>
            </a:r>
          </a:p>
          <a:p>
            <a:pPr>
              <a:buNone/>
            </a:pPr>
            <a:r>
              <a:rPr lang="en-US" b="1" dirty="0">
                <a:solidFill>
                  <a:srgbClr val="000000"/>
                </a:solidFill>
                <a:latin typeface="Calibri"/>
                <a:cs typeface="Calibri"/>
              </a:rPr>
              <a:t>	print("number.txt doesn't have an integer.")</a:t>
            </a:r>
          </a:p>
          <a:p>
            <a:pPr>
              <a:buNone/>
            </a:pPr>
            <a:r>
              <a:rPr lang="en-US" b="1" dirty="0">
                <a:solidFill>
                  <a:srgbClr val="00B050"/>
                </a:solidFill>
                <a:latin typeface="Calibri"/>
                <a:cs typeface="Calibri"/>
              </a:rPr>
              <a:t>except</a:t>
            </a:r>
            <a:r>
              <a:rPr lang="en-US" b="1" dirty="0">
                <a:solidFill>
                  <a:srgbClr val="FF0000"/>
                </a:solidFill>
                <a:latin typeface="Calibri"/>
                <a:cs typeface="Calibri"/>
              </a:rPr>
              <a:t> </a:t>
            </a:r>
            <a:r>
              <a:rPr lang="en-US" b="1" dirty="0">
                <a:solidFill>
                  <a:srgbClr val="0070C0"/>
                </a:solidFill>
                <a:latin typeface="Calibri"/>
                <a:cs typeface="Calibri"/>
              </a:rPr>
              <a:t>Exception</a:t>
            </a:r>
            <a:r>
              <a:rPr lang="en-US" b="1" dirty="0">
                <a:solidFill>
                  <a:srgbClr val="FF0000"/>
                </a:solidFill>
                <a:latin typeface="Calibri"/>
                <a:cs typeface="Calibri"/>
              </a:rPr>
              <a:t> </a:t>
            </a:r>
            <a:r>
              <a:rPr lang="en-US" b="1" dirty="0">
                <a:solidFill>
                  <a:schemeClr val="accent3">
                    <a:lumMod val="60000"/>
                    <a:lumOff val="40000"/>
                  </a:schemeClr>
                </a:solidFill>
                <a:latin typeface="Calibri"/>
                <a:cs typeface="Calibri"/>
              </a:rPr>
              <a:t>as e</a:t>
            </a:r>
            <a:r>
              <a:rPr lang="en-US" b="1" dirty="0">
                <a:solidFill>
                  <a:srgbClr val="000000"/>
                </a:solidFill>
                <a:latin typeface="Calibri"/>
                <a:cs typeface="Calibri"/>
              </a:rPr>
              <a:t>:</a:t>
            </a:r>
            <a:r>
              <a:rPr lang="en-US" b="1" dirty="0">
                <a:solidFill>
                  <a:srgbClr val="FF0000"/>
                </a:solidFill>
                <a:latin typeface="Calibri"/>
                <a:cs typeface="Calibri"/>
              </a:rPr>
              <a:t>  </a:t>
            </a:r>
            <a:r>
              <a:rPr lang="en-US" dirty="0">
                <a:solidFill>
                  <a:schemeClr val="accent3"/>
                </a:solidFill>
                <a:latin typeface="Calibri"/>
                <a:cs typeface="Calibri"/>
              </a:rPr>
              <a:t>#catches any other exception!</a:t>
            </a:r>
          </a:p>
          <a:p>
            <a:pPr>
              <a:buNone/>
            </a:pPr>
            <a:r>
              <a:rPr lang="en-US" b="1" dirty="0">
                <a:solidFill>
                  <a:srgbClr val="000000"/>
                </a:solidFill>
                <a:latin typeface="Calibri"/>
                <a:cs typeface="Calibri"/>
              </a:rPr>
              <a:t>	print("Python's error message:", e)</a:t>
            </a:r>
          </a:p>
          <a:p>
            <a:pPr>
              <a:buNone/>
            </a:pPr>
            <a:endParaRPr lang="en-US" b="1" dirty="0">
              <a:solidFill>
                <a:srgbClr val="FF0000"/>
              </a:solidFill>
              <a:latin typeface="Calibri"/>
              <a:cs typeface="Calibri"/>
            </a:endParaRPr>
          </a:p>
        </p:txBody>
      </p:sp>
    </p:spTree>
    <p:extLst>
      <p:ext uri="{BB962C8B-B14F-4D97-AF65-F5344CB8AC3E}">
        <p14:creationId xmlns:p14="http://schemas.microsoft.com/office/powerpoint/2010/main" val="2066491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a:t>
            </a:r>
          </a:p>
        </p:txBody>
      </p:sp>
      <p:sp>
        <p:nvSpPr>
          <p:cNvPr id="3" name="Content Placeholder 2"/>
          <p:cNvSpPr>
            <a:spLocks noGrp="1"/>
          </p:cNvSpPr>
          <p:nvPr>
            <p:ph idx="1"/>
          </p:nvPr>
        </p:nvSpPr>
        <p:spPr/>
        <p:txBody>
          <a:bodyPr/>
          <a:lstStyle/>
          <a:p>
            <a:pPr marL="0" indent="0">
              <a:buNone/>
            </a:pPr>
            <a:r>
              <a:rPr lang="en-US" dirty="0"/>
              <a:t>We can also add an </a:t>
            </a:r>
            <a:r>
              <a:rPr lang="en-US" b="1" dirty="0">
                <a:solidFill>
                  <a:srgbClr val="7030A0"/>
                </a:solidFill>
              </a:rPr>
              <a:t>else</a:t>
            </a:r>
            <a:r>
              <a:rPr lang="en-US" dirty="0">
                <a:solidFill>
                  <a:srgbClr val="7030A0"/>
                </a:solidFill>
              </a:rPr>
              <a:t> </a:t>
            </a:r>
            <a:r>
              <a:rPr lang="en-US" dirty="0"/>
              <a:t>clause:</a:t>
            </a:r>
          </a:p>
          <a:p>
            <a:endParaRPr lang="en-US" dirty="0"/>
          </a:p>
          <a:p>
            <a:pPr>
              <a:buNone/>
            </a:pPr>
            <a:r>
              <a:rPr lang="en-US" b="1" dirty="0">
                <a:solidFill>
                  <a:srgbClr val="0070C0"/>
                </a:solidFill>
                <a:latin typeface="Calibri"/>
                <a:cs typeface="Calibri"/>
              </a:rPr>
              <a:t>try</a:t>
            </a:r>
            <a:r>
              <a:rPr lang="en-US" b="1" dirty="0">
                <a:latin typeface="Calibri"/>
                <a:cs typeface="Calibri"/>
              </a:rPr>
              <a:t>:</a:t>
            </a:r>
          </a:p>
          <a:p>
            <a:pPr>
              <a:buNone/>
            </a:pPr>
            <a:r>
              <a:rPr lang="en-US" b="1" dirty="0">
                <a:latin typeface="Calibri"/>
                <a:cs typeface="Calibri"/>
              </a:rPr>
              <a:t>	num = </a:t>
            </a:r>
            <a:r>
              <a:rPr lang="en-US" b="1" dirty="0" err="1">
                <a:latin typeface="Calibri"/>
                <a:cs typeface="Calibri"/>
              </a:rPr>
              <a:t>int</a:t>
            </a:r>
            <a:r>
              <a:rPr lang="en-US" b="1" dirty="0">
                <a:latin typeface="Calibri"/>
                <a:cs typeface="Calibri"/>
              </a:rPr>
              <a:t>(input ("Enter an integer: "))</a:t>
            </a:r>
          </a:p>
          <a:p>
            <a:pPr>
              <a:buNone/>
            </a:pPr>
            <a:r>
              <a:rPr lang="en-US" b="1" dirty="0">
                <a:solidFill>
                  <a:srgbClr val="00B050"/>
                </a:solidFill>
                <a:latin typeface="Calibri"/>
                <a:cs typeface="Calibri"/>
              </a:rPr>
              <a:t>except</a:t>
            </a:r>
            <a:r>
              <a:rPr lang="en-US" b="1" dirty="0">
                <a:solidFill>
                  <a:srgbClr val="000000"/>
                </a:solidFill>
                <a:latin typeface="Calibri"/>
                <a:cs typeface="Calibri"/>
              </a:rPr>
              <a:t>:</a:t>
            </a:r>
          </a:p>
          <a:p>
            <a:pPr>
              <a:buNone/>
            </a:pPr>
            <a:r>
              <a:rPr lang="en-US" b="1" dirty="0">
                <a:solidFill>
                  <a:srgbClr val="000000"/>
                </a:solidFill>
                <a:latin typeface="Calibri"/>
                <a:cs typeface="Calibri"/>
              </a:rPr>
              <a:t>	print("That wasn't an integer.")</a:t>
            </a:r>
          </a:p>
          <a:p>
            <a:pPr>
              <a:buNone/>
            </a:pPr>
            <a:r>
              <a:rPr lang="en-US" b="1" dirty="0">
                <a:solidFill>
                  <a:srgbClr val="7030A0"/>
                </a:solidFill>
                <a:latin typeface="Calibri"/>
                <a:cs typeface="Calibri"/>
              </a:rPr>
              <a:t>else</a:t>
            </a:r>
            <a:r>
              <a:rPr lang="en-US" b="1" dirty="0">
                <a:solidFill>
                  <a:srgbClr val="000000"/>
                </a:solidFill>
                <a:latin typeface="Calibri"/>
                <a:cs typeface="Calibri"/>
              </a:rPr>
              <a:t>:</a:t>
            </a:r>
          </a:p>
          <a:p>
            <a:pPr>
              <a:buNone/>
            </a:pPr>
            <a:r>
              <a:rPr lang="en-US" b="1" dirty="0">
                <a:solidFill>
                  <a:srgbClr val="000000"/>
                </a:solidFill>
                <a:latin typeface="Calibri"/>
                <a:cs typeface="Calibri"/>
              </a:rPr>
              <a:t>	print("Integer entered.")</a:t>
            </a:r>
          </a:p>
        </p:txBody>
      </p:sp>
    </p:spTree>
    <p:extLst>
      <p:ext uri="{BB962C8B-B14F-4D97-AF65-F5344CB8AC3E}">
        <p14:creationId xmlns:p14="http://schemas.microsoft.com/office/powerpoint/2010/main" val="3409027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SWAP metaphor</a:t>
            </a:r>
          </a:p>
        </p:txBody>
      </p:sp>
      <p:sp>
        <p:nvSpPr>
          <p:cNvPr id="3" name="Content Placeholder 2"/>
          <p:cNvSpPr>
            <a:spLocks noGrp="1"/>
          </p:cNvSpPr>
          <p:nvPr>
            <p:ph idx="1"/>
          </p:nvPr>
        </p:nvSpPr>
        <p:spPr>
          <a:xfrm>
            <a:off x="457200" y="1524001"/>
            <a:ext cx="8229600" cy="4876800"/>
          </a:xfrm>
        </p:spPr>
        <p:txBody>
          <a:bodyPr>
            <a:normAutofit/>
          </a:bodyPr>
          <a:lstStyle/>
          <a:p>
            <a:pPr marL="0" indent="0">
              <a:spcAft>
                <a:spcPts val="600"/>
              </a:spcAft>
              <a:buNone/>
            </a:pPr>
            <a:r>
              <a:rPr lang="en-US" sz="2400" dirty="0"/>
              <a:t>A &amp; B want to </a:t>
            </a:r>
            <a:r>
              <a:rPr lang="en-US" sz="2400" b="1" dirty="0">
                <a:solidFill>
                  <a:srgbClr val="7030A0"/>
                </a:solidFill>
              </a:rPr>
              <a:t>SWAP</a:t>
            </a:r>
            <a:r>
              <a:rPr lang="en-US" sz="2400" dirty="0"/>
              <a:t> drinks without mixing the drinks or dumping them out.</a:t>
            </a:r>
          </a:p>
          <a:p>
            <a:pPr>
              <a:buFont typeface="Wingdings" charset="0"/>
              <a:buChar char="à"/>
            </a:pPr>
            <a:endParaRPr lang="en-US" sz="2400" dirty="0">
              <a:solidFill>
                <a:schemeClr val="accent2"/>
              </a:solidFill>
            </a:endParaRPr>
          </a:p>
          <a:p>
            <a:pPr>
              <a:buFont typeface="Wingdings" charset="0"/>
              <a:buChar char="à"/>
            </a:pPr>
            <a:r>
              <a:rPr lang="en-US" sz="2400" dirty="0">
                <a:solidFill>
                  <a:schemeClr val="accent2"/>
                </a:solidFill>
              </a:rPr>
              <a:t>With your team, </a:t>
            </a:r>
            <a:r>
              <a:rPr lang="en-US" sz="2400" u="sng" dirty="0">
                <a:solidFill>
                  <a:schemeClr val="accent2"/>
                </a:solidFill>
              </a:rPr>
              <a:t>write down (or type up) a series of steps </a:t>
            </a:r>
            <a:r>
              <a:rPr lang="en-US" sz="2400" dirty="0">
                <a:solidFill>
                  <a:schemeClr val="accent2"/>
                </a:solidFill>
              </a:rPr>
              <a:t>(an algorithm) to solve this problem!</a:t>
            </a:r>
          </a:p>
        </p:txBody>
      </p:sp>
      <p:grpSp>
        <p:nvGrpSpPr>
          <p:cNvPr id="14" name="Group 13"/>
          <p:cNvGrpSpPr/>
          <p:nvPr/>
        </p:nvGrpSpPr>
        <p:grpSpPr>
          <a:xfrm>
            <a:off x="609600" y="3962400"/>
            <a:ext cx="5257800" cy="2138720"/>
            <a:chOff x="609600" y="3962400"/>
            <a:chExt cx="5257800" cy="2138720"/>
          </a:xfrm>
        </p:grpSpPr>
        <p:grpSp>
          <p:nvGrpSpPr>
            <p:cNvPr id="12" name="Group 11"/>
            <p:cNvGrpSpPr/>
            <p:nvPr/>
          </p:nvGrpSpPr>
          <p:grpSpPr>
            <a:xfrm>
              <a:off x="609600" y="3962400"/>
              <a:ext cx="2431227" cy="2138720"/>
              <a:chOff x="609600" y="3962400"/>
              <a:chExt cx="2431227" cy="2138720"/>
            </a:xfrm>
          </p:grpSpPr>
          <p:pic>
            <p:nvPicPr>
              <p:cNvPr id="2050" name="Picture 2" descr="http://farm9.staticflickr.com/8235/8467881362_16eb607b06_z.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3962400"/>
                <a:ext cx="2431227" cy="213872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1600200" y="4724400"/>
                <a:ext cx="1371600" cy="769441"/>
              </a:xfrm>
              <a:prstGeom prst="rect">
                <a:avLst/>
              </a:prstGeom>
              <a:noFill/>
            </p:spPr>
            <p:txBody>
              <a:bodyPr wrap="square" rtlCol="0">
                <a:spAutoFit/>
              </a:bodyPr>
              <a:lstStyle/>
              <a:p>
                <a:r>
                  <a:rPr lang="en-US" sz="4400" dirty="0"/>
                  <a:t>A</a:t>
                </a:r>
              </a:p>
            </p:txBody>
          </p:sp>
        </p:grpSp>
        <p:grpSp>
          <p:nvGrpSpPr>
            <p:cNvPr id="11" name="Group 10"/>
            <p:cNvGrpSpPr/>
            <p:nvPr/>
          </p:nvGrpSpPr>
          <p:grpSpPr>
            <a:xfrm>
              <a:off x="3863866" y="3962400"/>
              <a:ext cx="2003534" cy="2138720"/>
              <a:chOff x="3863866" y="3962400"/>
              <a:chExt cx="2003534" cy="2138720"/>
            </a:xfrm>
          </p:grpSpPr>
          <p:pic>
            <p:nvPicPr>
              <p:cNvPr id="2052" name="Picture 4" descr="http://3.bp.blogspot.com/-V1MSnn0AXWw/TqTue_9TFRI/AAAAAAAAGs4/ZfpR66JkSag/s1600/root+beer+mug+clear+gla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866" y="3962400"/>
                <a:ext cx="1927334" cy="213872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4495800" y="4724399"/>
                <a:ext cx="1371600" cy="769441"/>
              </a:xfrm>
              <a:prstGeom prst="rect">
                <a:avLst/>
              </a:prstGeom>
              <a:noFill/>
            </p:spPr>
            <p:txBody>
              <a:bodyPr wrap="square" rtlCol="0">
                <a:spAutoFit/>
              </a:bodyPr>
              <a:lstStyle/>
              <a:p>
                <a:r>
                  <a:rPr lang="en-US" sz="4400" dirty="0">
                    <a:solidFill>
                      <a:schemeClr val="bg1"/>
                    </a:solidFill>
                  </a:rPr>
                  <a:t>B</a:t>
                </a:r>
              </a:p>
            </p:txBody>
          </p:sp>
        </p:grpSp>
      </p:grpSp>
      <p:grpSp>
        <p:nvGrpSpPr>
          <p:cNvPr id="10" name="Group 9"/>
          <p:cNvGrpSpPr/>
          <p:nvPr/>
        </p:nvGrpSpPr>
        <p:grpSpPr>
          <a:xfrm>
            <a:off x="6477000" y="3967520"/>
            <a:ext cx="2133600" cy="2133600"/>
            <a:chOff x="6477000" y="3967520"/>
            <a:chExt cx="2133600" cy="2133600"/>
          </a:xfrm>
        </p:grpSpPr>
        <p:pic>
          <p:nvPicPr>
            <p:cNvPr id="2054" name="Picture 6" descr="http://t1.gstatic.com/images?q=tbn:ANd9GcRQ6Jet6w1Wkv1yVDUj-nFo-Gl_Tx9jHHlb0pX1X70gR7vgrstOf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967520"/>
              <a:ext cx="2133600" cy="21336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p:cNvSpPr txBox="1"/>
            <p:nvPr/>
          </p:nvSpPr>
          <p:spPr>
            <a:xfrm>
              <a:off x="7010400" y="4770150"/>
              <a:ext cx="1371600" cy="461665"/>
            </a:xfrm>
            <a:prstGeom prst="rect">
              <a:avLst/>
            </a:prstGeom>
            <a:noFill/>
          </p:spPr>
          <p:txBody>
            <a:bodyPr wrap="square" rtlCol="0">
              <a:spAutoFit/>
            </a:bodyPr>
            <a:lstStyle/>
            <a:p>
              <a:r>
                <a:rPr lang="en-US" sz="2400" dirty="0"/>
                <a:t>Empty</a:t>
              </a:r>
            </a:p>
          </p:txBody>
        </p:sp>
      </p:grpSp>
    </p:spTree>
    <p:extLst>
      <p:ext uri="{BB962C8B-B14F-4D97-AF65-F5344CB8AC3E}">
        <p14:creationId xmlns:p14="http://schemas.microsoft.com/office/powerpoint/2010/main" val="4090123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a:t>
            </a:r>
          </a:p>
        </p:txBody>
      </p:sp>
      <p:sp>
        <p:nvSpPr>
          <p:cNvPr id="3" name="Content Placeholder 2"/>
          <p:cNvSpPr>
            <a:spLocks noGrp="1"/>
          </p:cNvSpPr>
          <p:nvPr>
            <p:ph idx="1"/>
          </p:nvPr>
        </p:nvSpPr>
        <p:spPr>
          <a:xfrm>
            <a:off x="457200" y="1664413"/>
            <a:ext cx="8229600" cy="5117386"/>
          </a:xfrm>
        </p:spPr>
        <p:txBody>
          <a:bodyPr>
            <a:normAutofit/>
          </a:bodyPr>
          <a:lstStyle/>
          <a:p>
            <a:pPr marL="0" indent="0">
              <a:spcAft>
                <a:spcPts val="600"/>
              </a:spcAft>
              <a:buNone/>
            </a:pPr>
            <a:r>
              <a:rPr lang="en-US" dirty="0"/>
              <a:t>So when </a:t>
            </a:r>
            <a:r>
              <a:rPr lang="en-US" i="1" dirty="0"/>
              <a:t>should</a:t>
            </a:r>
            <a:r>
              <a:rPr lang="en-US" dirty="0"/>
              <a:t> we try to catch exceptions?</a:t>
            </a:r>
          </a:p>
          <a:p>
            <a:pPr lvl="1"/>
            <a:r>
              <a:rPr lang="en-US" sz="2600" dirty="0"/>
              <a:t>Opening a file</a:t>
            </a:r>
          </a:p>
          <a:p>
            <a:pPr lvl="1"/>
            <a:r>
              <a:rPr lang="en-US" sz="2600" dirty="0"/>
              <a:t>Converting one type of data to another</a:t>
            </a:r>
          </a:p>
          <a:p>
            <a:pPr lvl="1"/>
            <a:r>
              <a:rPr lang="en-US" sz="2600" dirty="0"/>
              <a:t>Dividing by a number that could even vaguely possibly be zero (Did it come from a user?)</a:t>
            </a:r>
          </a:p>
          <a:p>
            <a:pPr lvl="1"/>
            <a:r>
              <a:rPr lang="en-US" sz="2600" dirty="0"/>
              <a:t>Reading or writing to anything other than the console</a:t>
            </a:r>
          </a:p>
          <a:p>
            <a:pPr lvl="1"/>
            <a:endParaRPr lang="en-US" dirty="0"/>
          </a:p>
          <a:p>
            <a:pPr marL="0" indent="0">
              <a:buNone/>
            </a:pPr>
            <a:r>
              <a:rPr lang="en-US" sz="2800" dirty="0"/>
              <a:t>Many of the other errors should not occur "spontaneously" – i.e., variable name not found.</a:t>
            </a:r>
          </a:p>
        </p:txBody>
      </p:sp>
    </p:spTree>
    <p:extLst>
      <p:ext uri="{BB962C8B-B14F-4D97-AF65-F5344CB8AC3E}">
        <p14:creationId xmlns:p14="http://schemas.microsoft.com/office/powerpoint/2010/main" val="373731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45" y="274638"/>
            <a:ext cx="8781535" cy="1143000"/>
          </a:xfrm>
        </p:spPr>
        <p:txBody>
          <a:bodyPr>
            <a:normAutofit fontScale="90000"/>
          </a:bodyPr>
          <a:lstStyle/>
          <a:p>
            <a:r>
              <a:rPr lang="en-US" dirty="0"/>
              <a:t>Number Validation (Group Work, 1 </a:t>
            </a:r>
            <a:r>
              <a:rPr lang="en-US" dirty="0" err="1"/>
              <a:t>pt</a:t>
            </a:r>
            <a:r>
              <a:rPr lang="en-US" dirty="0"/>
              <a:t>)*</a:t>
            </a:r>
          </a:p>
        </p:txBody>
      </p:sp>
      <p:sp>
        <p:nvSpPr>
          <p:cNvPr id="3" name="Content Placeholder 2"/>
          <p:cNvSpPr>
            <a:spLocks noGrp="1"/>
          </p:cNvSpPr>
          <p:nvPr>
            <p:ph idx="1"/>
          </p:nvPr>
        </p:nvSpPr>
        <p:spPr>
          <a:ln>
            <a:noFill/>
          </a:ln>
        </p:spPr>
        <p:txBody>
          <a:bodyPr>
            <a:normAutofit lnSpcReduction="10000"/>
          </a:bodyPr>
          <a:lstStyle/>
          <a:p>
            <a:pPr marL="0" indent="0">
              <a:buNone/>
            </a:pPr>
            <a:r>
              <a:rPr lang="en-US" dirty="0"/>
              <a:t>Modify the code below so that it loops until the user enters an integer. </a:t>
            </a:r>
          </a:p>
          <a:p>
            <a:pPr marL="118872" indent="0">
              <a:buNone/>
            </a:pPr>
            <a:endParaRPr lang="en-US" dirty="0"/>
          </a:p>
          <a:p>
            <a:pPr>
              <a:buNone/>
            </a:pPr>
            <a:r>
              <a:rPr lang="en-US" b="1" dirty="0">
                <a:solidFill>
                  <a:srgbClr val="0070C0"/>
                </a:solidFill>
                <a:latin typeface="Calibri"/>
                <a:cs typeface="Calibri"/>
              </a:rPr>
              <a:t>try</a:t>
            </a:r>
            <a:r>
              <a:rPr lang="en-US" b="1" dirty="0">
                <a:solidFill>
                  <a:srgbClr val="000000"/>
                </a:solidFill>
                <a:latin typeface="Calibri"/>
                <a:cs typeface="Calibri"/>
              </a:rPr>
              <a:t>:</a:t>
            </a:r>
          </a:p>
          <a:p>
            <a:pPr>
              <a:buNone/>
            </a:pPr>
            <a:r>
              <a:rPr lang="en-US" b="1" dirty="0">
                <a:solidFill>
                  <a:srgbClr val="000000"/>
                </a:solidFill>
                <a:latin typeface="Calibri"/>
                <a:cs typeface="Calibri"/>
              </a:rPr>
              <a:t>	</a:t>
            </a:r>
            <a:r>
              <a:rPr lang="en-US" b="1" dirty="0" err="1">
                <a:solidFill>
                  <a:srgbClr val="000000"/>
                </a:solidFill>
                <a:latin typeface="Calibri"/>
                <a:cs typeface="Calibri"/>
              </a:rPr>
              <a:t>num</a:t>
            </a:r>
            <a:r>
              <a:rPr lang="en-US" b="1" dirty="0">
                <a:solidFill>
                  <a:srgbClr val="000000"/>
                </a:solidFill>
                <a:latin typeface="Calibri"/>
                <a:cs typeface="Calibri"/>
              </a:rPr>
              <a:t> = </a:t>
            </a:r>
            <a:r>
              <a:rPr lang="en-US" b="1" dirty="0" err="1">
                <a:solidFill>
                  <a:srgbClr val="000000"/>
                </a:solidFill>
                <a:latin typeface="Calibri"/>
                <a:cs typeface="Calibri"/>
              </a:rPr>
              <a:t>int</a:t>
            </a:r>
            <a:r>
              <a:rPr lang="en-US" b="1" dirty="0">
                <a:solidFill>
                  <a:srgbClr val="000000"/>
                </a:solidFill>
                <a:latin typeface="Calibri"/>
                <a:cs typeface="Calibri"/>
              </a:rPr>
              <a:t>(input ("Enter an integer: "))</a:t>
            </a:r>
          </a:p>
          <a:p>
            <a:pPr>
              <a:buNone/>
            </a:pPr>
            <a:r>
              <a:rPr lang="en-US" b="1" dirty="0">
                <a:solidFill>
                  <a:srgbClr val="00B050"/>
                </a:solidFill>
                <a:latin typeface="Calibri"/>
                <a:cs typeface="Calibri"/>
              </a:rPr>
              <a:t>except</a:t>
            </a:r>
            <a:r>
              <a:rPr lang="en-US" b="1" dirty="0">
                <a:solidFill>
                  <a:srgbClr val="000000"/>
                </a:solidFill>
                <a:latin typeface="Calibri"/>
                <a:cs typeface="Calibri"/>
              </a:rPr>
              <a:t>:</a:t>
            </a:r>
          </a:p>
          <a:p>
            <a:pPr>
              <a:buNone/>
            </a:pPr>
            <a:r>
              <a:rPr lang="en-US" b="1" dirty="0">
                <a:solidFill>
                  <a:srgbClr val="000000"/>
                </a:solidFill>
                <a:latin typeface="Calibri"/>
                <a:cs typeface="Calibri"/>
              </a:rPr>
              <a:t>	print("That wasn't an integer.")</a:t>
            </a:r>
          </a:p>
          <a:p>
            <a:pPr>
              <a:buNone/>
            </a:pPr>
            <a:r>
              <a:rPr lang="en-US" b="1" dirty="0">
                <a:solidFill>
                  <a:srgbClr val="7030A0"/>
                </a:solidFill>
                <a:latin typeface="Calibri"/>
                <a:cs typeface="Calibri"/>
              </a:rPr>
              <a:t>else</a:t>
            </a:r>
            <a:r>
              <a:rPr lang="en-US" b="1" dirty="0">
                <a:solidFill>
                  <a:srgbClr val="000000"/>
                </a:solidFill>
                <a:latin typeface="Calibri"/>
                <a:cs typeface="Calibri"/>
              </a:rPr>
              <a:t>:</a:t>
            </a:r>
          </a:p>
          <a:p>
            <a:pPr>
              <a:buNone/>
            </a:pPr>
            <a:r>
              <a:rPr lang="en-US" b="1" dirty="0">
                <a:solidFill>
                  <a:srgbClr val="000000"/>
                </a:solidFill>
                <a:latin typeface="Calibri"/>
                <a:cs typeface="Calibri"/>
              </a:rPr>
              <a:t>	print("Integer entered.")</a:t>
            </a:r>
          </a:p>
        </p:txBody>
      </p:sp>
    </p:spTree>
    <p:extLst>
      <p:ext uri="{BB962C8B-B14F-4D97-AF65-F5344CB8AC3E}">
        <p14:creationId xmlns:p14="http://schemas.microsoft.com/office/powerpoint/2010/main" val="3704732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Validation (Algorithm)</a:t>
            </a:r>
          </a:p>
        </p:txBody>
      </p:sp>
      <p:sp>
        <p:nvSpPr>
          <p:cNvPr id="3" name="Content Placeholder 2"/>
          <p:cNvSpPr>
            <a:spLocks noGrp="1"/>
          </p:cNvSpPr>
          <p:nvPr>
            <p:ph idx="1"/>
          </p:nvPr>
        </p:nvSpPr>
        <p:spPr/>
        <p:txBody>
          <a:bodyPr>
            <a:normAutofit/>
          </a:bodyPr>
          <a:lstStyle/>
          <a:p>
            <a:pPr>
              <a:buNone/>
            </a:pPr>
            <a:r>
              <a:rPr lang="en-US" b="1" dirty="0">
                <a:solidFill>
                  <a:schemeClr val="accent1">
                    <a:lumMod val="75000"/>
                  </a:schemeClr>
                </a:solidFill>
              </a:rPr>
              <a:t>Enter an infinite loop</a:t>
            </a:r>
          </a:p>
          <a:p>
            <a:pPr>
              <a:buNone/>
            </a:pPr>
            <a:r>
              <a:rPr lang="en-US" b="1" dirty="0">
                <a:solidFill>
                  <a:schemeClr val="accent1">
                    <a:lumMod val="75000"/>
                  </a:schemeClr>
                </a:solidFill>
              </a:rPr>
              <a:t>    Try this</a:t>
            </a:r>
          </a:p>
          <a:p>
            <a:pPr>
              <a:buNone/>
            </a:pPr>
            <a:r>
              <a:rPr lang="en-US" b="1" dirty="0">
                <a:solidFill>
                  <a:schemeClr val="accent1">
                    <a:lumMod val="75000"/>
                  </a:schemeClr>
                </a:solidFill>
              </a:rPr>
              <a:t>        Get a number</a:t>
            </a:r>
          </a:p>
          <a:p>
            <a:pPr>
              <a:buNone/>
            </a:pPr>
            <a:r>
              <a:rPr lang="en-US" b="1" dirty="0">
                <a:solidFill>
                  <a:schemeClr val="accent1">
                    <a:lumMod val="75000"/>
                  </a:schemeClr>
                </a:solidFill>
              </a:rPr>
              <a:t>    If there’s an error</a:t>
            </a:r>
          </a:p>
          <a:p>
            <a:pPr>
              <a:buNone/>
            </a:pPr>
            <a:r>
              <a:rPr lang="en-US" b="1" dirty="0">
                <a:solidFill>
                  <a:schemeClr val="accent1">
                    <a:lumMod val="75000"/>
                  </a:schemeClr>
                </a:solidFill>
              </a:rPr>
              <a:t>        Print an error message</a:t>
            </a:r>
          </a:p>
          <a:p>
            <a:pPr>
              <a:buNone/>
            </a:pPr>
            <a:r>
              <a:rPr lang="en-US" b="1" dirty="0">
                <a:solidFill>
                  <a:schemeClr val="accent1">
                    <a:lumMod val="75000"/>
                  </a:schemeClr>
                </a:solidFill>
              </a:rPr>
              <a:t>    Otherwise</a:t>
            </a:r>
          </a:p>
          <a:p>
            <a:pPr>
              <a:buNone/>
            </a:pPr>
            <a:r>
              <a:rPr lang="en-US" b="1" dirty="0">
                <a:solidFill>
                  <a:schemeClr val="accent1">
                    <a:lumMod val="75000"/>
                  </a:schemeClr>
                </a:solidFill>
              </a:rPr>
              <a:t>        Print a confirmation message</a:t>
            </a:r>
          </a:p>
          <a:p>
            <a:pPr>
              <a:buNone/>
            </a:pPr>
            <a:r>
              <a:rPr lang="en-US" b="1" dirty="0">
                <a:solidFill>
                  <a:schemeClr val="accent1">
                    <a:lumMod val="75000"/>
                  </a:schemeClr>
                </a:solidFill>
              </a:rPr>
              <a:t>        Leave the loop</a:t>
            </a:r>
          </a:p>
        </p:txBody>
      </p:sp>
    </p:spTree>
    <p:extLst>
      <p:ext uri="{BB962C8B-B14F-4D97-AF65-F5344CB8AC3E}">
        <p14:creationId xmlns:p14="http://schemas.microsoft.com/office/powerpoint/2010/main" val="3123863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Validation (Solution)</a:t>
            </a:r>
          </a:p>
        </p:txBody>
      </p:sp>
      <p:sp>
        <p:nvSpPr>
          <p:cNvPr id="3" name="Content Placeholder 2"/>
          <p:cNvSpPr>
            <a:spLocks noGrp="1"/>
          </p:cNvSpPr>
          <p:nvPr>
            <p:ph idx="1"/>
          </p:nvPr>
        </p:nvSpPr>
        <p:spPr/>
        <p:txBody>
          <a:bodyPr>
            <a:normAutofit/>
          </a:bodyPr>
          <a:lstStyle/>
          <a:p>
            <a:pPr>
              <a:buNone/>
            </a:pPr>
            <a:r>
              <a:rPr lang="en-US" b="1" dirty="0">
                <a:solidFill>
                  <a:srgbClr val="000000"/>
                </a:solidFill>
                <a:latin typeface="Calibri"/>
                <a:cs typeface="Calibri"/>
              </a:rPr>
              <a:t>while True:</a:t>
            </a:r>
          </a:p>
          <a:p>
            <a:pPr>
              <a:buNone/>
            </a:pPr>
            <a:r>
              <a:rPr lang="en-US" b="1" dirty="0">
                <a:solidFill>
                  <a:srgbClr val="FF0000"/>
                </a:solidFill>
                <a:latin typeface="Calibri"/>
                <a:cs typeface="Calibri"/>
              </a:rPr>
              <a:t>    </a:t>
            </a:r>
            <a:r>
              <a:rPr lang="en-US" b="1" dirty="0">
                <a:solidFill>
                  <a:srgbClr val="0070C0"/>
                </a:solidFill>
                <a:latin typeface="Calibri"/>
                <a:cs typeface="Calibri"/>
              </a:rPr>
              <a:t>try</a:t>
            </a:r>
            <a:r>
              <a:rPr lang="en-US" b="1" dirty="0">
                <a:solidFill>
                  <a:srgbClr val="000000"/>
                </a:solidFill>
                <a:latin typeface="Calibri"/>
                <a:cs typeface="Calibri"/>
              </a:rPr>
              <a:t>:</a:t>
            </a:r>
          </a:p>
          <a:p>
            <a:pPr>
              <a:buNone/>
            </a:pPr>
            <a:r>
              <a:rPr lang="en-US" b="1" dirty="0">
                <a:solidFill>
                  <a:srgbClr val="000000"/>
                </a:solidFill>
                <a:latin typeface="Calibri"/>
                <a:cs typeface="Calibri"/>
              </a:rPr>
              <a:t>        num = </a:t>
            </a:r>
            <a:r>
              <a:rPr lang="en-US" b="1" dirty="0" err="1">
                <a:solidFill>
                  <a:srgbClr val="000000"/>
                </a:solidFill>
                <a:latin typeface="Calibri"/>
                <a:cs typeface="Calibri"/>
              </a:rPr>
              <a:t>int</a:t>
            </a:r>
            <a:r>
              <a:rPr lang="en-US" b="1" dirty="0">
                <a:solidFill>
                  <a:srgbClr val="000000"/>
                </a:solidFill>
                <a:latin typeface="Calibri"/>
                <a:cs typeface="Calibri"/>
              </a:rPr>
              <a:t>(input("Enter an integer: "))</a:t>
            </a:r>
          </a:p>
          <a:p>
            <a:pPr>
              <a:buNone/>
            </a:pPr>
            <a:r>
              <a:rPr lang="en-US" b="1" dirty="0">
                <a:solidFill>
                  <a:srgbClr val="FF0000"/>
                </a:solidFill>
                <a:latin typeface="Calibri"/>
                <a:cs typeface="Calibri"/>
              </a:rPr>
              <a:t>    </a:t>
            </a:r>
            <a:r>
              <a:rPr lang="en-US" b="1" dirty="0">
                <a:solidFill>
                  <a:srgbClr val="00B050"/>
                </a:solidFill>
                <a:latin typeface="Calibri"/>
                <a:cs typeface="Calibri"/>
              </a:rPr>
              <a:t>except</a:t>
            </a:r>
            <a:r>
              <a:rPr lang="en-US" b="1" dirty="0">
                <a:solidFill>
                  <a:srgbClr val="000000"/>
                </a:solidFill>
                <a:latin typeface="Calibri"/>
                <a:cs typeface="Calibri"/>
              </a:rPr>
              <a:t>:</a:t>
            </a:r>
          </a:p>
          <a:p>
            <a:pPr>
              <a:buNone/>
            </a:pPr>
            <a:r>
              <a:rPr lang="en-US" b="1" dirty="0">
                <a:solidFill>
                  <a:srgbClr val="000000"/>
                </a:solidFill>
                <a:latin typeface="Calibri"/>
                <a:cs typeface="Calibri"/>
              </a:rPr>
              <a:t>        print("That wasn't an integer.")</a:t>
            </a:r>
          </a:p>
          <a:p>
            <a:pPr>
              <a:buNone/>
            </a:pPr>
            <a:r>
              <a:rPr lang="en-US" b="1" dirty="0">
                <a:solidFill>
                  <a:srgbClr val="FF0000"/>
                </a:solidFill>
                <a:latin typeface="Calibri"/>
                <a:cs typeface="Calibri"/>
              </a:rPr>
              <a:t>    </a:t>
            </a:r>
            <a:r>
              <a:rPr lang="en-US" b="1" dirty="0">
                <a:solidFill>
                  <a:srgbClr val="7030A0"/>
                </a:solidFill>
                <a:latin typeface="Calibri"/>
                <a:cs typeface="Calibri"/>
              </a:rPr>
              <a:t>else</a:t>
            </a:r>
            <a:r>
              <a:rPr lang="en-US" b="1" dirty="0">
                <a:solidFill>
                  <a:srgbClr val="000000"/>
                </a:solidFill>
                <a:latin typeface="Calibri"/>
                <a:cs typeface="Calibri"/>
              </a:rPr>
              <a:t>:</a:t>
            </a:r>
          </a:p>
          <a:p>
            <a:pPr>
              <a:buNone/>
            </a:pPr>
            <a:r>
              <a:rPr lang="en-US" b="1" dirty="0">
                <a:solidFill>
                  <a:srgbClr val="000000"/>
                </a:solidFill>
                <a:latin typeface="Calibri"/>
                <a:cs typeface="Calibri"/>
              </a:rPr>
              <a:t>        print("Integer entered.")</a:t>
            </a:r>
          </a:p>
          <a:p>
            <a:pPr>
              <a:buNone/>
            </a:pPr>
            <a:r>
              <a:rPr lang="en-US" b="1" dirty="0">
                <a:solidFill>
                  <a:srgbClr val="000000"/>
                </a:solidFill>
                <a:latin typeface="Calibri"/>
                <a:cs typeface="Calibri"/>
              </a:rPr>
              <a:t>        break</a:t>
            </a:r>
          </a:p>
        </p:txBody>
      </p:sp>
    </p:spTree>
    <p:extLst>
      <p:ext uri="{BB962C8B-B14F-4D97-AF65-F5344CB8AC3E}">
        <p14:creationId xmlns:p14="http://schemas.microsoft.com/office/powerpoint/2010/main" val="4080460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Integers</a:t>
            </a:r>
          </a:p>
        </p:txBody>
      </p:sp>
      <p:sp>
        <p:nvSpPr>
          <p:cNvPr id="3" name="Content Placeholder 2"/>
          <p:cNvSpPr>
            <a:spLocks noGrp="1"/>
          </p:cNvSpPr>
          <p:nvPr>
            <p:ph idx="1"/>
          </p:nvPr>
        </p:nvSpPr>
        <p:spPr>
          <a:xfrm>
            <a:off x="457200" y="1524000"/>
            <a:ext cx="8229600" cy="5333999"/>
          </a:xfrm>
        </p:spPr>
        <p:txBody>
          <a:bodyPr>
            <a:normAutofit fontScale="92500" lnSpcReduction="20000"/>
          </a:bodyPr>
          <a:lstStyle/>
          <a:p>
            <a:pPr marL="118872" indent="0">
              <a:buNone/>
            </a:pPr>
            <a:r>
              <a:rPr lang="en-US" sz="2000" b="1" dirty="0" err="1">
                <a:latin typeface="Calibri"/>
                <a:cs typeface="Calibri"/>
              </a:rPr>
              <a:t>def</a:t>
            </a:r>
            <a:r>
              <a:rPr lang="en-US" sz="2000" b="1" dirty="0">
                <a:latin typeface="Calibri"/>
                <a:cs typeface="Calibri"/>
              </a:rPr>
              <a:t> </a:t>
            </a:r>
            <a:r>
              <a:rPr lang="en-US" sz="2000" b="1" dirty="0" err="1">
                <a:latin typeface="Calibri"/>
                <a:cs typeface="Calibri"/>
              </a:rPr>
              <a:t>valid_int</a:t>
            </a:r>
            <a:r>
              <a:rPr lang="en-US" sz="2000" b="1" dirty="0">
                <a:latin typeface="Calibri"/>
                <a:cs typeface="Calibri"/>
              </a:rPr>
              <a:t>(description):       </a:t>
            </a:r>
            <a:r>
              <a:rPr lang="en-US" sz="1600" b="1" dirty="0">
                <a:solidFill>
                  <a:schemeClr val="accent3"/>
                </a:solidFill>
                <a:latin typeface="Calibri"/>
                <a:cs typeface="Calibri"/>
              </a:rPr>
              <a:t>#we are going to do this enough to warrant a function</a:t>
            </a:r>
          </a:p>
          <a:p>
            <a:pPr marL="118872" indent="0">
              <a:buNone/>
            </a:pPr>
            <a:r>
              <a:rPr lang="en-US" sz="2000" b="1" dirty="0">
                <a:latin typeface="Calibri"/>
                <a:cs typeface="Calibri"/>
              </a:rPr>
              <a:t>    while True:</a:t>
            </a:r>
          </a:p>
          <a:p>
            <a:pPr marL="118872" indent="0">
              <a:buNone/>
            </a:pPr>
            <a:r>
              <a:rPr lang="en-US" sz="2000" b="1" dirty="0">
                <a:latin typeface="Calibri"/>
                <a:cs typeface="Calibri"/>
              </a:rPr>
              <a:t>        try:</a:t>
            </a:r>
          </a:p>
          <a:p>
            <a:pPr marL="118872" indent="0">
              <a:buNone/>
            </a:pPr>
            <a:r>
              <a:rPr lang="en-US" sz="2000" b="1" dirty="0">
                <a:latin typeface="Calibri"/>
                <a:cs typeface="Calibri"/>
              </a:rPr>
              <a:t>            valid = </a:t>
            </a:r>
            <a:r>
              <a:rPr lang="en-US" sz="2000" b="1" dirty="0" err="1">
                <a:latin typeface="Calibri"/>
                <a:cs typeface="Calibri"/>
              </a:rPr>
              <a:t>int</a:t>
            </a:r>
            <a:r>
              <a:rPr lang="en-US" sz="2000" b="1" dirty="0">
                <a:latin typeface="Calibri"/>
                <a:cs typeface="Calibri"/>
              </a:rPr>
              <a:t>(input("Please enter " + description + " (</a:t>
            </a:r>
            <a:r>
              <a:rPr lang="en-US" sz="2000" b="1" dirty="0" err="1">
                <a:latin typeface="Calibri"/>
                <a:cs typeface="Calibri"/>
              </a:rPr>
              <a:t>int</a:t>
            </a:r>
            <a:r>
              <a:rPr lang="en-US" sz="2000" b="1" dirty="0">
                <a:latin typeface="Calibri"/>
                <a:cs typeface="Calibri"/>
              </a:rPr>
              <a:t>): "))</a:t>
            </a:r>
          </a:p>
          <a:p>
            <a:pPr marL="118872" indent="0">
              <a:buNone/>
            </a:pPr>
            <a:r>
              <a:rPr lang="en-US" sz="2000" b="1" dirty="0">
                <a:latin typeface="Calibri"/>
                <a:cs typeface="Calibri"/>
              </a:rPr>
              <a:t>        except:</a:t>
            </a:r>
          </a:p>
          <a:p>
            <a:pPr marL="118872" indent="0">
              <a:buNone/>
            </a:pPr>
            <a:r>
              <a:rPr lang="en-US" sz="2000" b="1" dirty="0">
                <a:latin typeface="Calibri"/>
                <a:cs typeface="Calibri"/>
              </a:rPr>
              <a:t>            print "That's not an integer."</a:t>
            </a:r>
          </a:p>
          <a:p>
            <a:pPr marL="118872" indent="0">
              <a:buNone/>
            </a:pPr>
            <a:r>
              <a:rPr lang="en-US" sz="2000" b="1" dirty="0">
                <a:latin typeface="Calibri"/>
                <a:cs typeface="Calibri"/>
              </a:rPr>
              <a:t>        else:</a:t>
            </a:r>
          </a:p>
          <a:p>
            <a:pPr marL="118872" indent="0">
              <a:buNone/>
            </a:pPr>
            <a:r>
              <a:rPr lang="en-US" sz="2000" b="1" dirty="0">
                <a:latin typeface="Calibri"/>
                <a:cs typeface="Calibri"/>
              </a:rPr>
              <a:t>            return valid</a:t>
            </a:r>
          </a:p>
          <a:p>
            <a:pPr marL="118872" indent="0">
              <a:buNone/>
            </a:pPr>
            <a:endParaRPr lang="en-US" sz="2000" b="1" dirty="0">
              <a:solidFill>
                <a:schemeClr val="accent1">
                  <a:lumMod val="75000"/>
                </a:schemeClr>
              </a:solidFill>
            </a:endParaRPr>
          </a:p>
          <a:p>
            <a:pPr marL="118872" indent="0">
              <a:buNone/>
            </a:pPr>
            <a:r>
              <a:rPr lang="en-US" sz="2400" dirty="0"/>
              <a:t>This function takes a description of what sort of integer you’re accepting from the user. It automates the process of validating our input as an integer, then returns the integer. </a:t>
            </a:r>
          </a:p>
          <a:p>
            <a:pPr marL="118872" indent="0">
              <a:buNone/>
            </a:pPr>
            <a:r>
              <a:rPr lang="en-US" sz="2400" dirty="0">
                <a:sym typeface="Wingdings"/>
              </a:rPr>
              <a:t> </a:t>
            </a:r>
            <a:r>
              <a:rPr lang="en-US" sz="2000" i="1" dirty="0"/>
              <a:t>If you put this function in your </a:t>
            </a:r>
            <a:r>
              <a:rPr lang="en-US" sz="2000" i="1" dirty="0">
                <a:solidFill>
                  <a:srgbClr val="002060"/>
                </a:solidFill>
              </a:rPr>
              <a:t>tools.py</a:t>
            </a:r>
            <a:r>
              <a:rPr lang="en-US" sz="2000" i="1" dirty="0"/>
              <a:t> file, you never need to write this code again!</a:t>
            </a:r>
          </a:p>
          <a:p>
            <a:pPr marL="118872" indent="0">
              <a:buNone/>
            </a:pPr>
            <a:endParaRPr lang="en-US" sz="2000" dirty="0">
              <a:latin typeface="Calibri"/>
              <a:cs typeface="Calibri"/>
            </a:endParaRPr>
          </a:p>
          <a:p>
            <a:pPr marL="118872" indent="0">
              <a:buNone/>
            </a:pPr>
            <a:r>
              <a:rPr lang="en-US" sz="2000" b="1" dirty="0" err="1">
                <a:solidFill>
                  <a:srgbClr val="3366FF"/>
                </a:solidFill>
                <a:latin typeface="Calibri"/>
                <a:cs typeface="Calibri"/>
              </a:rPr>
              <a:t>valid_int</a:t>
            </a:r>
            <a:r>
              <a:rPr lang="en-US" sz="2000" b="1" dirty="0">
                <a:solidFill>
                  <a:srgbClr val="3366FF"/>
                </a:solidFill>
                <a:latin typeface="Calibri"/>
                <a:cs typeface="Calibri"/>
              </a:rPr>
              <a:t>("</a:t>
            </a:r>
            <a:r>
              <a:rPr lang="en-US" sz="2000" dirty="0">
                <a:solidFill>
                  <a:srgbClr val="3366FF"/>
                </a:solidFill>
                <a:latin typeface="Calibri"/>
                <a:cs typeface="Calibri"/>
              </a:rPr>
              <a:t>your age</a:t>
            </a:r>
            <a:r>
              <a:rPr lang="en-US" sz="2000" b="1" dirty="0">
                <a:solidFill>
                  <a:srgbClr val="3366FF"/>
                </a:solidFill>
                <a:latin typeface="Calibri"/>
                <a:cs typeface="Calibri"/>
              </a:rPr>
              <a:t>")</a:t>
            </a:r>
          </a:p>
          <a:p>
            <a:pPr marL="118872" indent="0">
              <a:buNone/>
            </a:pPr>
            <a:r>
              <a:rPr lang="en-US" sz="2000" b="1" dirty="0">
                <a:solidFill>
                  <a:schemeClr val="accent5"/>
                </a:solidFill>
                <a:latin typeface="Calibri"/>
                <a:cs typeface="Calibri"/>
              </a:rPr>
              <a:t>&gt;&gt;&gt; </a:t>
            </a:r>
          </a:p>
          <a:p>
            <a:pPr marL="118872" indent="0">
              <a:buNone/>
            </a:pPr>
            <a:r>
              <a:rPr lang="en-US" sz="2000" b="1" dirty="0">
                <a:solidFill>
                  <a:schemeClr val="accent5"/>
                </a:solidFill>
                <a:latin typeface="Calibri"/>
                <a:cs typeface="Calibri"/>
              </a:rPr>
              <a:t>Please enter your age (</a:t>
            </a:r>
            <a:r>
              <a:rPr lang="en-US" sz="2000" b="1" dirty="0" err="1">
                <a:solidFill>
                  <a:schemeClr val="accent5"/>
                </a:solidFill>
                <a:latin typeface="Calibri"/>
                <a:cs typeface="Calibri"/>
              </a:rPr>
              <a:t>int</a:t>
            </a:r>
            <a:r>
              <a:rPr lang="en-US" sz="2000" b="1" dirty="0">
                <a:solidFill>
                  <a:schemeClr val="accent5"/>
                </a:solidFill>
                <a:latin typeface="Calibri"/>
                <a:cs typeface="Calibri"/>
              </a:rPr>
              <a:t>): </a:t>
            </a:r>
          </a:p>
          <a:p>
            <a:pPr marL="118872" indent="0">
              <a:buNone/>
            </a:pPr>
            <a:endParaRPr lang="en-US" dirty="0"/>
          </a:p>
        </p:txBody>
      </p:sp>
    </p:spTree>
    <p:extLst>
      <p:ext uri="{BB962C8B-B14F-4D97-AF65-F5344CB8AC3E}">
        <p14:creationId xmlns:p14="http://schemas.microsoft.com/office/powerpoint/2010/main" val="2098758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File Validation (Group Work)</a:t>
            </a:r>
          </a:p>
        </p:txBody>
      </p:sp>
      <p:sp>
        <p:nvSpPr>
          <p:cNvPr id="3" name="Content Placeholder 2"/>
          <p:cNvSpPr>
            <a:spLocks noGrp="1"/>
          </p:cNvSpPr>
          <p:nvPr>
            <p:ph idx="1"/>
          </p:nvPr>
        </p:nvSpPr>
        <p:spPr>
          <a:xfrm>
            <a:off x="457200" y="1541124"/>
            <a:ext cx="8229600" cy="5145659"/>
          </a:xfrm>
          <a:ln>
            <a:noFill/>
          </a:ln>
        </p:spPr>
        <p:txBody>
          <a:bodyPr>
            <a:normAutofit/>
          </a:bodyPr>
          <a:lstStyle/>
          <a:p>
            <a:pPr marL="0" indent="0">
              <a:buNone/>
            </a:pPr>
            <a:r>
              <a:rPr lang="en-US" sz="2400" dirty="0"/>
              <a:t>Write a function called </a:t>
            </a:r>
            <a:r>
              <a:rPr lang="en-US" sz="2400" b="1" dirty="0" err="1">
                <a:solidFill>
                  <a:srgbClr val="FF0000"/>
                </a:solidFill>
              </a:rPr>
              <a:t>open_file</a:t>
            </a:r>
            <a:r>
              <a:rPr lang="en-US" sz="2400" dirty="0">
                <a:solidFill>
                  <a:srgbClr val="FF0000"/>
                </a:solidFill>
              </a:rPr>
              <a:t> </a:t>
            </a:r>
            <a:r>
              <a:rPr lang="en-US" sz="2400" dirty="0"/>
              <a:t>that takes a filename as </a:t>
            </a:r>
            <a:br>
              <a:rPr lang="en-US" sz="2400" dirty="0"/>
            </a:br>
            <a:r>
              <a:rPr lang="en-US" sz="2400" dirty="0"/>
              <a:t>an argument.</a:t>
            </a:r>
          </a:p>
          <a:p>
            <a:pPr lvl="1"/>
            <a:r>
              <a:rPr lang="en-US" sz="2000" dirty="0"/>
              <a:t>If the filename is valid, open the file, read the data, remove any newlines, and send the data back.</a:t>
            </a:r>
          </a:p>
          <a:p>
            <a:pPr lvl="1"/>
            <a:r>
              <a:rPr lang="en-US" sz="2000" dirty="0"/>
              <a:t>If the filename isn’t valid, handle the exception and ask for another filename until they give you one that is valid.</a:t>
            </a:r>
          </a:p>
          <a:p>
            <a:pPr>
              <a:buFont typeface="Wingdings" charset="0"/>
              <a:buChar char="à"/>
            </a:pPr>
            <a:endParaRPr lang="en-US" sz="2200" i="1" dirty="0"/>
          </a:p>
          <a:p>
            <a:pPr>
              <a:buFont typeface="Wingdings" charset="0"/>
              <a:buChar char="à"/>
            </a:pPr>
            <a:r>
              <a:rPr lang="en-US" sz="2200" i="1" dirty="0"/>
              <a:t>Download </a:t>
            </a:r>
            <a:r>
              <a:rPr lang="en-US" sz="2200" b="1" i="1" dirty="0">
                <a:solidFill>
                  <a:srgbClr val="002060"/>
                </a:solidFill>
              </a:rPr>
              <a:t>numbers.txt</a:t>
            </a:r>
            <a:r>
              <a:rPr lang="en-US" sz="2200" i="1" dirty="0"/>
              <a:t> and </a:t>
            </a:r>
            <a:r>
              <a:rPr lang="en-US" sz="2200" b="1" i="1" dirty="0">
                <a:solidFill>
                  <a:srgbClr val="002060"/>
                </a:solidFill>
              </a:rPr>
              <a:t>file_starter.py</a:t>
            </a:r>
            <a:r>
              <a:rPr lang="en-US" sz="2200" i="1" dirty="0"/>
              <a:t> from Canvas</a:t>
            </a:r>
          </a:p>
        </p:txBody>
      </p:sp>
      <p:pic>
        <p:nvPicPr>
          <p:cNvPr id="4" name="Picture 3"/>
          <p:cNvPicPr>
            <a:picLocks noChangeAspect="1"/>
          </p:cNvPicPr>
          <p:nvPr/>
        </p:nvPicPr>
        <p:blipFill>
          <a:blip r:embed="rId2"/>
          <a:stretch>
            <a:fillRect/>
          </a:stretch>
        </p:blipFill>
        <p:spPr>
          <a:xfrm>
            <a:off x="685800" y="4690493"/>
            <a:ext cx="7543800" cy="2181225"/>
          </a:xfrm>
          <a:prstGeom prst="rect">
            <a:avLst/>
          </a:prstGeom>
        </p:spPr>
      </p:pic>
      <p:pic>
        <p:nvPicPr>
          <p:cNvPr id="5" name="Picture 4"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20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Validation (Solution 1)</a:t>
            </a:r>
          </a:p>
        </p:txBody>
      </p:sp>
      <p:pic>
        <p:nvPicPr>
          <p:cNvPr id="5" name="Picture 4"/>
          <p:cNvPicPr>
            <a:picLocks noChangeAspect="1"/>
          </p:cNvPicPr>
          <p:nvPr/>
        </p:nvPicPr>
        <p:blipFill>
          <a:blip r:embed="rId2"/>
          <a:stretch>
            <a:fillRect/>
          </a:stretch>
        </p:blipFill>
        <p:spPr>
          <a:xfrm>
            <a:off x="285750" y="1600200"/>
            <a:ext cx="8572500" cy="5160645"/>
          </a:xfrm>
          <a:prstGeom prst="rect">
            <a:avLst/>
          </a:prstGeom>
        </p:spPr>
      </p:pic>
      <p:pic>
        <p:nvPicPr>
          <p:cNvPr id="4" name="Picture 3"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921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Validation (Solution 2)</a:t>
            </a:r>
          </a:p>
        </p:txBody>
      </p:sp>
      <p:pic>
        <p:nvPicPr>
          <p:cNvPr id="3" name="Picture 2"/>
          <p:cNvPicPr>
            <a:picLocks noChangeAspect="1"/>
          </p:cNvPicPr>
          <p:nvPr/>
        </p:nvPicPr>
        <p:blipFill>
          <a:blip r:embed="rId2"/>
          <a:stretch>
            <a:fillRect/>
          </a:stretch>
        </p:blipFill>
        <p:spPr>
          <a:xfrm>
            <a:off x="276045" y="1623622"/>
            <a:ext cx="8540151" cy="4852947"/>
          </a:xfrm>
          <a:prstGeom prst="rect">
            <a:avLst/>
          </a:prstGeom>
        </p:spPr>
      </p:pic>
      <p:pic>
        <p:nvPicPr>
          <p:cNvPr id="4" name="Picture 3" descr="Image result for star icon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648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381000" y="228600"/>
            <a:ext cx="8229600" cy="1066800"/>
          </a:xfrm>
        </p:spPr>
        <p:txBody>
          <a:bodyPr/>
          <a:lstStyle/>
          <a:p>
            <a:pPr eaLnBrk="1" hangingPunct="1"/>
            <a:r>
              <a:rPr lang="en-US"/>
              <a:t>Recursive Definitions</a:t>
            </a:r>
          </a:p>
        </p:txBody>
      </p:sp>
      <p:sp>
        <p:nvSpPr>
          <p:cNvPr id="16387" name="Rectangle 3"/>
          <p:cNvSpPr>
            <a:spLocks noGrp="1" noChangeArrowheads="1"/>
          </p:cNvSpPr>
          <p:nvPr>
            <p:ph type="body" idx="1"/>
          </p:nvPr>
        </p:nvSpPr>
        <p:spPr>
          <a:xfrm>
            <a:off x="457200" y="1676400"/>
            <a:ext cx="8229600" cy="4754563"/>
          </a:xfrm>
        </p:spPr>
        <p:txBody>
          <a:bodyPr>
            <a:normAutofit/>
          </a:bodyPr>
          <a:lstStyle/>
          <a:p>
            <a:pPr marL="0" indent="0" eaLnBrk="1" hangingPunct="1">
              <a:buNone/>
            </a:pPr>
            <a:r>
              <a:rPr lang="en-US" b="1" dirty="0">
                <a:sym typeface="Symbol" pitchFamily="18" charset="2"/>
              </a:rPr>
              <a:t>Recursive functions </a:t>
            </a:r>
            <a:r>
              <a:rPr lang="en-US" dirty="0">
                <a:sym typeface="Symbol" pitchFamily="18" charset="2"/>
              </a:rPr>
              <a:t>are ones that make use of their own previous values in their definitions.</a:t>
            </a:r>
          </a:p>
          <a:p>
            <a:pPr eaLnBrk="1" hangingPunct="1"/>
            <a:r>
              <a:rPr lang="en-US" sz="2800" dirty="0">
                <a:sym typeface="Symbol" pitchFamily="18" charset="2"/>
              </a:rPr>
              <a:t>Recursion works by breaking a larger problem down into </a:t>
            </a:r>
            <a:r>
              <a:rPr lang="en-US" sz="2800" b="1" dirty="0">
                <a:sym typeface="Symbol" pitchFamily="18" charset="2"/>
              </a:rPr>
              <a:t>steps</a:t>
            </a:r>
            <a:r>
              <a:rPr lang="en-US" sz="2800" dirty="0">
                <a:sym typeface="Symbol" pitchFamily="18" charset="2"/>
              </a:rPr>
              <a:t>, each of which is smaller than the last one. </a:t>
            </a:r>
          </a:p>
          <a:p>
            <a:pPr eaLnBrk="1" hangingPunct="1"/>
            <a:r>
              <a:rPr lang="en-US" sz="2800" dirty="0">
                <a:sym typeface="Symbol" pitchFamily="18" charset="2"/>
              </a:rPr>
              <a:t>You stop when you reach some smallest step called the </a:t>
            </a:r>
            <a:r>
              <a:rPr lang="en-US" sz="2800" b="1" dirty="0">
                <a:sym typeface="Symbol" pitchFamily="18" charset="2"/>
              </a:rPr>
              <a:t>basis</a:t>
            </a:r>
            <a:r>
              <a:rPr lang="en-US" sz="2800" dirty="0">
                <a:sym typeface="Symbol" pitchFamily="18" charset="2"/>
              </a:rPr>
              <a:t>.</a:t>
            </a:r>
          </a:p>
          <a:p>
            <a:pPr eaLnBrk="1" hangingPunct="1"/>
            <a:endParaRPr lang="en-US" dirty="0">
              <a:sym typeface="Symbol" pitchFamily="18" charset="2"/>
            </a:endParaRPr>
          </a:p>
          <a:p>
            <a:pPr eaLnBrk="1" hangingPunct="1">
              <a:buFont typeface="Wingdings" pitchFamily="2" charset="2"/>
              <a:buNone/>
            </a:pPr>
            <a:endParaRPr lang="en-US" sz="2400" dirty="0">
              <a:sym typeface="Symbol" pitchFamily="18" charset="2"/>
            </a:endParaRPr>
          </a:p>
        </p:txBody>
      </p:sp>
    </p:spTree>
    <p:extLst>
      <p:ext uri="{BB962C8B-B14F-4D97-AF65-F5344CB8AC3E}">
        <p14:creationId xmlns:p14="http://schemas.microsoft.com/office/powerpoint/2010/main" val="28668654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381000" y="152400"/>
            <a:ext cx="8229600" cy="1066800"/>
          </a:xfrm>
        </p:spPr>
        <p:txBody>
          <a:bodyPr/>
          <a:lstStyle/>
          <a:p>
            <a:pPr eaLnBrk="1" hangingPunct="1"/>
            <a:r>
              <a:rPr lang="en-US"/>
              <a:t>Recursive Definitions</a:t>
            </a:r>
          </a:p>
        </p:txBody>
      </p:sp>
      <p:sp>
        <p:nvSpPr>
          <p:cNvPr id="16387" name="Rectangle 3"/>
          <p:cNvSpPr>
            <a:spLocks noGrp="1" noChangeArrowheads="1"/>
          </p:cNvSpPr>
          <p:nvPr>
            <p:ph type="body" idx="1"/>
          </p:nvPr>
        </p:nvSpPr>
        <p:spPr>
          <a:xfrm>
            <a:off x="457200" y="1828800"/>
            <a:ext cx="8229600" cy="4297363"/>
          </a:xfrm>
        </p:spPr>
        <p:txBody>
          <a:bodyPr/>
          <a:lstStyle/>
          <a:p>
            <a:pPr marL="0" indent="0" eaLnBrk="1" hangingPunct="1">
              <a:buNone/>
            </a:pPr>
            <a:r>
              <a:rPr lang="en-US" dirty="0">
                <a:sym typeface="Symbol" pitchFamily="18" charset="2"/>
              </a:rPr>
              <a:t>I201 recursive function example:</a:t>
            </a:r>
          </a:p>
          <a:p>
            <a:pPr lvl="1" eaLnBrk="1" hangingPunct="1"/>
            <a:r>
              <a:rPr lang="en-US" b="1" dirty="0">
                <a:sym typeface="Symbol" pitchFamily="18" charset="2"/>
              </a:rPr>
              <a:t>Basis</a:t>
            </a:r>
            <a:r>
              <a:rPr lang="en-US" dirty="0">
                <a:sym typeface="Symbol" pitchFamily="18" charset="2"/>
              </a:rPr>
              <a:t>: 					</a:t>
            </a:r>
            <a:r>
              <a:rPr lang="en-US" dirty="0">
                <a:solidFill>
                  <a:srgbClr val="FF0000"/>
                </a:solidFill>
                <a:sym typeface="Symbol" pitchFamily="18" charset="2"/>
              </a:rPr>
              <a:t>f(0) = 3</a:t>
            </a:r>
          </a:p>
          <a:p>
            <a:pPr lvl="1" eaLnBrk="1" hangingPunct="1"/>
            <a:r>
              <a:rPr lang="en-US" b="1" dirty="0">
                <a:sym typeface="Symbol" pitchFamily="18" charset="2"/>
              </a:rPr>
              <a:t>Recursive step</a:t>
            </a:r>
            <a:r>
              <a:rPr lang="en-US" dirty="0">
                <a:sym typeface="Symbol" pitchFamily="18" charset="2"/>
              </a:rPr>
              <a:t>: 	f(</a:t>
            </a:r>
            <a:r>
              <a:rPr lang="en-US" dirty="0">
                <a:solidFill>
                  <a:srgbClr val="00B050"/>
                </a:solidFill>
                <a:sym typeface="Symbol" pitchFamily="18" charset="2"/>
              </a:rPr>
              <a:t>n</a:t>
            </a:r>
            <a:r>
              <a:rPr lang="en-US" dirty="0">
                <a:sym typeface="Symbol" pitchFamily="18" charset="2"/>
              </a:rPr>
              <a:t>) = f(</a:t>
            </a:r>
            <a:r>
              <a:rPr lang="en-US" dirty="0">
                <a:solidFill>
                  <a:srgbClr val="7030A0"/>
                </a:solidFill>
                <a:sym typeface="Symbol" pitchFamily="18" charset="2"/>
              </a:rPr>
              <a:t>n-1</a:t>
            </a:r>
            <a:r>
              <a:rPr lang="en-US" dirty="0">
                <a:sym typeface="Symbol" pitchFamily="18" charset="2"/>
              </a:rPr>
              <a:t>) + 3</a:t>
            </a:r>
          </a:p>
          <a:p>
            <a:pPr lvl="1" eaLnBrk="1" hangingPunct="1"/>
            <a:endParaRPr lang="en-US" dirty="0">
              <a:sym typeface="Symbol" pitchFamily="18" charset="2"/>
            </a:endParaRPr>
          </a:p>
          <a:p>
            <a:pPr lvl="1" eaLnBrk="1" hangingPunct="1"/>
            <a:r>
              <a:rPr lang="en-US" dirty="0">
                <a:solidFill>
                  <a:srgbClr val="0070C0"/>
                </a:solidFill>
                <a:sym typeface="Symbol" pitchFamily="18" charset="2"/>
              </a:rPr>
              <a:t>f(1) = 6</a:t>
            </a:r>
            <a:r>
              <a:rPr lang="en-US" dirty="0">
                <a:sym typeface="Symbol" pitchFamily="18" charset="2"/>
              </a:rPr>
              <a:t>, because f(</a:t>
            </a:r>
            <a:r>
              <a:rPr lang="en-US" dirty="0">
                <a:solidFill>
                  <a:srgbClr val="00B050"/>
                </a:solidFill>
                <a:sym typeface="Symbol" pitchFamily="18" charset="2"/>
              </a:rPr>
              <a:t>1</a:t>
            </a:r>
            <a:r>
              <a:rPr lang="en-US" dirty="0">
                <a:sym typeface="Symbol" pitchFamily="18" charset="2"/>
              </a:rPr>
              <a:t>) = f(</a:t>
            </a:r>
            <a:r>
              <a:rPr lang="en-US" dirty="0">
                <a:solidFill>
                  <a:srgbClr val="7030A0"/>
                </a:solidFill>
                <a:sym typeface="Symbol" pitchFamily="18" charset="2"/>
              </a:rPr>
              <a:t>0</a:t>
            </a:r>
            <a:r>
              <a:rPr lang="en-US" dirty="0">
                <a:sym typeface="Symbol" pitchFamily="18" charset="2"/>
              </a:rPr>
              <a:t>) + 3 and </a:t>
            </a:r>
            <a:r>
              <a:rPr lang="en-US" dirty="0">
                <a:solidFill>
                  <a:srgbClr val="FF0000"/>
                </a:solidFill>
                <a:sym typeface="Symbol" pitchFamily="18" charset="2"/>
              </a:rPr>
              <a:t>f(0) = 3</a:t>
            </a:r>
          </a:p>
          <a:p>
            <a:pPr lvl="1" eaLnBrk="1" hangingPunct="1"/>
            <a:r>
              <a:rPr lang="en-US" dirty="0">
                <a:sym typeface="Symbol" pitchFamily="18" charset="2"/>
              </a:rPr>
              <a:t>f(2) = 9, because f(</a:t>
            </a:r>
            <a:r>
              <a:rPr lang="en-US" dirty="0">
                <a:solidFill>
                  <a:srgbClr val="00B050"/>
                </a:solidFill>
                <a:sym typeface="Symbol" pitchFamily="18" charset="2"/>
              </a:rPr>
              <a:t>2</a:t>
            </a:r>
            <a:r>
              <a:rPr lang="en-US" dirty="0">
                <a:sym typeface="Symbol" pitchFamily="18" charset="2"/>
              </a:rPr>
              <a:t>) = f(</a:t>
            </a:r>
            <a:r>
              <a:rPr lang="en-US" dirty="0">
                <a:solidFill>
                  <a:srgbClr val="7030A0"/>
                </a:solidFill>
                <a:sym typeface="Symbol" pitchFamily="18" charset="2"/>
              </a:rPr>
              <a:t>1</a:t>
            </a:r>
            <a:r>
              <a:rPr lang="en-US" dirty="0">
                <a:sym typeface="Symbol" pitchFamily="18" charset="2"/>
              </a:rPr>
              <a:t>) + 3 and </a:t>
            </a:r>
            <a:r>
              <a:rPr lang="en-US" dirty="0">
                <a:solidFill>
                  <a:srgbClr val="0070C0"/>
                </a:solidFill>
                <a:sym typeface="Symbol" pitchFamily="18" charset="2"/>
              </a:rPr>
              <a:t>f(1) = 6</a:t>
            </a:r>
          </a:p>
          <a:p>
            <a:pPr lvl="1" eaLnBrk="1" hangingPunct="1"/>
            <a:r>
              <a:rPr lang="en-US" dirty="0">
                <a:sym typeface="Symbol" pitchFamily="18" charset="2"/>
              </a:rPr>
              <a:t>Etc.</a:t>
            </a:r>
          </a:p>
        </p:txBody>
      </p:sp>
    </p:spTree>
    <p:extLst>
      <p:ext uri="{BB962C8B-B14F-4D97-AF65-F5344CB8AC3E}">
        <p14:creationId xmlns:p14="http://schemas.microsoft.com/office/powerpoint/2010/main" val="1547553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34" y="3216086"/>
            <a:ext cx="9124966" cy="20360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Swap metaphor</a:t>
            </a:r>
          </a:p>
        </p:txBody>
      </p:sp>
      <p:sp>
        <p:nvSpPr>
          <p:cNvPr id="3" name="Content Placeholder 2"/>
          <p:cNvSpPr>
            <a:spLocks noGrp="1"/>
          </p:cNvSpPr>
          <p:nvPr>
            <p:ph idx="1"/>
          </p:nvPr>
        </p:nvSpPr>
        <p:spPr/>
        <p:txBody>
          <a:bodyPr>
            <a:normAutofit/>
          </a:bodyPr>
          <a:lstStyle/>
          <a:p>
            <a:pPr marL="0" indent="0">
              <a:buNone/>
            </a:pPr>
            <a:r>
              <a:rPr lang="en-US" b="1" dirty="0"/>
              <a:t>Start:</a:t>
            </a:r>
          </a:p>
          <a:p>
            <a:endParaRPr lang="en-US" sz="1800" dirty="0"/>
          </a:p>
          <a:p>
            <a:endParaRPr lang="en-US" sz="1800" dirty="0"/>
          </a:p>
          <a:p>
            <a:endParaRPr lang="en-US" sz="1800" dirty="0"/>
          </a:p>
          <a:p>
            <a:pPr marL="0" indent="0">
              <a:buNone/>
            </a:pPr>
            <a:br>
              <a:rPr lang="en-US" sz="1800" dirty="0"/>
            </a:br>
            <a:r>
              <a:rPr lang="en-US" sz="2200" i="1" u="sng" dirty="0"/>
              <a:t>Series of Steps (Algorithm)</a:t>
            </a:r>
            <a:r>
              <a:rPr lang="en-US" sz="2200" i="1" dirty="0"/>
              <a:t>:</a:t>
            </a:r>
          </a:p>
          <a:p>
            <a:pPr marL="708660" lvl="1" indent="-342900">
              <a:buFont typeface="+mj-lt"/>
              <a:buAutoNum type="arabicPeriod"/>
            </a:pPr>
            <a:r>
              <a:rPr lang="en-US" sz="2200" dirty="0"/>
              <a:t>Pour the contents of cup </a:t>
            </a:r>
            <a:r>
              <a:rPr lang="en-US" sz="2200" b="1" dirty="0"/>
              <a:t>A</a:t>
            </a:r>
            <a:r>
              <a:rPr lang="en-US" sz="2200" dirty="0"/>
              <a:t> into the </a:t>
            </a:r>
            <a:r>
              <a:rPr lang="en-US" sz="2200" b="1" dirty="0"/>
              <a:t>Empty</a:t>
            </a:r>
            <a:r>
              <a:rPr lang="en-US" sz="2200" dirty="0"/>
              <a:t> cup</a:t>
            </a:r>
          </a:p>
          <a:p>
            <a:pPr marL="708660" lvl="1" indent="-342900">
              <a:buFont typeface="+mj-lt"/>
              <a:buAutoNum type="arabicPeriod"/>
            </a:pPr>
            <a:r>
              <a:rPr lang="en-US" sz="2200" dirty="0"/>
              <a:t>Pour the contents of cup </a:t>
            </a:r>
            <a:r>
              <a:rPr lang="en-US" sz="2200" b="1" dirty="0"/>
              <a:t>B</a:t>
            </a:r>
            <a:r>
              <a:rPr lang="en-US" sz="2200" dirty="0"/>
              <a:t> into cup </a:t>
            </a:r>
            <a:r>
              <a:rPr lang="en-US" sz="2200" b="1" dirty="0"/>
              <a:t>A</a:t>
            </a:r>
          </a:p>
          <a:p>
            <a:pPr marL="708660" lvl="1" indent="-342900">
              <a:buFont typeface="+mj-lt"/>
              <a:buAutoNum type="arabicPeriod"/>
            </a:pPr>
            <a:r>
              <a:rPr lang="en-US" sz="2200" dirty="0"/>
              <a:t>Pour the contents of the (formerly </a:t>
            </a:r>
            <a:r>
              <a:rPr lang="en-US" sz="2200" b="1" dirty="0"/>
              <a:t>Empty</a:t>
            </a:r>
            <a:r>
              <a:rPr lang="en-US" sz="2200" dirty="0"/>
              <a:t>) cup into cup </a:t>
            </a:r>
            <a:r>
              <a:rPr lang="en-US" sz="2200" b="1" dirty="0"/>
              <a:t>B</a:t>
            </a:r>
          </a:p>
          <a:p>
            <a:pPr marL="708660" lvl="1" indent="-342900">
              <a:buFont typeface="+mj-lt"/>
              <a:buAutoNum type="arabicPeriod"/>
            </a:pPr>
            <a:endParaRPr lang="en-US" sz="1600" dirty="0"/>
          </a:p>
          <a:p>
            <a:pPr marL="91440" indent="0">
              <a:buNone/>
            </a:pPr>
            <a:r>
              <a:rPr lang="en-US" b="1" dirty="0"/>
              <a:t>Final:</a:t>
            </a:r>
          </a:p>
        </p:txBody>
      </p:sp>
      <p:grpSp>
        <p:nvGrpSpPr>
          <p:cNvPr id="4" name="Group 3"/>
          <p:cNvGrpSpPr/>
          <p:nvPr/>
        </p:nvGrpSpPr>
        <p:grpSpPr>
          <a:xfrm>
            <a:off x="2303760" y="1798511"/>
            <a:ext cx="5863200" cy="1175813"/>
            <a:chOff x="-361392" y="3962400"/>
            <a:chExt cx="9619320" cy="2138720"/>
          </a:xfrm>
        </p:grpSpPr>
        <p:grpSp>
          <p:nvGrpSpPr>
            <p:cNvPr id="14" name="Group 13"/>
            <p:cNvGrpSpPr/>
            <p:nvPr/>
          </p:nvGrpSpPr>
          <p:grpSpPr>
            <a:xfrm>
              <a:off x="-361392" y="3962400"/>
              <a:ext cx="5768241" cy="2138720"/>
              <a:chOff x="-361392" y="3962400"/>
              <a:chExt cx="5768241" cy="2138720"/>
            </a:xfrm>
          </p:grpSpPr>
          <p:grpSp>
            <p:nvGrpSpPr>
              <p:cNvPr id="12" name="Group 11"/>
              <p:cNvGrpSpPr/>
              <p:nvPr/>
            </p:nvGrpSpPr>
            <p:grpSpPr>
              <a:xfrm>
                <a:off x="-361392" y="3962400"/>
                <a:ext cx="2431227" cy="2138720"/>
                <a:chOff x="-361392" y="3962400"/>
                <a:chExt cx="2431227" cy="2138720"/>
              </a:xfrm>
            </p:grpSpPr>
            <p:pic>
              <p:nvPicPr>
                <p:cNvPr id="2050" name="Picture 2" descr="http://farm9.staticflickr.com/8235/8467881362_16eb607b06_z.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392" y="3962400"/>
                  <a:ext cx="2431227" cy="213872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549951" y="4542860"/>
                  <a:ext cx="1246908" cy="1033635"/>
                </a:xfrm>
                <a:prstGeom prst="rect">
                  <a:avLst/>
                </a:prstGeom>
                <a:noFill/>
              </p:spPr>
              <p:txBody>
                <a:bodyPr wrap="square" rtlCol="0">
                  <a:spAutoFit/>
                </a:bodyPr>
                <a:lstStyle/>
                <a:p>
                  <a:r>
                    <a:rPr lang="en-US" sz="3200" dirty="0"/>
                    <a:t>A</a:t>
                  </a:r>
                </a:p>
              </p:txBody>
            </p:sp>
          </p:grpSp>
          <p:grpSp>
            <p:nvGrpSpPr>
              <p:cNvPr id="11" name="Group 10"/>
              <p:cNvGrpSpPr/>
              <p:nvPr/>
            </p:nvGrpSpPr>
            <p:grpSpPr>
              <a:xfrm>
                <a:off x="3479515" y="3962400"/>
                <a:ext cx="1927334" cy="2138720"/>
                <a:chOff x="3479515" y="3962400"/>
                <a:chExt cx="1927334" cy="2138720"/>
              </a:xfrm>
            </p:grpSpPr>
            <p:pic>
              <p:nvPicPr>
                <p:cNvPr id="2052" name="Picture 4" descr="http://3.bp.blogspot.com/-V1MSnn0AXWw/TqTue_9TFRI/AAAAAAAAGs4/ZfpR66JkSag/s1600/root+beer+mug+clear+glas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9515" y="3962400"/>
                  <a:ext cx="1927334" cy="213872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4030534" y="4567419"/>
                  <a:ext cx="1371600" cy="939668"/>
                </a:xfrm>
                <a:prstGeom prst="rect">
                  <a:avLst/>
                </a:prstGeom>
                <a:noFill/>
              </p:spPr>
              <p:txBody>
                <a:bodyPr wrap="square" rtlCol="0">
                  <a:spAutoFit/>
                </a:bodyPr>
                <a:lstStyle/>
                <a:p>
                  <a:r>
                    <a:rPr lang="en-US" sz="3200" dirty="0">
                      <a:solidFill>
                        <a:schemeClr val="bg1"/>
                      </a:solidFill>
                    </a:rPr>
                    <a:t>B</a:t>
                  </a:r>
                </a:p>
              </p:txBody>
            </p:sp>
          </p:grpSp>
        </p:grpSp>
        <p:grpSp>
          <p:nvGrpSpPr>
            <p:cNvPr id="10" name="Group 9"/>
            <p:cNvGrpSpPr/>
            <p:nvPr/>
          </p:nvGrpSpPr>
          <p:grpSpPr>
            <a:xfrm>
              <a:off x="7124328" y="3967520"/>
              <a:ext cx="2133600" cy="2133600"/>
              <a:chOff x="7124328" y="3967520"/>
              <a:chExt cx="2133600" cy="2133600"/>
            </a:xfrm>
          </p:grpSpPr>
          <p:pic>
            <p:nvPicPr>
              <p:cNvPr id="2054" name="Picture 6" descr="http://t1.gstatic.com/images?q=tbn:ANd9GcRQ6Jet6w1Wkv1yVDUj-nFo-Gl_Tx9jHHlb0pX1X70gR7vgrstOf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4328" y="3967520"/>
                <a:ext cx="2133600" cy="21336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p:cNvSpPr txBox="1"/>
              <p:nvPr/>
            </p:nvSpPr>
            <p:spPr>
              <a:xfrm>
                <a:off x="7545785" y="4740907"/>
                <a:ext cx="1371600" cy="615806"/>
              </a:xfrm>
              <a:prstGeom prst="rect">
                <a:avLst/>
              </a:prstGeom>
              <a:noFill/>
            </p:spPr>
            <p:txBody>
              <a:bodyPr wrap="square" rtlCol="0">
                <a:spAutoFit/>
              </a:bodyPr>
              <a:lstStyle/>
              <a:p>
                <a:r>
                  <a:rPr lang="en-US" sz="1600" dirty="0"/>
                  <a:t>Empty</a:t>
                </a:r>
              </a:p>
            </p:txBody>
          </p:sp>
        </p:grpSp>
      </p:grpSp>
      <p:grpSp>
        <p:nvGrpSpPr>
          <p:cNvPr id="8" name="Group 7"/>
          <p:cNvGrpSpPr/>
          <p:nvPr/>
        </p:nvGrpSpPr>
        <p:grpSpPr>
          <a:xfrm>
            <a:off x="2209800" y="5334000"/>
            <a:ext cx="6177526" cy="1346146"/>
            <a:chOff x="1373325" y="5032386"/>
            <a:chExt cx="6177526" cy="1346146"/>
          </a:xfrm>
        </p:grpSpPr>
        <p:grpSp>
          <p:nvGrpSpPr>
            <p:cNvPr id="5" name="Group 4"/>
            <p:cNvGrpSpPr/>
            <p:nvPr/>
          </p:nvGrpSpPr>
          <p:grpSpPr>
            <a:xfrm>
              <a:off x="1373325" y="5054557"/>
              <a:ext cx="1781175" cy="1323975"/>
              <a:chOff x="1373325" y="5054557"/>
              <a:chExt cx="1781175" cy="1323975"/>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325" y="5054557"/>
                <a:ext cx="1781175" cy="1323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7" name="TextBox 26"/>
              <p:cNvSpPr txBox="1"/>
              <p:nvPr/>
            </p:nvSpPr>
            <p:spPr>
              <a:xfrm>
                <a:off x="2044380" y="5537942"/>
                <a:ext cx="1005840" cy="584775"/>
              </a:xfrm>
              <a:prstGeom prst="rect">
                <a:avLst/>
              </a:prstGeom>
              <a:noFill/>
            </p:spPr>
            <p:txBody>
              <a:bodyPr wrap="square" rtlCol="0">
                <a:spAutoFit/>
              </a:bodyPr>
              <a:lstStyle/>
              <a:p>
                <a:r>
                  <a:rPr lang="en-US" sz="3200" dirty="0"/>
                  <a:t>A</a:t>
                </a:r>
              </a:p>
            </p:txBody>
          </p:sp>
        </p:grpSp>
        <p:grpSp>
          <p:nvGrpSpPr>
            <p:cNvPr id="7" name="Group 6"/>
            <p:cNvGrpSpPr/>
            <p:nvPr/>
          </p:nvGrpSpPr>
          <p:grpSpPr>
            <a:xfrm>
              <a:off x="3758062" y="5032386"/>
              <a:ext cx="1456929" cy="1323975"/>
              <a:chOff x="3758062" y="5032386"/>
              <a:chExt cx="1456929" cy="1323975"/>
            </a:xfrm>
          </p:grpSpPr>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8062" y="5032386"/>
                <a:ext cx="1409700" cy="1323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5" name="TextBox 24"/>
              <p:cNvSpPr txBox="1"/>
              <p:nvPr/>
            </p:nvSpPr>
            <p:spPr>
              <a:xfrm>
                <a:off x="4209151" y="5506594"/>
                <a:ext cx="1005840" cy="584775"/>
              </a:xfrm>
              <a:prstGeom prst="rect">
                <a:avLst/>
              </a:prstGeom>
              <a:noFill/>
            </p:spPr>
            <p:txBody>
              <a:bodyPr wrap="square" rtlCol="0">
                <a:spAutoFit/>
              </a:bodyPr>
              <a:lstStyle/>
              <a:p>
                <a:r>
                  <a:rPr lang="en-US" sz="3200" dirty="0">
                    <a:solidFill>
                      <a:schemeClr val="bg1"/>
                    </a:solidFill>
                  </a:rPr>
                  <a:t>B</a:t>
                </a:r>
              </a:p>
            </p:txBody>
          </p:sp>
        </p:grpSp>
        <p:grpSp>
          <p:nvGrpSpPr>
            <p:cNvPr id="19" name="Group 18"/>
            <p:cNvGrpSpPr/>
            <p:nvPr/>
          </p:nvGrpSpPr>
          <p:grpSpPr>
            <a:xfrm>
              <a:off x="5986211" y="5032386"/>
              <a:ext cx="1564640" cy="1327784"/>
              <a:chOff x="6477000" y="3967520"/>
              <a:chExt cx="2133600" cy="2133600"/>
            </a:xfrm>
          </p:grpSpPr>
          <p:pic>
            <p:nvPicPr>
              <p:cNvPr id="20" name="Picture 6" descr="http://t1.gstatic.com/images?q=tbn:ANd9GcRQ6Jet6w1Wkv1yVDUj-nFo-Gl_Tx9jHHlb0pX1X70gR7vgrstOf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967520"/>
                <a:ext cx="2133600" cy="2133600"/>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TextBox 20"/>
              <p:cNvSpPr txBox="1"/>
              <p:nvPr/>
            </p:nvSpPr>
            <p:spPr>
              <a:xfrm>
                <a:off x="7010400" y="4809772"/>
                <a:ext cx="1371600" cy="544018"/>
              </a:xfrm>
              <a:prstGeom prst="rect">
                <a:avLst/>
              </a:prstGeom>
              <a:noFill/>
            </p:spPr>
            <p:txBody>
              <a:bodyPr wrap="square" rtlCol="0">
                <a:spAutoFit/>
              </a:bodyPr>
              <a:lstStyle/>
              <a:p>
                <a:r>
                  <a:rPr lang="en-US" sz="1600" dirty="0"/>
                  <a:t>Empty</a:t>
                </a:r>
              </a:p>
            </p:txBody>
          </p:sp>
        </p:grpSp>
      </p:grpSp>
    </p:spTree>
    <p:extLst>
      <p:ext uri="{BB962C8B-B14F-4D97-AF65-F5344CB8AC3E}">
        <p14:creationId xmlns:p14="http://schemas.microsoft.com/office/powerpoint/2010/main" val="328990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381000" y="152400"/>
            <a:ext cx="8229600" cy="1066800"/>
          </a:xfrm>
        </p:spPr>
        <p:txBody>
          <a:bodyPr/>
          <a:lstStyle/>
          <a:p>
            <a:pPr eaLnBrk="1" hangingPunct="1"/>
            <a:r>
              <a:rPr lang="en-US" dirty="0"/>
              <a:t>Recursive Functions in Python</a:t>
            </a:r>
          </a:p>
        </p:txBody>
      </p:sp>
      <p:sp>
        <p:nvSpPr>
          <p:cNvPr id="16387" name="Rectangle 3"/>
          <p:cNvSpPr>
            <a:spLocks noGrp="1" noChangeArrowheads="1"/>
          </p:cNvSpPr>
          <p:nvPr>
            <p:ph type="body" idx="1"/>
          </p:nvPr>
        </p:nvSpPr>
        <p:spPr>
          <a:xfrm>
            <a:off x="457200" y="1828800"/>
            <a:ext cx="8229600" cy="4297363"/>
          </a:xfrm>
        </p:spPr>
        <p:txBody>
          <a:bodyPr>
            <a:normAutofit fontScale="92500" lnSpcReduction="20000"/>
          </a:bodyPr>
          <a:lstStyle/>
          <a:p>
            <a:pPr marL="0" indent="0" eaLnBrk="1" hangingPunct="1">
              <a:buNone/>
            </a:pPr>
            <a:r>
              <a:rPr lang="en-US" dirty="0">
                <a:sym typeface="Symbol" pitchFamily="18" charset="2"/>
              </a:rPr>
              <a:t>Recursive function example:</a:t>
            </a:r>
          </a:p>
          <a:p>
            <a:pPr lvl="1" eaLnBrk="1" hangingPunct="1"/>
            <a:r>
              <a:rPr lang="en-US" b="1" dirty="0">
                <a:sym typeface="Symbol" pitchFamily="18" charset="2"/>
              </a:rPr>
              <a:t>Basis</a:t>
            </a:r>
            <a:r>
              <a:rPr lang="en-US" dirty="0">
                <a:sym typeface="Symbol" pitchFamily="18" charset="2"/>
              </a:rPr>
              <a:t>: 				f(0) = 3</a:t>
            </a:r>
          </a:p>
          <a:p>
            <a:pPr lvl="1" eaLnBrk="1" hangingPunct="1"/>
            <a:r>
              <a:rPr lang="en-US" b="1" dirty="0">
                <a:sym typeface="Symbol" pitchFamily="18" charset="2"/>
              </a:rPr>
              <a:t>Recursive step</a:t>
            </a:r>
            <a:r>
              <a:rPr lang="en-US" dirty="0">
                <a:sym typeface="Symbol" pitchFamily="18" charset="2"/>
              </a:rPr>
              <a:t>: 	f(n) = f(n-1) + 3</a:t>
            </a:r>
          </a:p>
          <a:p>
            <a:pPr marL="118872" indent="0">
              <a:buNone/>
            </a:pPr>
            <a:endParaRPr lang="en-US" dirty="0">
              <a:sym typeface="Symbol" pitchFamily="18" charset="2"/>
            </a:endParaRPr>
          </a:p>
          <a:p>
            <a:pPr marL="118872" indent="0">
              <a:buNone/>
            </a:pPr>
            <a:r>
              <a:rPr lang="en-US" dirty="0">
                <a:solidFill>
                  <a:schemeClr val="accent1">
                    <a:lumMod val="75000"/>
                  </a:schemeClr>
                </a:solidFill>
                <a:sym typeface="Symbol" pitchFamily="18" charset="2"/>
              </a:rPr>
              <a:t>Let’s define this function to take a number</a:t>
            </a:r>
          </a:p>
          <a:p>
            <a:pPr marL="118872" indent="0">
              <a:buNone/>
            </a:pPr>
            <a:r>
              <a:rPr lang="en-US" dirty="0">
                <a:solidFill>
                  <a:schemeClr val="accent1">
                    <a:lumMod val="75000"/>
                  </a:schemeClr>
                </a:solidFill>
                <a:sym typeface="Symbol" pitchFamily="18" charset="2"/>
              </a:rPr>
              <a:t>    Is the number 0?</a:t>
            </a:r>
          </a:p>
          <a:p>
            <a:pPr marL="118872" indent="0">
              <a:buNone/>
            </a:pPr>
            <a:r>
              <a:rPr lang="en-US" dirty="0">
                <a:solidFill>
                  <a:schemeClr val="accent1">
                    <a:lumMod val="75000"/>
                  </a:schemeClr>
                </a:solidFill>
                <a:sym typeface="Symbol" pitchFamily="18" charset="2"/>
              </a:rPr>
              <a:t>        If so, return 3, since f(0) = 3</a:t>
            </a:r>
          </a:p>
          <a:p>
            <a:pPr marL="118872" indent="0">
              <a:buNone/>
            </a:pPr>
            <a:r>
              <a:rPr lang="en-US" dirty="0">
                <a:solidFill>
                  <a:schemeClr val="accent1">
                    <a:lumMod val="75000"/>
                  </a:schemeClr>
                </a:solidFill>
                <a:sym typeface="Symbol" pitchFamily="18" charset="2"/>
              </a:rPr>
              <a:t>    Otherwise</a:t>
            </a:r>
          </a:p>
          <a:p>
            <a:pPr marL="118872" indent="0">
              <a:buNone/>
            </a:pPr>
            <a:r>
              <a:rPr lang="en-US" dirty="0">
                <a:solidFill>
                  <a:schemeClr val="accent1">
                    <a:lumMod val="75000"/>
                  </a:schemeClr>
                </a:solidFill>
                <a:sym typeface="Symbol" pitchFamily="18" charset="2"/>
              </a:rPr>
              <a:t>        Return f(the previous number) + 3</a:t>
            </a:r>
          </a:p>
        </p:txBody>
      </p:sp>
    </p:spTree>
    <p:extLst>
      <p:ext uri="{BB962C8B-B14F-4D97-AF65-F5344CB8AC3E}">
        <p14:creationId xmlns:p14="http://schemas.microsoft.com/office/powerpoint/2010/main" val="2931769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381000" y="152400"/>
            <a:ext cx="8229600" cy="1066800"/>
          </a:xfrm>
        </p:spPr>
        <p:txBody>
          <a:bodyPr/>
          <a:lstStyle/>
          <a:p>
            <a:pPr eaLnBrk="1" hangingPunct="1"/>
            <a:r>
              <a:rPr lang="en-US" dirty="0"/>
              <a:t>Recursive Functions in Python</a:t>
            </a:r>
          </a:p>
        </p:txBody>
      </p:sp>
      <p:sp>
        <p:nvSpPr>
          <p:cNvPr id="16387" name="Rectangle 3"/>
          <p:cNvSpPr>
            <a:spLocks noGrp="1" noChangeArrowheads="1"/>
          </p:cNvSpPr>
          <p:nvPr>
            <p:ph type="body" idx="1"/>
          </p:nvPr>
        </p:nvSpPr>
        <p:spPr>
          <a:xfrm>
            <a:off x="457200" y="1828800"/>
            <a:ext cx="8229600" cy="4693235"/>
          </a:xfrm>
        </p:spPr>
        <p:txBody>
          <a:bodyPr>
            <a:normAutofit fontScale="62500" lnSpcReduction="20000"/>
          </a:bodyPr>
          <a:lstStyle/>
          <a:p>
            <a:pPr marL="118872" indent="0">
              <a:buNone/>
            </a:pPr>
            <a:r>
              <a:rPr lang="en-US" dirty="0">
                <a:solidFill>
                  <a:schemeClr val="accent1">
                    <a:lumMod val="75000"/>
                  </a:schemeClr>
                </a:solidFill>
                <a:sym typeface="Symbol" pitchFamily="18" charset="2"/>
              </a:rPr>
              <a:t>Let’s define this function to take a number</a:t>
            </a:r>
          </a:p>
          <a:p>
            <a:pPr marL="118872" indent="0">
              <a:buNone/>
            </a:pPr>
            <a:r>
              <a:rPr lang="en-US" dirty="0">
                <a:solidFill>
                  <a:schemeClr val="accent1">
                    <a:lumMod val="75000"/>
                  </a:schemeClr>
                </a:solidFill>
                <a:sym typeface="Symbol" pitchFamily="18" charset="2"/>
              </a:rPr>
              <a:t>    Is the number 0?</a:t>
            </a:r>
          </a:p>
          <a:p>
            <a:pPr marL="118872" indent="0">
              <a:buNone/>
            </a:pPr>
            <a:r>
              <a:rPr lang="en-US" dirty="0">
                <a:solidFill>
                  <a:schemeClr val="accent1">
                    <a:lumMod val="75000"/>
                  </a:schemeClr>
                </a:solidFill>
                <a:sym typeface="Symbol" pitchFamily="18" charset="2"/>
              </a:rPr>
              <a:t>        If so, return 3, since f(0) = 3</a:t>
            </a:r>
          </a:p>
          <a:p>
            <a:pPr marL="118872" indent="0">
              <a:buNone/>
            </a:pPr>
            <a:r>
              <a:rPr lang="en-US" dirty="0">
                <a:solidFill>
                  <a:schemeClr val="accent1">
                    <a:lumMod val="75000"/>
                  </a:schemeClr>
                </a:solidFill>
                <a:sym typeface="Symbol" pitchFamily="18" charset="2"/>
              </a:rPr>
              <a:t>    Otherwise</a:t>
            </a:r>
          </a:p>
          <a:p>
            <a:pPr marL="118872" indent="0">
              <a:buNone/>
            </a:pPr>
            <a:r>
              <a:rPr lang="en-US" dirty="0">
                <a:solidFill>
                  <a:schemeClr val="accent1">
                    <a:lumMod val="75000"/>
                  </a:schemeClr>
                </a:solidFill>
                <a:sym typeface="Symbol" pitchFamily="18" charset="2"/>
              </a:rPr>
              <a:t>        Return f(the previous number) + 3</a:t>
            </a:r>
          </a:p>
          <a:p>
            <a:pPr marL="118872" indent="0">
              <a:buNone/>
            </a:pPr>
            <a:endParaRPr lang="en-US" dirty="0">
              <a:solidFill>
                <a:schemeClr val="accent1">
                  <a:lumMod val="75000"/>
                </a:schemeClr>
              </a:solidFill>
              <a:sym typeface="Symbol" pitchFamily="18" charset="2"/>
            </a:endParaRPr>
          </a:p>
          <a:p>
            <a:pPr marL="118872" indent="0">
              <a:buNone/>
            </a:pPr>
            <a:r>
              <a:rPr lang="en-US" sz="3800" b="1" dirty="0" err="1">
                <a:latin typeface="Calibri"/>
                <a:cs typeface="Calibri"/>
                <a:sym typeface="Symbol" pitchFamily="18" charset="2"/>
              </a:rPr>
              <a:t>def</a:t>
            </a:r>
            <a:r>
              <a:rPr lang="en-US" sz="3800" b="1" dirty="0">
                <a:latin typeface="Calibri"/>
                <a:cs typeface="Calibri"/>
                <a:sym typeface="Symbol" pitchFamily="18" charset="2"/>
              </a:rPr>
              <a:t> add_3_function(</a:t>
            </a:r>
            <a:r>
              <a:rPr lang="en-US" sz="3800" b="1" dirty="0" err="1">
                <a:latin typeface="Calibri"/>
                <a:cs typeface="Calibri"/>
                <a:sym typeface="Symbol" pitchFamily="18" charset="2"/>
              </a:rPr>
              <a:t>num</a:t>
            </a:r>
            <a:r>
              <a:rPr lang="en-US" sz="3800" b="1" dirty="0">
                <a:latin typeface="Calibri"/>
                <a:cs typeface="Calibri"/>
                <a:sym typeface="Symbol" pitchFamily="18" charset="2"/>
              </a:rPr>
              <a:t>):</a:t>
            </a:r>
          </a:p>
          <a:p>
            <a:pPr marL="118872" indent="0">
              <a:buNone/>
            </a:pPr>
            <a:r>
              <a:rPr lang="en-US" sz="3800" b="1" dirty="0">
                <a:latin typeface="Calibri"/>
                <a:cs typeface="Calibri"/>
                <a:sym typeface="Symbol" pitchFamily="18" charset="2"/>
              </a:rPr>
              <a:t>    if </a:t>
            </a:r>
            <a:r>
              <a:rPr lang="en-US" sz="3800" b="1" dirty="0" err="1">
                <a:latin typeface="Calibri"/>
                <a:cs typeface="Calibri"/>
                <a:sym typeface="Symbol" pitchFamily="18" charset="2"/>
              </a:rPr>
              <a:t>num</a:t>
            </a:r>
            <a:r>
              <a:rPr lang="en-US" sz="3800" b="1" dirty="0">
                <a:latin typeface="Calibri"/>
                <a:cs typeface="Calibri"/>
                <a:sym typeface="Symbol" pitchFamily="18" charset="2"/>
              </a:rPr>
              <a:t> == 0:		</a:t>
            </a:r>
            <a:r>
              <a:rPr lang="en-US" sz="3800" b="1" dirty="0">
                <a:solidFill>
                  <a:srgbClr val="B50B1B"/>
                </a:solidFill>
                <a:latin typeface="Calibri"/>
                <a:cs typeface="Calibri"/>
                <a:sym typeface="Symbol" pitchFamily="18" charset="2"/>
              </a:rPr>
              <a:t>#basis</a:t>
            </a:r>
          </a:p>
          <a:p>
            <a:pPr marL="118872" indent="0">
              <a:buNone/>
            </a:pPr>
            <a:r>
              <a:rPr lang="en-US" sz="3800" b="1" dirty="0">
                <a:latin typeface="Calibri"/>
                <a:cs typeface="Calibri"/>
                <a:sym typeface="Symbol" pitchFamily="18" charset="2"/>
              </a:rPr>
              <a:t>        return 3</a:t>
            </a:r>
          </a:p>
          <a:p>
            <a:pPr marL="118872" indent="0">
              <a:buNone/>
            </a:pPr>
            <a:r>
              <a:rPr lang="en-US" sz="3800" b="1" dirty="0">
                <a:latin typeface="Calibri"/>
                <a:cs typeface="Calibri"/>
                <a:sym typeface="Symbol" pitchFamily="18" charset="2"/>
              </a:rPr>
              <a:t>    else:				</a:t>
            </a:r>
            <a:r>
              <a:rPr lang="en-US" sz="3800" b="1" dirty="0">
                <a:solidFill>
                  <a:schemeClr val="accent3"/>
                </a:solidFill>
                <a:latin typeface="Calibri"/>
                <a:cs typeface="Calibri"/>
                <a:sym typeface="Symbol" pitchFamily="18" charset="2"/>
              </a:rPr>
              <a:t>#recursive step</a:t>
            </a:r>
          </a:p>
          <a:p>
            <a:pPr marL="118872" indent="0">
              <a:buNone/>
            </a:pPr>
            <a:r>
              <a:rPr lang="en-US" sz="3800" b="1" dirty="0">
                <a:latin typeface="Calibri"/>
                <a:cs typeface="Calibri"/>
                <a:sym typeface="Symbol" pitchFamily="18" charset="2"/>
              </a:rPr>
              <a:t>        return </a:t>
            </a:r>
            <a:r>
              <a:rPr lang="en-US" sz="3800" b="1" dirty="0">
                <a:solidFill>
                  <a:srgbClr val="3366FF"/>
                </a:solidFill>
                <a:latin typeface="Calibri"/>
                <a:cs typeface="Calibri"/>
                <a:sym typeface="Symbol" pitchFamily="18" charset="2"/>
              </a:rPr>
              <a:t>add_3_function(</a:t>
            </a:r>
            <a:r>
              <a:rPr lang="en-US" sz="3800" b="1" dirty="0" err="1">
                <a:solidFill>
                  <a:srgbClr val="3366FF"/>
                </a:solidFill>
                <a:latin typeface="Calibri"/>
                <a:cs typeface="Calibri"/>
                <a:sym typeface="Symbol" pitchFamily="18" charset="2"/>
              </a:rPr>
              <a:t>num</a:t>
            </a:r>
            <a:r>
              <a:rPr lang="en-US" sz="3800" b="1" dirty="0">
                <a:solidFill>
                  <a:srgbClr val="3366FF"/>
                </a:solidFill>
                <a:latin typeface="Calibri"/>
                <a:cs typeface="Calibri"/>
                <a:sym typeface="Symbol" pitchFamily="18" charset="2"/>
              </a:rPr>
              <a:t> - 1) </a:t>
            </a:r>
            <a:r>
              <a:rPr lang="en-US" sz="3800" b="1" dirty="0">
                <a:solidFill>
                  <a:srgbClr val="000000"/>
                </a:solidFill>
                <a:latin typeface="Calibri"/>
                <a:cs typeface="Calibri"/>
                <a:sym typeface="Symbol" pitchFamily="18" charset="2"/>
              </a:rPr>
              <a:t>+ 3</a:t>
            </a:r>
          </a:p>
          <a:p>
            <a:pPr marL="118872" indent="0">
              <a:buNone/>
            </a:pPr>
            <a:endParaRPr lang="en-US" sz="3800" b="1" dirty="0">
              <a:solidFill>
                <a:srgbClr val="000000"/>
              </a:solidFill>
              <a:latin typeface="Calibri"/>
              <a:cs typeface="Calibri"/>
              <a:sym typeface="Symbol" pitchFamily="18" charset="2"/>
            </a:endParaRPr>
          </a:p>
          <a:p>
            <a:pPr marL="118872" indent="0">
              <a:buNone/>
            </a:pPr>
            <a:r>
              <a:rPr lang="en-US" sz="3800" b="1" dirty="0">
                <a:solidFill>
                  <a:srgbClr val="000000"/>
                </a:solidFill>
                <a:latin typeface="Calibri"/>
                <a:cs typeface="Calibri"/>
                <a:sym typeface="Symbol" pitchFamily="18" charset="2"/>
              </a:rPr>
              <a:t>print(add_3_function(2))</a:t>
            </a:r>
          </a:p>
          <a:p>
            <a:pPr marL="118872" indent="0">
              <a:buNone/>
            </a:pPr>
            <a:endParaRPr lang="en-US" dirty="0">
              <a:solidFill>
                <a:schemeClr val="accent1">
                  <a:lumMod val="75000"/>
                </a:schemeClr>
              </a:solidFill>
              <a:sym typeface="Symbol" pitchFamily="18" charset="2"/>
            </a:endParaRPr>
          </a:p>
        </p:txBody>
      </p:sp>
    </p:spTree>
    <p:extLst>
      <p:ext uri="{BB962C8B-B14F-4D97-AF65-F5344CB8AC3E}">
        <p14:creationId xmlns:p14="http://schemas.microsoft.com/office/powerpoint/2010/main" val="94238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9"/>
            <a:ext cx="9144000" cy="293449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61" name="Title 1"/>
          <p:cNvSpPr>
            <a:spLocks noGrp="1"/>
          </p:cNvSpPr>
          <p:nvPr>
            <p:ph type="title"/>
          </p:nvPr>
        </p:nvSpPr>
        <p:spPr/>
        <p:txBody>
          <a:bodyPr/>
          <a:lstStyle/>
          <a:p>
            <a:r>
              <a:rPr lang="en-US" dirty="0"/>
              <a:t>Factorial (Group Work)*</a:t>
            </a:r>
          </a:p>
        </p:txBody>
      </p:sp>
      <p:sp>
        <p:nvSpPr>
          <p:cNvPr id="3" name="Content Placeholder 2"/>
          <p:cNvSpPr>
            <a:spLocks noGrp="1"/>
          </p:cNvSpPr>
          <p:nvPr>
            <p:ph idx="1"/>
          </p:nvPr>
        </p:nvSpPr>
        <p:spPr/>
        <p:txBody>
          <a:bodyPr>
            <a:normAutofit/>
          </a:bodyPr>
          <a:lstStyle/>
          <a:p>
            <a:pPr marL="0" indent="0">
              <a:spcAft>
                <a:spcPts val="600"/>
              </a:spcAft>
              <a:buNone/>
            </a:pPr>
            <a:r>
              <a:rPr lang="en-US" sz="2600" b="1" dirty="0">
                <a:sym typeface="Symbol" pitchFamily="18" charset="2"/>
              </a:rPr>
              <a:t>Factorial :   </a:t>
            </a:r>
            <a:r>
              <a:rPr lang="en-US" sz="2600" dirty="0">
                <a:sym typeface="Symbol" pitchFamily="18" charset="2"/>
              </a:rPr>
              <a:t>x! = all the numbers from 1 to x multiplied together. 5! = 5 * 4 * 3 * 2 * 1</a:t>
            </a:r>
          </a:p>
          <a:p>
            <a:pPr marL="0" indent="0">
              <a:buNone/>
            </a:pPr>
            <a:r>
              <a:rPr lang="en-US" sz="2600" i="1" dirty="0">
                <a:sym typeface="Symbol" pitchFamily="18" charset="2"/>
              </a:rPr>
              <a:t>We can redefine </a:t>
            </a:r>
            <a:r>
              <a:rPr lang="en-US" sz="2600" dirty="0">
                <a:sym typeface="Symbol" pitchFamily="18" charset="2"/>
              </a:rPr>
              <a:t>f(n) = n! </a:t>
            </a:r>
            <a:r>
              <a:rPr lang="en-US" sz="2600" i="1" dirty="0">
                <a:sym typeface="Symbol" pitchFamily="18" charset="2"/>
              </a:rPr>
              <a:t>recursively:</a:t>
            </a:r>
          </a:p>
          <a:p>
            <a:pPr lvl="1"/>
            <a:r>
              <a:rPr lang="en-US" sz="2400" dirty="0">
                <a:sym typeface="Symbol" pitchFamily="18" charset="2"/>
              </a:rPr>
              <a:t>Basis: 				f(1) = 1</a:t>
            </a:r>
          </a:p>
          <a:p>
            <a:pPr lvl="1"/>
            <a:r>
              <a:rPr lang="en-US" sz="2400" dirty="0">
                <a:sym typeface="Symbol" pitchFamily="18" charset="2"/>
              </a:rPr>
              <a:t>Recursive step: 		f(n) = n * f(n-1)</a:t>
            </a:r>
          </a:p>
          <a:p>
            <a:pPr marL="0" indent="0">
              <a:lnSpc>
                <a:spcPct val="120000"/>
              </a:lnSpc>
              <a:spcBef>
                <a:spcPts val="0"/>
              </a:spcBef>
              <a:spcAft>
                <a:spcPts val="1200"/>
              </a:spcAft>
              <a:buNone/>
            </a:pPr>
            <a:endParaRPr lang="en-US" sz="2900" dirty="0">
              <a:sym typeface="Symbol" pitchFamily="18" charset="2"/>
            </a:endParaRPr>
          </a:p>
          <a:p>
            <a:pPr marL="0" indent="0">
              <a:lnSpc>
                <a:spcPct val="120000"/>
              </a:lnSpc>
              <a:spcBef>
                <a:spcPts val="0"/>
              </a:spcBef>
              <a:spcAft>
                <a:spcPts val="1200"/>
              </a:spcAft>
              <a:buNone/>
            </a:pPr>
            <a:r>
              <a:rPr lang="en-US" sz="2900" dirty="0">
                <a:sym typeface="Symbol" pitchFamily="18" charset="2"/>
              </a:rPr>
              <a:t>Write the factorial(num) function using recursion!</a:t>
            </a:r>
          </a:p>
          <a:p>
            <a:pPr marL="0" indent="0">
              <a:buNone/>
            </a:pPr>
            <a:r>
              <a:rPr lang="en-US" sz="2600" dirty="0">
                <a:solidFill>
                  <a:srgbClr val="3366FF"/>
                </a:solidFill>
                <a:sym typeface="Symbol" pitchFamily="18" charset="2"/>
              </a:rPr>
              <a:t>BONUS: Find out how large of a number you can pass to your function before Python won’t compute it! (It will crash and you’ll have to restart the shell)</a:t>
            </a:r>
          </a:p>
          <a:p>
            <a:endParaRPr lang="en-US" dirty="0"/>
          </a:p>
        </p:txBody>
      </p:sp>
    </p:spTree>
    <p:extLst>
      <p:ext uri="{BB962C8B-B14F-4D97-AF65-F5344CB8AC3E}">
        <p14:creationId xmlns:p14="http://schemas.microsoft.com/office/powerpoint/2010/main" val="11289076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dirty="0"/>
              <a:t>Factorial (Algorithm)</a:t>
            </a:r>
          </a:p>
        </p:txBody>
      </p:sp>
      <p:sp>
        <p:nvSpPr>
          <p:cNvPr id="3" name="Content Placeholder 2"/>
          <p:cNvSpPr>
            <a:spLocks noGrp="1"/>
          </p:cNvSpPr>
          <p:nvPr>
            <p:ph idx="1"/>
          </p:nvPr>
        </p:nvSpPr>
        <p:spPr/>
        <p:txBody>
          <a:bodyPr/>
          <a:lstStyle/>
          <a:p>
            <a:pPr marL="117475" indent="0">
              <a:buFont typeface="Wingdings" pitchFamily="2" charset="2"/>
              <a:buNone/>
            </a:pPr>
            <a:r>
              <a:rPr lang="pt-BR" b="1" dirty="0">
                <a:solidFill>
                  <a:schemeClr val="accent1">
                    <a:lumMod val="75000"/>
                  </a:schemeClr>
                </a:solidFill>
              </a:rPr>
              <a:t>This function takes a number</a:t>
            </a:r>
          </a:p>
          <a:p>
            <a:pPr marL="117475" indent="0">
              <a:buFont typeface="Wingdings" pitchFamily="2" charset="2"/>
              <a:buNone/>
            </a:pPr>
            <a:r>
              <a:rPr lang="pt-BR" b="1" dirty="0">
                <a:solidFill>
                  <a:schemeClr val="accent1">
                    <a:lumMod val="75000"/>
                  </a:schemeClr>
                </a:solidFill>
              </a:rPr>
              <a:t>	If the number is 1, we</a:t>
            </a:r>
            <a:r>
              <a:rPr lang="pt-BR" altLang="en-US" b="1" dirty="0">
                <a:solidFill>
                  <a:schemeClr val="accent1">
                    <a:lumMod val="75000"/>
                  </a:schemeClr>
                </a:solidFill>
              </a:rPr>
              <a:t>’</a:t>
            </a:r>
            <a:r>
              <a:rPr lang="pt-BR" b="1" dirty="0">
                <a:solidFill>
                  <a:schemeClr val="accent1">
                    <a:lumMod val="75000"/>
                  </a:schemeClr>
                </a:solidFill>
              </a:rPr>
              <a:t>re at the basis</a:t>
            </a:r>
          </a:p>
          <a:p>
            <a:pPr marL="117475" indent="0">
              <a:buFont typeface="Wingdings" pitchFamily="2" charset="2"/>
              <a:buNone/>
            </a:pPr>
            <a:r>
              <a:rPr lang="pt-BR" b="1" dirty="0">
                <a:solidFill>
                  <a:schemeClr val="accent1">
                    <a:lumMod val="75000"/>
                  </a:schemeClr>
                </a:solidFill>
              </a:rPr>
              <a:t>        		return a 1</a:t>
            </a:r>
          </a:p>
          <a:p>
            <a:pPr marL="117475" indent="0">
              <a:buFont typeface="Wingdings" pitchFamily="2" charset="2"/>
              <a:buNone/>
            </a:pPr>
            <a:r>
              <a:rPr lang="pt-BR" b="1">
                <a:solidFill>
                  <a:schemeClr val="accent1">
                    <a:lumMod val="75000"/>
                  </a:schemeClr>
                </a:solidFill>
              </a:rPr>
              <a:t>    Otherwise</a:t>
            </a:r>
            <a:r>
              <a:rPr lang="pt-BR" b="1" dirty="0">
                <a:solidFill>
                  <a:schemeClr val="accent1">
                    <a:lumMod val="75000"/>
                  </a:schemeClr>
                </a:solidFill>
              </a:rPr>
              <a:t>, we need to recur</a:t>
            </a:r>
          </a:p>
          <a:p>
            <a:pPr marL="117475" indent="0">
              <a:buFont typeface="Wingdings" pitchFamily="2" charset="2"/>
              <a:buNone/>
            </a:pPr>
            <a:r>
              <a:rPr lang="pt-BR" b="1" dirty="0">
                <a:solidFill>
                  <a:schemeClr val="accent1">
                    <a:lumMod val="75000"/>
                  </a:schemeClr>
                </a:solidFill>
              </a:rPr>
              <a:t>		return the number * the next step</a:t>
            </a:r>
          </a:p>
          <a:p>
            <a:pPr marL="117475" indent="0">
              <a:buFont typeface="Wingdings" pitchFamily="2" charset="2"/>
              <a:buNone/>
            </a:pPr>
            <a:endParaRPr lang="pt-BR" b="1" dirty="0">
              <a:solidFill>
                <a:srgbClr val="BFBFBF"/>
              </a:solidFill>
            </a:endParaRPr>
          </a:p>
        </p:txBody>
      </p:sp>
    </p:spTree>
    <p:extLst>
      <p:ext uri="{BB962C8B-B14F-4D97-AF65-F5344CB8AC3E}">
        <p14:creationId xmlns:p14="http://schemas.microsoft.com/office/powerpoint/2010/main" val="3705397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(Solution)</a:t>
            </a:r>
          </a:p>
        </p:txBody>
      </p:sp>
      <p:sp>
        <p:nvSpPr>
          <p:cNvPr id="3" name="Content Placeholder 2"/>
          <p:cNvSpPr>
            <a:spLocks noGrp="1"/>
          </p:cNvSpPr>
          <p:nvPr>
            <p:ph idx="1"/>
          </p:nvPr>
        </p:nvSpPr>
        <p:spPr/>
        <p:txBody>
          <a:bodyPr/>
          <a:lstStyle/>
          <a:p>
            <a:pPr marL="118872" indent="0">
              <a:buNone/>
            </a:pPr>
            <a:r>
              <a:rPr lang="pt-BR" b="1" dirty="0">
                <a:latin typeface="Calibri"/>
                <a:cs typeface="Calibri"/>
              </a:rPr>
              <a:t>def factorial(num):</a:t>
            </a:r>
          </a:p>
          <a:p>
            <a:pPr marL="118872" indent="0">
              <a:buNone/>
            </a:pPr>
            <a:r>
              <a:rPr lang="pt-BR" b="1" dirty="0">
                <a:latin typeface="Calibri"/>
                <a:cs typeface="Calibri"/>
              </a:rPr>
              <a:t>    if(</a:t>
            </a:r>
            <a:r>
              <a:rPr lang="pt-BR" b="1" dirty="0">
                <a:solidFill>
                  <a:srgbClr val="FF0000"/>
                </a:solidFill>
                <a:latin typeface="Calibri"/>
                <a:cs typeface="Calibri"/>
              </a:rPr>
              <a:t>num == 1</a:t>
            </a:r>
            <a:r>
              <a:rPr lang="pt-BR" b="1" dirty="0">
                <a:latin typeface="Calibri"/>
                <a:cs typeface="Calibri"/>
              </a:rPr>
              <a:t>):</a:t>
            </a:r>
          </a:p>
          <a:p>
            <a:pPr marL="118872" indent="0">
              <a:buNone/>
            </a:pPr>
            <a:r>
              <a:rPr lang="pt-BR" b="1" dirty="0">
                <a:latin typeface="Calibri"/>
                <a:cs typeface="Calibri"/>
              </a:rPr>
              <a:t>        return </a:t>
            </a:r>
            <a:r>
              <a:rPr lang="pt-BR" b="1" dirty="0">
                <a:solidFill>
                  <a:srgbClr val="FF0000"/>
                </a:solidFill>
                <a:latin typeface="Calibri"/>
                <a:cs typeface="Calibri"/>
              </a:rPr>
              <a:t>1</a:t>
            </a:r>
          </a:p>
          <a:p>
            <a:pPr marL="118872" indent="0">
              <a:buNone/>
            </a:pPr>
            <a:r>
              <a:rPr lang="pt-BR" b="1" dirty="0">
                <a:latin typeface="Calibri"/>
                <a:cs typeface="Calibri"/>
              </a:rPr>
              <a:t>    else :</a:t>
            </a:r>
          </a:p>
          <a:p>
            <a:pPr marL="118872" indent="0">
              <a:buNone/>
            </a:pPr>
            <a:r>
              <a:rPr lang="pt-BR" b="1" dirty="0">
                <a:latin typeface="Calibri"/>
                <a:cs typeface="Calibri"/>
              </a:rPr>
              <a:t>        return </a:t>
            </a:r>
            <a:r>
              <a:rPr lang="pt-BR" b="1" dirty="0">
                <a:solidFill>
                  <a:srgbClr val="FF0000"/>
                </a:solidFill>
                <a:latin typeface="Calibri"/>
                <a:cs typeface="Calibri"/>
              </a:rPr>
              <a:t>num</a:t>
            </a:r>
            <a:r>
              <a:rPr lang="pt-BR" b="1" dirty="0">
                <a:latin typeface="Calibri"/>
                <a:cs typeface="Calibri"/>
              </a:rPr>
              <a:t> * factorial(</a:t>
            </a:r>
            <a:r>
              <a:rPr lang="pt-BR" b="1" dirty="0">
                <a:solidFill>
                  <a:srgbClr val="FF0000"/>
                </a:solidFill>
                <a:latin typeface="Calibri"/>
                <a:cs typeface="Calibri"/>
              </a:rPr>
              <a:t>num - 1</a:t>
            </a:r>
            <a:r>
              <a:rPr lang="pt-BR" b="1" dirty="0">
                <a:latin typeface="Calibri"/>
                <a:cs typeface="Calibri"/>
              </a:rPr>
              <a:t>)</a:t>
            </a:r>
          </a:p>
          <a:p>
            <a:pPr marL="118872" indent="0">
              <a:buNone/>
            </a:pPr>
            <a:endParaRPr lang="pt-BR" b="1" dirty="0">
              <a:latin typeface="Calibri"/>
              <a:cs typeface="Calibri"/>
            </a:endParaRPr>
          </a:p>
          <a:p>
            <a:pPr marL="118872" indent="0">
              <a:buNone/>
            </a:pPr>
            <a:r>
              <a:rPr lang="pt-BR" b="1" dirty="0">
                <a:latin typeface="Calibri"/>
                <a:cs typeface="Calibri"/>
              </a:rPr>
              <a:t>print(factorial(5))</a:t>
            </a:r>
            <a:endParaRPr lang="en-US" b="1" dirty="0">
              <a:latin typeface="Calibri"/>
              <a:cs typeface="Calibri"/>
            </a:endParaRPr>
          </a:p>
        </p:txBody>
      </p:sp>
    </p:spTree>
    <p:extLst>
      <p:ext uri="{BB962C8B-B14F-4D97-AF65-F5344CB8AC3E}">
        <p14:creationId xmlns:p14="http://schemas.microsoft.com/office/powerpoint/2010/main" val="2436628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(Solution)</a:t>
            </a:r>
          </a:p>
        </p:txBody>
      </p:sp>
      <p:sp>
        <p:nvSpPr>
          <p:cNvPr id="3" name="Content Placeholder 2"/>
          <p:cNvSpPr>
            <a:spLocks noGrp="1"/>
          </p:cNvSpPr>
          <p:nvPr>
            <p:ph idx="1"/>
          </p:nvPr>
        </p:nvSpPr>
        <p:spPr/>
        <p:txBody>
          <a:bodyPr>
            <a:normAutofit fontScale="32500" lnSpcReduction="20000"/>
          </a:bodyPr>
          <a:lstStyle/>
          <a:p>
            <a:pPr marL="118872" indent="0">
              <a:lnSpc>
                <a:spcPct val="120000"/>
              </a:lnSpc>
              <a:buNone/>
            </a:pPr>
            <a:r>
              <a:rPr lang="pt-BR" sz="9800" dirty="0"/>
              <a:t>My version of Python will run up to </a:t>
            </a:r>
            <a:br>
              <a:rPr lang="pt-BR" sz="9800" dirty="0">
                <a:solidFill>
                  <a:srgbClr val="FF0000"/>
                </a:solidFill>
              </a:rPr>
            </a:br>
            <a:r>
              <a:rPr lang="pt-BR" sz="9800" dirty="0">
                <a:solidFill>
                  <a:srgbClr val="FF0000"/>
                </a:solidFill>
              </a:rPr>
              <a:t>factorial(995)</a:t>
            </a:r>
            <a:r>
              <a:rPr lang="pt-BR" sz="9800" dirty="0"/>
              <a:t>, which is :</a:t>
            </a:r>
          </a:p>
          <a:p>
            <a:pPr marL="118872" indent="0">
              <a:buNone/>
            </a:pPr>
            <a:endParaRPr lang="pt-BR" b="1" dirty="0">
              <a:solidFill>
                <a:srgbClr val="FF0000"/>
              </a:solidFill>
            </a:endParaRPr>
          </a:p>
          <a:p>
            <a:pPr marL="118872" indent="0">
              <a:buNone/>
            </a:pPr>
            <a:r>
              <a:rPr lang="en-US" sz="3400" dirty="0">
                <a:solidFill>
                  <a:srgbClr val="FF0000"/>
                </a:solidFill>
              </a:rPr>
              <a:t>406437429372911810071707620504996316369694779581106664803958032466069525746988378515441790618198682607763716046197022512713251519746540788713981108182907123027358512075171846841386259548711348312108005471427734939620777856323299427829814400368977625938900868515149759604704446863530299534501534338407544163682478760476217223515724621349155419414115317250578456790252468979651282555110845368609004248079562865567867376149942000882858856371633620435940486071854353764181341666733034254387940123907667093608415507507846396772134593922310157933491723386316330959727775777403383095470344340789900394429705151192404928812025189188201446650451399692291113230088721994348902095320528891255073653743019450507009238168725861260894573612065054945643507563054750159464205312943078343060301062549558497347968737282514065999998388848782559263133407867106464083241601987625267474077386051804807998630284357522427238993280268955649379092292027748824930111625070479076635125908856026591514689885135706979819835657276960222972144490247887945568953826719737839880178040919433896284365345042406830080242264031169899019507540663914750715882798276061693608630953226485402060110078592188011557381698369137833416493553116272370831423296605404276281109594069904845506339457866434048559868794260780017440663824957484879356114538850786938127642787318486044318471004067649187789503032682147201554135683959756749441779024229070670054257640571915072911774125134346036266912990957357914042989298027875621381280302448791030235543374018625667553896189674558137638211285200766096846123591530191528549072083858083680110857406700829384474323490300115265548730068119528803771293201335907993377241579583799509294423104621662510010949776631056874865631413177146582525675886826424612531114897450008518735209213983810474393037610968265710373289358717746171534809334767716634803876523660782986358888779610519817010791607582313250596034509800931774963933381437853029661800496898837623082762053333858138364486293135804359705642503196136631122817429879415069065644223073313606622117781873901191124731849457606713239649606099469756834916633283458197614580697094087882755099718149308313603400809896330205332291431745816402376698581282542415750355741912532687840222251468970892438276846264724169505538643696939887649942923333570722457929628287208918089728000000000000000000000000000000000000000000000000000000000000000000000000000000000000000000000000000000000000000000000000000000000000000000000000000000000000000000000000000000000000000000000000000000000000000000000000000000000000000000000000000000</a:t>
            </a:r>
          </a:p>
        </p:txBody>
      </p:sp>
    </p:spTree>
    <p:extLst>
      <p:ext uri="{BB962C8B-B14F-4D97-AF65-F5344CB8AC3E}">
        <p14:creationId xmlns:p14="http://schemas.microsoft.com/office/powerpoint/2010/main" val="796492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dirty="0"/>
              <a:t>Fibonacci (Group Work)*</a:t>
            </a:r>
          </a:p>
        </p:txBody>
      </p:sp>
      <p:sp>
        <p:nvSpPr>
          <p:cNvPr id="3" name="Content Placeholder 2"/>
          <p:cNvSpPr>
            <a:spLocks noGrp="1"/>
          </p:cNvSpPr>
          <p:nvPr>
            <p:ph idx="1"/>
          </p:nvPr>
        </p:nvSpPr>
        <p:spPr>
          <a:xfrm>
            <a:off x="457200" y="1600200"/>
            <a:ext cx="5719314" cy="5086583"/>
          </a:xfrm>
        </p:spPr>
        <p:txBody>
          <a:bodyPr>
            <a:normAutofit fontScale="62500" lnSpcReduction="20000"/>
          </a:bodyPr>
          <a:lstStyle/>
          <a:p>
            <a:pPr marL="0" indent="0">
              <a:lnSpc>
                <a:spcPct val="120000"/>
              </a:lnSpc>
              <a:buNone/>
            </a:pPr>
            <a:r>
              <a:rPr lang="en-US" sz="3500" dirty="0">
                <a:sym typeface="Symbol" pitchFamily="18" charset="2"/>
              </a:rPr>
              <a:t>The</a:t>
            </a:r>
            <a:r>
              <a:rPr lang="en-US" sz="3500" b="1" dirty="0">
                <a:sym typeface="Symbol" pitchFamily="18" charset="2"/>
              </a:rPr>
              <a:t> Fibonacci numbers </a:t>
            </a:r>
            <a:r>
              <a:rPr lang="en-US" sz="3500" dirty="0">
                <a:sym typeface="Symbol" pitchFamily="18" charset="2"/>
              </a:rPr>
              <a:t>are made as follows:</a:t>
            </a:r>
          </a:p>
          <a:p>
            <a:pPr lvl="1">
              <a:lnSpc>
                <a:spcPct val="120000"/>
              </a:lnSpc>
            </a:pPr>
            <a:r>
              <a:rPr lang="en-US" sz="3500" dirty="0">
                <a:sym typeface="Symbol" pitchFamily="18" charset="2"/>
              </a:rPr>
              <a:t>f(0) = 1 and f(1) = 1</a:t>
            </a:r>
          </a:p>
          <a:p>
            <a:pPr lvl="1">
              <a:lnSpc>
                <a:spcPct val="120000"/>
              </a:lnSpc>
            </a:pPr>
            <a:r>
              <a:rPr lang="en-US" sz="3500" dirty="0">
                <a:sym typeface="Symbol" pitchFamily="18" charset="2"/>
              </a:rPr>
              <a:t>Any other number is the sum of</a:t>
            </a:r>
            <a:br>
              <a:rPr lang="en-US" sz="3500" dirty="0">
                <a:sym typeface="Symbol" pitchFamily="18" charset="2"/>
              </a:rPr>
            </a:br>
            <a:r>
              <a:rPr lang="en-US" sz="3500" dirty="0">
                <a:sym typeface="Symbol" pitchFamily="18" charset="2"/>
              </a:rPr>
              <a:t>the two previous values. </a:t>
            </a:r>
            <a:br>
              <a:rPr lang="en-US" sz="3500" dirty="0">
                <a:sym typeface="Symbol" pitchFamily="18" charset="2"/>
              </a:rPr>
            </a:br>
            <a:r>
              <a:rPr lang="en-US" sz="3500" dirty="0">
                <a:sym typeface="Symbol" pitchFamily="18" charset="2"/>
              </a:rPr>
              <a:t>So 	f(2) = f(1) + f(0) = 2, 	and </a:t>
            </a:r>
            <a:br>
              <a:rPr lang="en-US" sz="3500" dirty="0">
                <a:sym typeface="Symbol" pitchFamily="18" charset="2"/>
              </a:rPr>
            </a:br>
            <a:r>
              <a:rPr lang="en-US" sz="3500" dirty="0">
                <a:sym typeface="Symbol" pitchFamily="18" charset="2"/>
              </a:rPr>
              <a:t>	    	f(3) = f(2) + f(1) = 3</a:t>
            </a:r>
          </a:p>
          <a:p>
            <a:pPr lvl="1">
              <a:lnSpc>
                <a:spcPct val="120000"/>
              </a:lnSpc>
            </a:pPr>
            <a:endParaRPr lang="en-US" dirty="0">
              <a:sym typeface="Symbol" pitchFamily="18" charset="2"/>
            </a:endParaRPr>
          </a:p>
          <a:p>
            <a:pPr marL="0" indent="0">
              <a:lnSpc>
                <a:spcPct val="120000"/>
              </a:lnSpc>
              <a:buNone/>
            </a:pPr>
            <a:r>
              <a:rPr lang="en-US" sz="4600" dirty="0">
                <a:sym typeface="Symbol" pitchFamily="18" charset="2"/>
              </a:rPr>
              <a:t>Write a recursive function that can compute any Fibonacci number.</a:t>
            </a:r>
          </a:p>
          <a:p>
            <a:pPr marL="0" indent="0">
              <a:lnSpc>
                <a:spcPct val="120000"/>
              </a:lnSpc>
              <a:buNone/>
            </a:pPr>
            <a:r>
              <a:rPr lang="en-US" sz="3500" dirty="0">
                <a:sym typeface="Symbol" pitchFamily="18" charset="2"/>
              </a:rPr>
              <a:t>Use a loop in the MAIN SECTION of your code to output the first 25 of them.</a:t>
            </a:r>
          </a:p>
          <a:p>
            <a:endParaRPr lang="en-US" dirty="0">
              <a:solidFill>
                <a:srgbClr val="0070C0"/>
              </a:solidFill>
              <a:sym typeface="Symbol" pitchFamily="18" charset="2"/>
            </a:endParaRPr>
          </a:p>
          <a:p>
            <a:endParaRPr lang="en-US" dirty="0"/>
          </a:p>
        </p:txBody>
      </p:sp>
      <p:pic>
        <p:nvPicPr>
          <p:cNvPr id="2" name="Picture 1"/>
          <p:cNvPicPr>
            <a:picLocks noChangeAspect="1"/>
          </p:cNvPicPr>
          <p:nvPr/>
        </p:nvPicPr>
        <p:blipFill>
          <a:blip r:embed="rId2"/>
          <a:stretch>
            <a:fillRect/>
          </a:stretch>
        </p:blipFill>
        <p:spPr>
          <a:xfrm>
            <a:off x="6324600" y="1546289"/>
            <a:ext cx="2598203" cy="5311711"/>
          </a:xfrm>
          <a:prstGeom prst="rect">
            <a:avLst/>
          </a:prstGeom>
        </p:spPr>
      </p:pic>
    </p:spTree>
    <p:extLst>
      <p:ext uri="{BB962C8B-B14F-4D97-AF65-F5344CB8AC3E}">
        <p14:creationId xmlns:p14="http://schemas.microsoft.com/office/powerpoint/2010/main" val="1387411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dirty="0"/>
              <a:t>Fibonacci (Algorithm)</a:t>
            </a:r>
          </a:p>
        </p:txBody>
      </p:sp>
      <p:sp>
        <p:nvSpPr>
          <p:cNvPr id="3" name="Content Placeholder 2"/>
          <p:cNvSpPr>
            <a:spLocks noGrp="1"/>
          </p:cNvSpPr>
          <p:nvPr>
            <p:ph idx="1"/>
          </p:nvPr>
        </p:nvSpPr>
        <p:spPr>
          <a:xfrm>
            <a:off x="457200" y="1600200"/>
            <a:ext cx="8229600" cy="5086583"/>
          </a:xfrm>
        </p:spPr>
        <p:txBody>
          <a:bodyPr/>
          <a:lstStyle/>
          <a:p>
            <a:pPr marL="117475" indent="0">
              <a:buFont typeface="Wingdings" pitchFamily="2" charset="2"/>
              <a:buNone/>
            </a:pPr>
            <a:r>
              <a:rPr lang="pt-BR" b="1" dirty="0">
                <a:solidFill>
                  <a:schemeClr val="accent1">
                    <a:lumMod val="75000"/>
                  </a:schemeClr>
                </a:solidFill>
              </a:rPr>
              <a:t>This function takes a number</a:t>
            </a:r>
          </a:p>
          <a:p>
            <a:pPr marL="117475" indent="0">
              <a:buFont typeface="Wingdings" pitchFamily="2" charset="2"/>
              <a:buNone/>
            </a:pPr>
            <a:r>
              <a:rPr lang="pt-BR" b="1" dirty="0">
                <a:solidFill>
                  <a:schemeClr val="accent1">
                    <a:lumMod val="75000"/>
                  </a:schemeClr>
                </a:solidFill>
              </a:rPr>
              <a:t>	If the number is 0 or 1, we</a:t>
            </a:r>
            <a:r>
              <a:rPr lang="pt-BR" altLang="en-US" b="1" dirty="0">
                <a:solidFill>
                  <a:schemeClr val="accent1">
                    <a:lumMod val="75000"/>
                  </a:schemeClr>
                </a:solidFill>
              </a:rPr>
              <a:t>’</a:t>
            </a:r>
            <a:r>
              <a:rPr lang="pt-BR" b="1" dirty="0">
                <a:solidFill>
                  <a:schemeClr val="accent1">
                    <a:lumMod val="75000"/>
                  </a:schemeClr>
                </a:solidFill>
              </a:rPr>
              <a:t>re at the basis</a:t>
            </a:r>
          </a:p>
          <a:p>
            <a:pPr marL="117475" indent="0">
              <a:buFont typeface="Wingdings" pitchFamily="2" charset="2"/>
              <a:buNone/>
            </a:pPr>
            <a:r>
              <a:rPr lang="pt-BR" b="1" dirty="0">
                <a:solidFill>
                  <a:schemeClr val="accent1">
                    <a:lumMod val="75000"/>
                  </a:schemeClr>
                </a:solidFill>
              </a:rPr>
              <a:t>        	return a 1</a:t>
            </a:r>
          </a:p>
          <a:p>
            <a:pPr marL="117475" indent="0">
              <a:buFont typeface="Wingdings" pitchFamily="2" charset="2"/>
              <a:buNone/>
            </a:pPr>
            <a:r>
              <a:rPr lang="pt-BR" b="1" dirty="0">
                <a:solidFill>
                  <a:schemeClr val="accent1">
                    <a:lumMod val="75000"/>
                  </a:schemeClr>
                </a:solidFill>
              </a:rPr>
              <a:t>    Otherwise, we need to recur</a:t>
            </a:r>
          </a:p>
          <a:p>
            <a:pPr marL="117475" indent="0">
              <a:buFont typeface="Wingdings" pitchFamily="2" charset="2"/>
              <a:buNone/>
            </a:pPr>
            <a:r>
              <a:rPr lang="pt-BR" b="1" dirty="0">
                <a:solidFill>
                  <a:schemeClr val="accent1">
                    <a:lumMod val="75000"/>
                  </a:schemeClr>
                </a:solidFill>
              </a:rPr>
              <a:t>		</a:t>
            </a:r>
            <a:r>
              <a:rPr lang="pt-BR" sz="2600" b="1" dirty="0">
                <a:solidFill>
                  <a:schemeClr val="accent1">
                    <a:lumMod val="75000"/>
                  </a:schemeClr>
                </a:solidFill>
              </a:rPr>
              <a:t>return </a:t>
            </a:r>
            <a:r>
              <a:rPr lang="pt-BR" sz="2600" b="1" dirty="0">
                <a:solidFill>
                  <a:srgbClr val="00B050"/>
                </a:solidFill>
              </a:rPr>
              <a:t>the two previous values added together</a:t>
            </a:r>
          </a:p>
          <a:p>
            <a:pPr marL="117475" indent="0">
              <a:buFont typeface="Wingdings" pitchFamily="2" charset="2"/>
              <a:buNone/>
            </a:pPr>
            <a:endParaRPr lang="pt-BR" sz="2800" b="1" dirty="0">
              <a:solidFill>
                <a:srgbClr val="00B050"/>
              </a:solidFill>
            </a:endParaRPr>
          </a:p>
          <a:p>
            <a:pPr marL="117475" indent="0">
              <a:buFont typeface="Wingdings" pitchFamily="2" charset="2"/>
              <a:buNone/>
            </a:pPr>
            <a:r>
              <a:rPr lang="pt-BR" sz="2800" dirty="0">
                <a:solidFill>
                  <a:srgbClr val="FF0000"/>
                </a:solidFill>
              </a:rPr>
              <a:t>HINT: This involves 2 recursive calls, not 1</a:t>
            </a:r>
          </a:p>
          <a:p>
            <a:pPr marL="117475" indent="0">
              <a:buFont typeface="Wingdings" pitchFamily="2" charset="2"/>
              <a:buNone/>
            </a:pPr>
            <a:endParaRPr lang="pt-BR" b="1" dirty="0">
              <a:solidFill>
                <a:srgbClr val="BFBFBF"/>
              </a:solidFill>
            </a:endParaRPr>
          </a:p>
        </p:txBody>
      </p:sp>
    </p:spTree>
    <p:extLst>
      <p:ext uri="{BB962C8B-B14F-4D97-AF65-F5344CB8AC3E}">
        <p14:creationId xmlns:p14="http://schemas.microsoft.com/office/powerpoint/2010/main" val="1589864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Fibonacci (Solution)</a:t>
            </a:r>
          </a:p>
        </p:txBody>
      </p:sp>
      <p:pic>
        <p:nvPicPr>
          <p:cNvPr id="5" name="Picture 4"/>
          <p:cNvPicPr>
            <a:picLocks noChangeAspect="1"/>
          </p:cNvPicPr>
          <p:nvPr/>
        </p:nvPicPr>
        <p:blipFill>
          <a:blip r:embed="rId2"/>
          <a:stretch>
            <a:fillRect/>
          </a:stretch>
        </p:blipFill>
        <p:spPr>
          <a:xfrm>
            <a:off x="1504950" y="1971675"/>
            <a:ext cx="6134100" cy="2914650"/>
          </a:xfrm>
          <a:prstGeom prst="rect">
            <a:avLst/>
          </a:prstGeom>
        </p:spPr>
      </p:pic>
    </p:spTree>
    <p:extLst>
      <p:ext uri="{BB962C8B-B14F-4D97-AF65-F5344CB8AC3E}">
        <p14:creationId xmlns:p14="http://schemas.microsoft.com/office/powerpoint/2010/main" val="3408256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55890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215161"/>
            <a:ext cx="9144000" cy="164283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a:t>SWAP Part 1 (Group Work – 1pt)</a:t>
            </a:r>
          </a:p>
        </p:txBody>
      </p:sp>
      <p:sp>
        <p:nvSpPr>
          <p:cNvPr id="2" name="Content Placeholder 1"/>
          <p:cNvSpPr>
            <a:spLocks noGrp="1"/>
          </p:cNvSpPr>
          <p:nvPr>
            <p:ph idx="1"/>
          </p:nvPr>
        </p:nvSpPr>
        <p:spPr>
          <a:xfrm>
            <a:off x="457200" y="1791323"/>
            <a:ext cx="8229600" cy="4895460"/>
          </a:xfrm>
        </p:spPr>
        <p:txBody>
          <a:bodyPr>
            <a:normAutofit/>
          </a:bodyPr>
          <a:lstStyle/>
          <a:p>
            <a:pPr marL="45720" indent="0">
              <a:buNone/>
            </a:pPr>
            <a:r>
              <a:rPr lang="en-US" sz="2400" dirty="0">
                <a:solidFill>
                  <a:srgbClr val="000000"/>
                </a:solidFill>
                <a:latin typeface="Calibri"/>
                <a:cs typeface="Calibri"/>
              </a:rPr>
              <a:t>card1 = "3 of hearts"</a:t>
            </a:r>
          </a:p>
          <a:p>
            <a:pPr marL="45720" indent="0">
              <a:buNone/>
            </a:pPr>
            <a:r>
              <a:rPr lang="en-US" sz="2400" dirty="0">
                <a:solidFill>
                  <a:srgbClr val="000000"/>
                </a:solidFill>
                <a:latin typeface="Calibri"/>
                <a:cs typeface="Calibri"/>
              </a:rPr>
              <a:t>card2 = "Q of spades"</a:t>
            </a:r>
          </a:p>
          <a:p>
            <a:pPr marL="45720" indent="0">
              <a:buNone/>
            </a:pPr>
            <a:endParaRPr lang="en-US" sz="2400" dirty="0">
              <a:solidFill>
                <a:srgbClr val="000000"/>
              </a:solidFill>
              <a:latin typeface="Calibri"/>
              <a:cs typeface="Calibri"/>
            </a:endParaRPr>
          </a:p>
          <a:p>
            <a:pPr marL="45720" indent="0">
              <a:buNone/>
            </a:pPr>
            <a:r>
              <a:rPr lang="en-US" sz="2400" dirty="0">
                <a:solidFill>
                  <a:srgbClr val="000000"/>
                </a:solidFill>
                <a:latin typeface="Calibri"/>
                <a:cs typeface="Calibri"/>
              </a:rPr>
              <a:t>print("Before Swap\nCard1:", card1, "Card2:", card2)</a:t>
            </a:r>
          </a:p>
          <a:p>
            <a:pPr marL="45720" indent="0">
              <a:buNone/>
            </a:pPr>
            <a:endParaRPr lang="en-US" sz="2400" dirty="0">
              <a:solidFill>
                <a:srgbClr val="000000"/>
              </a:solidFill>
              <a:latin typeface="Calibri"/>
              <a:cs typeface="Calibri"/>
            </a:endParaRPr>
          </a:p>
          <a:p>
            <a:pPr marL="45720" indent="0">
              <a:buNone/>
            </a:pPr>
            <a:r>
              <a:rPr lang="en-US" sz="2400" dirty="0">
                <a:solidFill>
                  <a:schemeClr val="accent3"/>
                </a:solidFill>
                <a:latin typeface="Calibri"/>
                <a:cs typeface="Calibri"/>
              </a:rPr>
              <a:t>#write code here that swaps the values of the cards!!!</a:t>
            </a:r>
          </a:p>
          <a:p>
            <a:pPr marL="45720" indent="0">
              <a:buNone/>
            </a:pPr>
            <a:endParaRPr lang="en-US" sz="2400" dirty="0">
              <a:solidFill>
                <a:srgbClr val="000000"/>
              </a:solidFill>
              <a:latin typeface="Calibri"/>
              <a:cs typeface="Calibri"/>
            </a:endParaRPr>
          </a:p>
          <a:p>
            <a:pPr marL="45720" indent="0">
              <a:buNone/>
            </a:pPr>
            <a:r>
              <a:rPr lang="en-US" sz="2400" dirty="0">
                <a:solidFill>
                  <a:srgbClr val="000000"/>
                </a:solidFill>
                <a:latin typeface="Calibri"/>
                <a:cs typeface="Calibri"/>
              </a:rPr>
              <a:t>print("\</a:t>
            </a:r>
            <a:r>
              <a:rPr lang="en-US" sz="2400" dirty="0" err="1">
                <a:solidFill>
                  <a:srgbClr val="000000"/>
                </a:solidFill>
                <a:latin typeface="Calibri"/>
                <a:cs typeface="Calibri"/>
              </a:rPr>
              <a:t>nAfter</a:t>
            </a:r>
            <a:r>
              <a:rPr lang="en-US" sz="2400" dirty="0">
                <a:solidFill>
                  <a:srgbClr val="000000"/>
                </a:solidFill>
                <a:latin typeface="Calibri"/>
                <a:cs typeface="Calibri"/>
              </a:rPr>
              <a:t> Swap\nCard1:", card1, "Card2:", card2)</a:t>
            </a:r>
          </a:p>
          <a:p>
            <a:pPr marL="45720" indent="0">
              <a:buNone/>
            </a:pPr>
            <a:endParaRPr lang="en-US" sz="2400" dirty="0">
              <a:solidFill>
                <a:srgbClr val="000000"/>
              </a:solidFill>
            </a:endParaRPr>
          </a:p>
          <a:p>
            <a:pPr marL="45720" indent="0">
              <a:buNone/>
            </a:pPr>
            <a:r>
              <a:rPr lang="en-US" sz="2800" i="1" dirty="0">
                <a:solidFill>
                  <a:schemeClr val="accent1">
                    <a:lumMod val="75000"/>
                  </a:schemeClr>
                </a:solidFill>
                <a:sym typeface="Wingdings"/>
              </a:rPr>
              <a:t> Find t</a:t>
            </a:r>
            <a:r>
              <a:rPr lang="en-US" sz="2800" i="1" dirty="0">
                <a:solidFill>
                  <a:schemeClr val="accent1">
                    <a:lumMod val="75000"/>
                  </a:schemeClr>
                </a:solidFill>
              </a:rPr>
              <a:t>his code on Canvas as </a:t>
            </a:r>
            <a:r>
              <a:rPr lang="en-US" sz="2800" b="1" i="1" dirty="0">
                <a:solidFill>
                  <a:schemeClr val="accent1">
                    <a:lumMod val="75000"/>
                  </a:schemeClr>
                </a:solidFill>
              </a:rPr>
              <a:t>swap_starter.py</a:t>
            </a:r>
            <a:endParaRPr lang="en-US" sz="2800" i="1" dirty="0">
              <a:solidFill>
                <a:schemeClr val="accent1">
                  <a:lumMod val="75000"/>
                </a:schemeClr>
              </a:solidFill>
            </a:endParaRPr>
          </a:p>
          <a:p>
            <a:pPr marL="45720" indent="0">
              <a:buNone/>
            </a:pPr>
            <a:endParaRPr lang="en-US" sz="2800" dirty="0">
              <a:solidFill>
                <a:srgbClr val="000000"/>
              </a:solidFill>
            </a:endParaRPr>
          </a:p>
          <a:p>
            <a:pPr marL="45720" indent="0">
              <a:buNone/>
            </a:pPr>
            <a:endParaRPr lang="en-US" sz="2600" dirty="0">
              <a:solidFill>
                <a:srgbClr val="000000"/>
              </a:solidFill>
            </a:endParaRPr>
          </a:p>
        </p:txBody>
      </p:sp>
    </p:spTree>
    <p:extLst>
      <p:ext uri="{BB962C8B-B14F-4D97-AF65-F5344CB8AC3E}">
        <p14:creationId xmlns:p14="http://schemas.microsoft.com/office/powerpoint/2010/main" val="686676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20</a:t>
            </a:r>
          </a:p>
        </p:txBody>
      </p:sp>
    </p:spTree>
    <p:extLst>
      <p:ext uri="{BB962C8B-B14F-4D97-AF65-F5344CB8AC3E}">
        <p14:creationId xmlns:p14="http://schemas.microsoft.com/office/powerpoint/2010/main" val="59783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263840"/>
            <a:ext cx="7751285" cy="4819781"/>
          </a:xfrm>
          <a:prstGeom prst="rect">
            <a:avLst/>
          </a:prstGeom>
          <a:noFill/>
        </p:spPr>
        <p:txBody>
          <a:bodyPr wrap="square" rtlCol="0">
            <a:spAutoFit/>
          </a:bodyPr>
          <a:lstStyle/>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Objects!</a:t>
            </a:r>
          </a:p>
          <a:p>
            <a:pPr marL="285750" indent="-285750">
              <a:lnSpc>
                <a:spcPct val="120000"/>
              </a:lnSpc>
              <a:buFont typeface="Arial"/>
              <a:buChar char="•"/>
            </a:pPr>
            <a:endParaRPr lang="en-US" sz="3200" dirty="0">
              <a:latin typeface="Cambria"/>
              <a:cs typeface="Cambria"/>
            </a:endParaRPr>
          </a:p>
          <a:p>
            <a:pPr marL="742950" lvl="1" indent="-285750">
              <a:lnSpc>
                <a:spcPct val="120000"/>
              </a:lnSpc>
              <a:buFont typeface="Arial"/>
              <a:buChar char="•"/>
            </a:pPr>
            <a:r>
              <a:rPr lang="en-US" sz="3200" dirty="0">
                <a:latin typeface="Cambria"/>
                <a:cs typeface="Cambria"/>
              </a:rPr>
              <a:t>Methods</a:t>
            </a:r>
          </a:p>
          <a:p>
            <a:pPr marL="285750" indent="-285750">
              <a:lnSpc>
                <a:spcPct val="120000"/>
              </a:lnSpc>
              <a:buFont typeface="Arial"/>
              <a:buChar char="•"/>
            </a:pPr>
            <a:endParaRPr lang="en-US" sz="3200" dirty="0">
              <a:latin typeface="Cambria"/>
              <a:cs typeface="Cambria"/>
            </a:endParaRPr>
          </a:p>
          <a:p>
            <a:pPr marL="742950" lvl="1" indent="-285750">
              <a:lnSpc>
                <a:spcPct val="120000"/>
              </a:lnSpc>
              <a:buFont typeface="Arial"/>
              <a:buChar char="•"/>
            </a:pPr>
            <a:r>
              <a:rPr lang="en-US" sz="3200" dirty="0">
                <a:latin typeface="Cambria"/>
                <a:cs typeface="Cambria"/>
              </a:rPr>
              <a:t>Attributes</a:t>
            </a:r>
          </a:p>
          <a:p>
            <a:pPr marL="285750" indent="-285750">
              <a:lnSpc>
                <a:spcPct val="120000"/>
              </a:lnSpc>
              <a:buFont typeface="Arial"/>
              <a:buChar char="•"/>
            </a:pPr>
            <a:endParaRPr lang="en-US" sz="3200" dirty="0">
              <a:latin typeface="Cambria"/>
              <a:cs typeface="Cambria"/>
            </a:endParaRPr>
          </a:p>
          <a:p>
            <a:pPr marL="742950" lvl="1" indent="-285750">
              <a:lnSpc>
                <a:spcPct val="120000"/>
              </a:lnSpc>
              <a:buFont typeface="Arial"/>
              <a:buChar char="•"/>
            </a:pPr>
            <a:r>
              <a:rPr lang="en-US" sz="3200" dirty="0">
                <a:latin typeface="Cambria"/>
                <a:cs typeface="Cambria"/>
              </a:rPr>
              <a:t>Constructor &amp; to-string methods</a:t>
            </a:r>
          </a:p>
        </p:txBody>
      </p:sp>
      <p:pic>
        <p:nvPicPr>
          <p:cNvPr id="2" name="Picture 2" descr="http://cdn.meme.am/instances/500x/653472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780" y="435925"/>
            <a:ext cx="3513919" cy="29024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99711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for Physical objects</a:t>
            </a:r>
          </a:p>
        </p:txBody>
      </p:sp>
      <p:sp>
        <p:nvSpPr>
          <p:cNvPr id="3" name="Content Placeholder 2"/>
          <p:cNvSpPr>
            <a:spLocks noGrp="1"/>
          </p:cNvSpPr>
          <p:nvPr>
            <p:ph idx="1"/>
          </p:nvPr>
        </p:nvSpPr>
        <p:spPr/>
        <p:txBody>
          <a:bodyPr/>
          <a:lstStyle/>
          <a:p>
            <a:r>
              <a:rPr lang="en-US" dirty="0"/>
              <a:t>We want to build 100 cars.</a:t>
            </a:r>
          </a:p>
          <a:p>
            <a:r>
              <a:rPr lang="en-US" dirty="0"/>
              <a:t>Each car should have the same features, but operate independently of the others.</a:t>
            </a:r>
          </a:p>
          <a:p>
            <a:r>
              <a:rPr lang="en-US" dirty="0"/>
              <a:t>We could build each car by hand…</a:t>
            </a:r>
          </a:p>
          <a:p>
            <a:r>
              <a:rPr lang="en-US" dirty="0"/>
              <a:t>Or we could use a </a:t>
            </a:r>
            <a:r>
              <a:rPr lang="en-US" b="1" dirty="0">
                <a:solidFill>
                  <a:srgbClr val="7030A0"/>
                </a:solidFill>
              </a:rPr>
              <a:t>blueprint</a:t>
            </a:r>
            <a:r>
              <a:rPr lang="en-US" dirty="0"/>
              <a:t>!</a:t>
            </a:r>
          </a:p>
        </p:txBody>
      </p:sp>
      <p:pic>
        <p:nvPicPr>
          <p:cNvPr id="1026" name="Picture 2" descr="http://passat.biz/wp-content/uploads/2010/10/volkswagen-beetl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4889356"/>
            <a:ext cx="3505200" cy="1332527"/>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ariskind.files.wordpress.com/2013/11/1926-ford-model-t-assembly-lin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4648200"/>
            <a:ext cx="2971800" cy="18148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5611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for Virtual objects</a:t>
            </a:r>
          </a:p>
        </p:txBody>
      </p:sp>
      <p:sp>
        <p:nvSpPr>
          <p:cNvPr id="3" name="Content Placeholder 2"/>
          <p:cNvSpPr>
            <a:spLocks noGrp="1"/>
          </p:cNvSpPr>
          <p:nvPr>
            <p:ph idx="1"/>
          </p:nvPr>
        </p:nvSpPr>
        <p:spPr>
          <a:xfrm>
            <a:off x="457200" y="1645661"/>
            <a:ext cx="8229600" cy="5066026"/>
          </a:xfrm>
        </p:spPr>
        <p:txBody>
          <a:bodyPr>
            <a:normAutofit/>
          </a:bodyPr>
          <a:lstStyle/>
          <a:p>
            <a:r>
              <a:rPr lang="en-US" sz="2800" dirty="0"/>
              <a:t>We want to model 100 cars for a racing game.</a:t>
            </a:r>
          </a:p>
          <a:p>
            <a:r>
              <a:rPr lang="en-US" sz="2800" dirty="0"/>
              <a:t>Each car should have the same features (</a:t>
            </a:r>
            <a:r>
              <a:rPr lang="en-US" sz="2800" dirty="0">
                <a:solidFill>
                  <a:srgbClr val="FF0000"/>
                </a:solidFill>
              </a:rPr>
              <a:t>functions and data</a:t>
            </a:r>
            <a:r>
              <a:rPr lang="en-US" sz="2800" dirty="0"/>
              <a:t>), but operate independently of the others.</a:t>
            </a:r>
          </a:p>
          <a:p>
            <a:r>
              <a:rPr lang="en-US" sz="2800" dirty="0"/>
              <a:t>We could </a:t>
            </a:r>
            <a:r>
              <a:rPr lang="en-US" sz="2800" dirty="0">
                <a:solidFill>
                  <a:srgbClr val="FF0000"/>
                </a:solidFill>
              </a:rPr>
              <a:t>write code </a:t>
            </a:r>
            <a:r>
              <a:rPr lang="en-US" sz="2800" dirty="0"/>
              <a:t>for each car by hand…</a:t>
            </a:r>
          </a:p>
          <a:p>
            <a:r>
              <a:rPr lang="en-US" sz="2800" dirty="0"/>
              <a:t>Or we could use a </a:t>
            </a:r>
            <a:r>
              <a:rPr lang="en-US" sz="2800" dirty="0">
                <a:solidFill>
                  <a:srgbClr val="7030A0"/>
                </a:solidFill>
              </a:rPr>
              <a:t>blueprint</a:t>
            </a:r>
            <a:r>
              <a:rPr lang="en-US" sz="2800" dirty="0"/>
              <a:t>!</a:t>
            </a:r>
          </a:p>
        </p:txBody>
      </p:sp>
      <p:pic>
        <p:nvPicPr>
          <p:cNvPr id="4098" name="Picture 2" descr="http://screenshots.en.sftcdn.net/en/scrn/81000/81009/ferrari-virtual-race-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4969758"/>
            <a:ext cx="2209800" cy="176784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2" descr="http://talesofgeek.files.wordpress.com/2012/05/metho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845701"/>
            <a:ext cx="3124200" cy="201595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6713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8 - OOP!</a:t>
            </a:r>
          </a:p>
        </p:txBody>
      </p:sp>
      <p:sp>
        <p:nvSpPr>
          <p:cNvPr id="3" name="Content Placeholder 2"/>
          <p:cNvSpPr>
            <a:spLocks noGrp="1"/>
          </p:cNvSpPr>
          <p:nvPr>
            <p:ph idx="1"/>
          </p:nvPr>
        </p:nvSpPr>
        <p:spPr/>
        <p:txBody>
          <a:bodyPr>
            <a:normAutofit lnSpcReduction="10000"/>
          </a:bodyPr>
          <a:lstStyle/>
          <a:p>
            <a:pPr marL="0" indent="0">
              <a:buNone/>
            </a:pPr>
            <a:r>
              <a:rPr lang="en-US" b="1" dirty="0">
                <a:solidFill>
                  <a:srgbClr val="0070C0"/>
                </a:solidFill>
              </a:rPr>
              <a:t>O</a:t>
            </a:r>
            <a:r>
              <a:rPr lang="en-US" b="1" dirty="0"/>
              <a:t>bject-</a:t>
            </a:r>
            <a:r>
              <a:rPr lang="en-US" b="1" dirty="0">
                <a:solidFill>
                  <a:srgbClr val="0070C0"/>
                </a:solidFill>
              </a:rPr>
              <a:t>O</a:t>
            </a:r>
            <a:r>
              <a:rPr lang="en-US" b="1" dirty="0"/>
              <a:t>riented </a:t>
            </a:r>
            <a:r>
              <a:rPr lang="en-US" b="1" dirty="0">
                <a:solidFill>
                  <a:srgbClr val="0070C0"/>
                </a:solidFill>
              </a:rPr>
              <a:t>P</a:t>
            </a:r>
            <a:r>
              <a:rPr lang="en-US" b="1" dirty="0"/>
              <a:t>rogramming  (OOP)</a:t>
            </a:r>
          </a:p>
          <a:p>
            <a:endParaRPr lang="en-US" dirty="0"/>
          </a:p>
          <a:p>
            <a:pPr marL="0" indent="0">
              <a:buNone/>
            </a:pPr>
            <a:r>
              <a:rPr lang="en-US" sz="2800" i="1" dirty="0"/>
              <a:t>Some vocabulary…</a:t>
            </a:r>
          </a:p>
          <a:p>
            <a:r>
              <a:rPr lang="en-US" dirty="0"/>
              <a:t>A </a:t>
            </a:r>
            <a:r>
              <a:rPr lang="en-US" b="1" i="1" dirty="0">
                <a:solidFill>
                  <a:srgbClr val="00B050"/>
                </a:solidFill>
              </a:rPr>
              <a:t>class</a:t>
            </a:r>
            <a:r>
              <a:rPr lang="en-US" dirty="0">
                <a:solidFill>
                  <a:srgbClr val="00B050"/>
                </a:solidFill>
              </a:rPr>
              <a:t> </a:t>
            </a:r>
            <a:r>
              <a:rPr lang="en-US" dirty="0"/>
              <a:t>is a software "</a:t>
            </a:r>
            <a:r>
              <a:rPr lang="en-US" dirty="0">
                <a:solidFill>
                  <a:srgbClr val="7030A0"/>
                </a:solidFill>
              </a:rPr>
              <a:t>blueprint</a:t>
            </a:r>
            <a:r>
              <a:rPr lang="en-US" dirty="0"/>
              <a:t>" that describes how software </a:t>
            </a:r>
            <a:r>
              <a:rPr lang="en-US" b="1" i="1" dirty="0">
                <a:solidFill>
                  <a:schemeClr val="accent4">
                    <a:lumMod val="50000"/>
                  </a:schemeClr>
                </a:solidFill>
              </a:rPr>
              <a:t>objects</a:t>
            </a:r>
            <a:r>
              <a:rPr lang="en-US" dirty="0">
                <a:solidFill>
                  <a:schemeClr val="accent4">
                    <a:lumMod val="50000"/>
                  </a:schemeClr>
                </a:solidFill>
              </a:rPr>
              <a:t> </a:t>
            </a:r>
            <a:r>
              <a:rPr lang="en-US" dirty="0"/>
              <a:t>should be made.</a:t>
            </a:r>
          </a:p>
          <a:p>
            <a:pPr marL="457200" lvl="1" indent="0">
              <a:buNone/>
            </a:pPr>
            <a:endParaRPr lang="en-US" dirty="0"/>
          </a:p>
          <a:p>
            <a:pPr marL="0" indent="0">
              <a:buNone/>
            </a:pPr>
            <a:r>
              <a:rPr lang="en-US" dirty="0">
                <a:solidFill>
                  <a:srgbClr val="00B050"/>
                </a:solidFill>
              </a:rPr>
              <a:t>	Classes</a:t>
            </a:r>
            <a:r>
              <a:rPr lang="en-US" dirty="0"/>
              <a:t> have:</a:t>
            </a:r>
          </a:p>
          <a:p>
            <a:pPr lvl="1"/>
            <a:r>
              <a:rPr lang="en-US" b="1" i="1" dirty="0"/>
              <a:t>attributes</a:t>
            </a:r>
            <a:r>
              <a:rPr lang="en-US" dirty="0"/>
              <a:t> (variables)</a:t>
            </a:r>
          </a:p>
          <a:p>
            <a:pPr lvl="1"/>
            <a:r>
              <a:rPr lang="en-US" b="1" i="1" dirty="0"/>
              <a:t>methods</a:t>
            </a:r>
            <a:r>
              <a:rPr lang="en-US" dirty="0"/>
              <a:t> (functions that interact with the class)</a:t>
            </a:r>
            <a:endParaRPr lang="en-US" dirty="0">
              <a:solidFill>
                <a:srgbClr val="FF0000"/>
              </a:solidFill>
            </a:endParaRPr>
          </a:p>
        </p:txBody>
      </p:sp>
    </p:spTree>
    <p:extLst>
      <p:ext uri="{BB962C8B-B14F-4D97-AF65-F5344CB8AC3E}">
        <p14:creationId xmlns:p14="http://schemas.microsoft.com/office/powerpoint/2010/main" val="302096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8 - OOP!</a:t>
            </a:r>
          </a:p>
        </p:txBody>
      </p:sp>
      <p:sp>
        <p:nvSpPr>
          <p:cNvPr id="3" name="Content Placeholder 2"/>
          <p:cNvSpPr>
            <a:spLocks noGrp="1"/>
          </p:cNvSpPr>
          <p:nvPr>
            <p:ph idx="1"/>
          </p:nvPr>
        </p:nvSpPr>
        <p:spPr>
          <a:xfrm>
            <a:off x="457200" y="1775191"/>
            <a:ext cx="8229600" cy="4625609"/>
          </a:xfrm>
        </p:spPr>
        <p:txBody>
          <a:bodyPr>
            <a:normAutofit fontScale="77500" lnSpcReduction="20000"/>
          </a:bodyPr>
          <a:lstStyle/>
          <a:p>
            <a:pPr marL="0" indent="0">
              <a:lnSpc>
                <a:spcPct val="120000"/>
              </a:lnSpc>
              <a:spcAft>
                <a:spcPts val="600"/>
              </a:spcAft>
              <a:buNone/>
            </a:pPr>
            <a:r>
              <a:rPr lang="en-US" dirty="0"/>
              <a:t>A </a:t>
            </a:r>
            <a:r>
              <a:rPr lang="en-US" i="1" dirty="0"/>
              <a:t>function definition </a:t>
            </a:r>
            <a:r>
              <a:rPr lang="en-US" dirty="0"/>
              <a:t>defines how the </a:t>
            </a:r>
            <a:r>
              <a:rPr lang="en-US" i="1" dirty="0"/>
              <a:t>function behaves</a:t>
            </a:r>
            <a:r>
              <a:rPr lang="en-US" dirty="0"/>
              <a:t>…</a:t>
            </a:r>
          </a:p>
          <a:p>
            <a:pPr marL="0" indent="0">
              <a:lnSpc>
                <a:spcPct val="120000"/>
              </a:lnSpc>
              <a:buNone/>
            </a:pPr>
            <a:r>
              <a:rPr lang="en-US" b="1" dirty="0"/>
              <a:t>Class definition </a:t>
            </a:r>
            <a:r>
              <a:rPr lang="en-US" dirty="0"/>
              <a:t>– defines what an object’s attributes and methods are, and how they behave. </a:t>
            </a:r>
            <a:r>
              <a:rPr lang="en-US" b="1" i="1" dirty="0">
                <a:solidFill>
                  <a:srgbClr val="7030A0"/>
                </a:solidFill>
              </a:rPr>
              <a:t>This is the blueprint!</a:t>
            </a:r>
          </a:p>
          <a:p>
            <a:endParaRPr lang="en-US" dirty="0">
              <a:solidFill>
                <a:srgbClr val="FF0000"/>
              </a:solidFill>
            </a:endParaRPr>
          </a:p>
          <a:p>
            <a:pPr>
              <a:lnSpc>
                <a:spcPct val="120000"/>
              </a:lnSpc>
            </a:pPr>
            <a:r>
              <a:rPr lang="en-US" dirty="0"/>
              <a:t>For the car manufacturing metaphor:</a:t>
            </a:r>
          </a:p>
          <a:p>
            <a:pPr lvl="1">
              <a:lnSpc>
                <a:spcPct val="120000"/>
              </a:lnSpc>
            </a:pPr>
            <a:r>
              <a:rPr lang="en-US" dirty="0"/>
              <a:t>The </a:t>
            </a:r>
            <a:r>
              <a:rPr lang="en-US" dirty="0">
                <a:solidFill>
                  <a:srgbClr val="3366FF"/>
                </a:solidFill>
              </a:rPr>
              <a:t>car blueprint </a:t>
            </a:r>
            <a:r>
              <a:rPr lang="en-US" dirty="0"/>
              <a:t>is the </a:t>
            </a:r>
            <a:r>
              <a:rPr lang="en-US" b="1" dirty="0"/>
              <a:t>class</a:t>
            </a:r>
            <a:r>
              <a:rPr lang="en-US" dirty="0"/>
              <a:t>. </a:t>
            </a:r>
          </a:p>
          <a:p>
            <a:pPr lvl="1">
              <a:lnSpc>
                <a:spcPct val="120000"/>
              </a:lnSpc>
            </a:pPr>
            <a:r>
              <a:rPr lang="en-US" dirty="0"/>
              <a:t>A specific </a:t>
            </a:r>
            <a:r>
              <a:rPr lang="en-US" dirty="0">
                <a:solidFill>
                  <a:srgbClr val="3366FF"/>
                </a:solidFill>
              </a:rPr>
              <a:t>white Subaru Forester </a:t>
            </a:r>
            <a:r>
              <a:rPr lang="en-US" dirty="0"/>
              <a:t>is an </a:t>
            </a:r>
            <a:r>
              <a:rPr lang="en-US" b="1" dirty="0"/>
              <a:t>object</a:t>
            </a:r>
            <a:r>
              <a:rPr lang="en-US" dirty="0"/>
              <a:t> created from the class. We could have others, like a </a:t>
            </a:r>
            <a:r>
              <a:rPr lang="en-US" dirty="0">
                <a:solidFill>
                  <a:srgbClr val="3366FF"/>
                </a:solidFill>
              </a:rPr>
              <a:t>red Toyota Camry</a:t>
            </a:r>
            <a:r>
              <a:rPr lang="en-US" dirty="0"/>
              <a:t>.</a:t>
            </a:r>
          </a:p>
          <a:p>
            <a:pPr lvl="1">
              <a:lnSpc>
                <a:spcPct val="120000"/>
              </a:lnSpc>
            </a:pPr>
            <a:r>
              <a:rPr lang="en-US" i="1" dirty="0"/>
              <a:t>Color, make, model, speed, </a:t>
            </a:r>
            <a:r>
              <a:rPr lang="en-US" dirty="0"/>
              <a:t>and </a:t>
            </a:r>
            <a:r>
              <a:rPr lang="en-US" i="1" dirty="0"/>
              <a:t>mileage</a:t>
            </a:r>
            <a:r>
              <a:rPr lang="en-US" dirty="0"/>
              <a:t> could be </a:t>
            </a:r>
            <a:r>
              <a:rPr lang="en-US" b="1" dirty="0"/>
              <a:t>attributes</a:t>
            </a:r>
            <a:r>
              <a:rPr lang="en-US" dirty="0"/>
              <a:t>. </a:t>
            </a:r>
          </a:p>
          <a:p>
            <a:pPr lvl="1">
              <a:lnSpc>
                <a:spcPct val="120000"/>
              </a:lnSpc>
            </a:pPr>
            <a:r>
              <a:rPr lang="en-US" b="1" dirty="0"/>
              <a:t>Methods</a:t>
            </a:r>
            <a:r>
              <a:rPr lang="en-US" dirty="0"/>
              <a:t> might be </a:t>
            </a:r>
            <a:r>
              <a:rPr lang="en-US" b="1" dirty="0">
                <a:solidFill>
                  <a:srgbClr val="FF0000"/>
                </a:solidFill>
              </a:rPr>
              <a:t>.accelerate() </a:t>
            </a:r>
            <a:r>
              <a:rPr lang="en-US" dirty="0"/>
              <a:t>or </a:t>
            </a:r>
            <a:r>
              <a:rPr lang="en-US" b="1" dirty="0">
                <a:solidFill>
                  <a:srgbClr val="FF0000"/>
                </a:solidFill>
              </a:rPr>
              <a:t>.</a:t>
            </a:r>
            <a:r>
              <a:rPr lang="en-US" b="1" dirty="0" err="1">
                <a:solidFill>
                  <a:srgbClr val="FF0000"/>
                </a:solidFill>
              </a:rPr>
              <a:t>change_color</a:t>
            </a:r>
            <a:r>
              <a:rPr lang="en-US" b="1" dirty="0">
                <a:solidFill>
                  <a:srgbClr val="FF0000"/>
                </a:solidFill>
              </a:rPr>
              <a:t>()</a:t>
            </a:r>
            <a:r>
              <a:rPr lang="en-US" dirty="0"/>
              <a:t>.</a:t>
            </a:r>
          </a:p>
        </p:txBody>
      </p:sp>
    </p:spTree>
    <p:extLst>
      <p:ext uri="{BB962C8B-B14F-4D97-AF65-F5344CB8AC3E}">
        <p14:creationId xmlns:p14="http://schemas.microsoft.com/office/powerpoint/2010/main" val="2417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457200" y="1775191"/>
            <a:ext cx="8229600" cy="4625609"/>
          </a:xfrm>
        </p:spPr>
        <p:txBody>
          <a:bodyPr>
            <a:normAutofit fontScale="70000" lnSpcReduction="20000"/>
          </a:bodyPr>
          <a:lstStyle/>
          <a:p>
            <a:pPr marL="0" indent="0">
              <a:lnSpc>
                <a:spcPct val="120000"/>
              </a:lnSpc>
              <a:buNone/>
            </a:pPr>
            <a:r>
              <a:rPr lang="en-US" dirty="0"/>
              <a:t>Like functions, we only write the class definition (</a:t>
            </a:r>
            <a:r>
              <a:rPr lang="en-US" b="1" dirty="0">
                <a:solidFill>
                  <a:srgbClr val="7030A0"/>
                </a:solidFill>
              </a:rPr>
              <a:t>blueprint</a:t>
            </a:r>
            <a:r>
              <a:rPr lang="en-US" dirty="0"/>
              <a:t>) once!</a:t>
            </a:r>
          </a:p>
          <a:p>
            <a:pPr>
              <a:lnSpc>
                <a:spcPct val="120000"/>
              </a:lnSpc>
            </a:pPr>
            <a:endParaRPr lang="en-US" dirty="0"/>
          </a:p>
          <a:p>
            <a:pPr marL="0" indent="0">
              <a:lnSpc>
                <a:spcPct val="120000"/>
              </a:lnSpc>
              <a:buNone/>
            </a:pPr>
            <a:r>
              <a:rPr lang="en-US" sz="4000" b="1" dirty="0"/>
              <a:t>Instantiating</a:t>
            </a:r>
            <a:r>
              <a:rPr lang="en-US" sz="4000" dirty="0"/>
              <a:t> – creating an instance of the class (object) (</a:t>
            </a:r>
            <a:r>
              <a:rPr lang="en-US" sz="4000" dirty="0">
                <a:solidFill>
                  <a:srgbClr val="FF0000"/>
                </a:solidFill>
              </a:rPr>
              <a:t>Like building a car from the blueprints</a:t>
            </a:r>
            <a:r>
              <a:rPr lang="en-US" sz="4000" dirty="0"/>
              <a:t>)</a:t>
            </a:r>
          </a:p>
          <a:p>
            <a:pPr>
              <a:lnSpc>
                <a:spcPct val="120000"/>
              </a:lnSpc>
            </a:pPr>
            <a:endParaRPr lang="en-US" dirty="0"/>
          </a:p>
          <a:p>
            <a:pPr>
              <a:lnSpc>
                <a:spcPct val="120000"/>
              </a:lnSpc>
            </a:pPr>
            <a:r>
              <a:rPr lang="en-US" sz="3400" dirty="0"/>
              <a:t>Each instance can have its own attributes </a:t>
            </a:r>
            <a:br>
              <a:rPr lang="en-US" sz="3400" dirty="0"/>
            </a:br>
            <a:r>
              <a:rPr lang="en-US" sz="3400" dirty="0"/>
              <a:t>(values can be different from each other).</a:t>
            </a:r>
          </a:p>
          <a:p>
            <a:pPr>
              <a:lnSpc>
                <a:spcPct val="120000"/>
              </a:lnSpc>
            </a:pPr>
            <a:endParaRPr lang="en-US" sz="2000" dirty="0"/>
          </a:p>
          <a:p>
            <a:pPr>
              <a:lnSpc>
                <a:spcPct val="120000"/>
              </a:lnSpc>
            </a:pPr>
            <a:r>
              <a:rPr lang="en-US" sz="3400" dirty="0"/>
              <a:t>The class as a whole can also have </a:t>
            </a:r>
            <a:r>
              <a:rPr lang="en-US" sz="3400" i="1" dirty="0"/>
              <a:t>shared</a:t>
            </a:r>
            <a:r>
              <a:rPr lang="en-US" sz="3400" dirty="0"/>
              <a:t> attributes </a:t>
            </a:r>
            <a:br>
              <a:rPr lang="en-US" sz="3400" dirty="0"/>
            </a:br>
            <a:r>
              <a:rPr lang="en-US" sz="3400" dirty="0"/>
              <a:t>(one value shared across the class).</a:t>
            </a:r>
          </a:p>
        </p:txBody>
      </p:sp>
    </p:spTree>
    <p:extLst>
      <p:ext uri="{BB962C8B-B14F-4D97-AF65-F5344CB8AC3E}">
        <p14:creationId xmlns:p14="http://schemas.microsoft.com/office/powerpoint/2010/main" val="110599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457200" y="1775191"/>
            <a:ext cx="8229600" cy="5006609"/>
          </a:xfrm>
        </p:spPr>
        <p:txBody>
          <a:bodyPr>
            <a:normAutofit fontScale="77500" lnSpcReduction="20000"/>
          </a:bodyPr>
          <a:lstStyle/>
          <a:p>
            <a:pPr marL="0" indent="0">
              <a:spcAft>
                <a:spcPts val="600"/>
              </a:spcAft>
              <a:buNone/>
            </a:pPr>
            <a:r>
              <a:rPr lang="en-US" sz="4000" dirty="0"/>
              <a:t>Declaring a class:</a:t>
            </a:r>
          </a:p>
          <a:p>
            <a:pPr marL="118872" indent="0">
              <a:buNone/>
            </a:pPr>
            <a:r>
              <a:rPr lang="en-US" b="1" dirty="0">
                <a:latin typeface="Calibri"/>
                <a:cs typeface="Calibri"/>
              </a:rPr>
              <a:t>class </a:t>
            </a:r>
            <a:r>
              <a:rPr lang="en-US" b="1" dirty="0" err="1">
                <a:latin typeface="Calibri"/>
                <a:cs typeface="Calibri"/>
              </a:rPr>
              <a:t>ClassName</a:t>
            </a:r>
            <a:r>
              <a:rPr lang="en-US" b="1" dirty="0">
                <a:latin typeface="Calibri"/>
                <a:cs typeface="Calibri"/>
              </a:rPr>
              <a:t>(object):</a:t>
            </a:r>
          </a:p>
          <a:p>
            <a:pPr marL="118872" indent="0">
              <a:buNone/>
            </a:pPr>
            <a:r>
              <a:rPr lang="en-US" b="1" dirty="0">
                <a:latin typeface="Calibri"/>
                <a:cs typeface="Calibri"/>
              </a:rPr>
              <a:t>    </a:t>
            </a:r>
            <a:r>
              <a:rPr lang="en-US" b="1" dirty="0">
                <a:solidFill>
                  <a:schemeClr val="accent5"/>
                </a:solidFill>
                <a:latin typeface="Calibri"/>
                <a:cs typeface="Calibri"/>
              </a:rPr>
              <a:t>"""This is a blueprint for a generic class"""</a:t>
            </a:r>
          </a:p>
          <a:p>
            <a:pPr marL="118872" indent="0">
              <a:buNone/>
            </a:pPr>
            <a:endParaRPr lang="en-US" b="1" dirty="0">
              <a:latin typeface="Calibri"/>
              <a:cs typeface="Calibri"/>
            </a:endParaRPr>
          </a:p>
          <a:p>
            <a:pPr marL="118872" indent="0">
              <a:buNone/>
            </a:pPr>
            <a:r>
              <a:rPr lang="en-US" b="1" dirty="0">
                <a:latin typeface="Calibri"/>
                <a:cs typeface="Calibri"/>
              </a:rPr>
              <a:t>    </a:t>
            </a:r>
            <a:r>
              <a:rPr lang="en-US" b="1" dirty="0" err="1">
                <a:latin typeface="Calibri"/>
                <a:cs typeface="Calibri"/>
              </a:rPr>
              <a:t>def</a:t>
            </a:r>
            <a:r>
              <a:rPr lang="en-US" b="1" dirty="0">
                <a:latin typeface="Calibri"/>
                <a:cs typeface="Calibri"/>
              </a:rPr>
              <a:t> method1(</a:t>
            </a:r>
            <a:r>
              <a:rPr lang="en-US" b="1" dirty="0">
                <a:solidFill>
                  <a:srgbClr val="3366FF"/>
                </a:solidFill>
                <a:latin typeface="Calibri"/>
                <a:cs typeface="Calibri"/>
              </a:rPr>
              <a:t>self</a:t>
            </a:r>
            <a:r>
              <a:rPr lang="en-US" b="1" dirty="0">
                <a:latin typeface="Calibri"/>
                <a:cs typeface="Calibri"/>
              </a:rPr>
              <a:t>):		</a:t>
            </a:r>
            <a:r>
              <a:rPr lang="en-US" b="1" dirty="0">
                <a:solidFill>
                  <a:schemeClr val="accent3"/>
                </a:solidFill>
                <a:latin typeface="Calibri"/>
                <a:cs typeface="Calibri"/>
              </a:rPr>
              <a:t># self refers to the object</a:t>
            </a:r>
          </a:p>
          <a:p>
            <a:pPr marL="118872" indent="0">
              <a:buNone/>
            </a:pPr>
            <a:r>
              <a:rPr lang="en-US" b="1" dirty="0">
                <a:latin typeface="Calibri"/>
                <a:cs typeface="Calibri"/>
              </a:rPr>
              <a:t>       </a:t>
            </a:r>
            <a:r>
              <a:rPr lang="en-US" b="1" dirty="0">
                <a:solidFill>
                  <a:schemeClr val="accent2"/>
                </a:solidFill>
                <a:latin typeface="Calibri"/>
                <a:cs typeface="Calibri"/>
              </a:rPr>
              <a:t> #do something!</a:t>
            </a:r>
            <a:r>
              <a:rPr lang="en-US" b="1" dirty="0">
                <a:latin typeface="Calibri"/>
                <a:cs typeface="Calibri"/>
              </a:rPr>
              <a:t>		</a:t>
            </a:r>
            <a:r>
              <a:rPr lang="en-US" b="1" dirty="0">
                <a:solidFill>
                  <a:srgbClr val="B50B1B"/>
                </a:solidFill>
                <a:latin typeface="Calibri"/>
                <a:cs typeface="Calibri"/>
              </a:rPr>
              <a:t># in front of the dot!</a:t>
            </a:r>
          </a:p>
          <a:p>
            <a:pPr marL="118872" indent="0">
              <a:buNone/>
            </a:pPr>
            <a:endParaRPr lang="en-US" b="1" dirty="0">
              <a:latin typeface="Calibri"/>
              <a:cs typeface="Calibri"/>
            </a:endParaRPr>
          </a:p>
          <a:p>
            <a:pPr marL="118872" indent="0">
              <a:buNone/>
            </a:pPr>
            <a:r>
              <a:rPr lang="en-US" b="1" dirty="0">
                <a:latin typeface="Calibri"/>
                <a:cs typeface="Calibri"/>
              </a:rPr>
              <a:t>    </a:t>
            </a:r>
            <a:r>
              <a:rPr lang="en-US" b="1" dirty="0" err="1">
                <a:latin typeface="Calibri"/>
                <a:cs typeface="Calibri"/>
              </a:rPr>
              <a:t>def</a:t>
            </a:r>
            <a:r>
              <a:rPr lang="en-US" b="1" dirty="0">
                <a:latin typeface="Calibri"/>
                <a:cs typeface="Calibri"/>
              </a:rPr>
              <a:t> method2(</a:t>
            </a:r>
            <a:r>
              <a:rPr lang="en-US" b="1" dirty="0">
                <a:solidFill>
                  <a:srgbClr val="3366FF"/>
                </a:solidFill>
                <a:latin typeface="Calibri"/>
                <a:cs typeface="Calibri"/>
              </a:rPr>
              <a:t>self</a:t>
            </a:r>
            <a:r>
              <a:rPr lang="en-US" b="1" dirty="0">
                <a:latin typeface="Calibri"/>
                <a:cs typeface="Calibri"/>
              </a:rPr>
              <a:t>):		</a:t>
            </a:r>
            <a:r>
              <a:rPr lang="en-US" b="1" dirty="0">
                <a:solidFill>
                  <a:srgbClr val="B50B1B"/>
                </a:solidFill>
                <a:latin typeface="Calibri"/>
                <a:cs typeface="Calibri"/>
              </a:rPr>
              <a:t># that's how we know</a:t>
            </a:r>
          </a:p>
          <a:p>
            <a:pPr marL="118872" indent="0">
              <a:buNone/>
            </a:pPr>
            <a:r>
              <a:rPr lang="en-US" b="1" dirty="0">
                <a:latin typeface="Calibri"/>
                <a:cs typeface="Calibri"/>
              </a:rPr>
              <a:t>      </a:t>
            </a:r>
            <a:r>
              <a:rPr lang="en-US" b="1" dirty="0">
                <a:solidFill>
                  <a:srgbClr val="732E9A"/>
                </a:solidFill>
                <a:latin typeface="Calibri"/>
                <a:cs typeface="Calibri"/>
              </a:rPr>
              <a:t>  #do something else! </a:t>
            </a:r>
            <a:r>
              <a:rPr lang="en-US" b="1" dirty="0">
                <a:latin typeface="Calibri"/>
                <a:cs typeface="Calibri"/>
              </a:rPr>
              <a:t>	</a:t>
            </a:r>
            <a:r>
              <a:rPr lang="en-US" b="1" dirty="0">
                <a:solidFill>
                  <a:srgbClr val="B50B1B"/>
                </a:solidFill>
                <a:latin typeface="Calibri"/>
                <a:cs typeface="Calibri"/>
              </a:rPr>
              <a:t># which object made the call</a:t>
            </a:r>
          </a:p>
          <a:p>
            <a:endParaRPr lang="en-US" dirty="0">
              <a:latin typeface="Calibri"/>
              <a:cs typeface="Calibri"/>
            </a:endParaRPr>
          </a:p>
          <a:p>
            <a:r>
              <a:rPr lang="en-US" dirty="0"/>
              <a:t>The </a:t>
            </a:r>
            <a:r>
              <a:rPr lang="en-US" b="1" dirty="0" err="1">
                <a:solidFill>
                  <a:srgbClr val="00B050"/>
                </a:solidFill>
              </a:rPr>
              <a:t>docstring</a:t>
            </a:r>
            <a:r>
              <a:rPr lang="en-US" dirty="0">
                <a:solidFill>
                  <a:srgbClr val="00B050"/>
                </a:solidFill>
              </a:rPr>
              <a:t> </a:t>
            </a:r>
            <a:r>
              <a:rPr lang="en-US" dirty="0"/>
              <a:t>is like a special comment.</a:t>
            </a:r>
          </a:p>
          <a:p>
            <a:r>
              <a:rPr lang="en-US" b="1" dirty="0">
                <a:solidFill>
                  <a:srgbClr val="0070C0"/>
                </a:solidFill>
              </a:rPr>
              <a:t>Class names begin with an uppercase letter.</a:t>
            </a:r>
          </a:p>
        </p:txBody>
      </p:sp>
    </p:spTree>
    <p:extLst>
      <p:ext uri="{BB962C8B-B14F-4D97-AF65-F5344CB8AC3E}">
        <p14:creationId xmlns:p14="http://schemas.microsoft.com/office/powerpoint/2010/main" val="1814157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Object-Oriented Programming </a:t>
            </a:r>
            <a:r>
              <a:rPr lang="en-US" sz="3600" dirty="0">
                <a:solidFill>
                  <a:srgbClr val="FFFF00"/>
                </a:solidFill>
              </a:rPr>
              <a:t>(Try this!)</a:t>
            </a:r>
          </a:p>
        </p:txBody>
      </p:sp>
      <p:sp>
        <p:nvSpPr>
          <p:cNvPr id="3" name="Content Placeholder 2"/>
          <p:cNvSpPr>
            <a:spLocks noGrp="1"/>
          </p:cNvSpPr>
          <p:nvPr>
            <p:ph idx="1"/>
          </p:nvPr>
        </p:nvSpPr>
        <p:spPr>
          <a:xfrm>
            <a:off x="4023359" y="5262173"/>
            <a:ext cx="5096692" cy="1578409"/>
          </a:xfrm>
        </p:spPr>
        <p:txBody>
          <a:bodyPr>
            <a:normAutofit fontScale="92500"/>
          </a:bodyPr>
          <a:lstStyle/>
          <a:p>
            <a:pPr marL="118872" indent="0">
              <a:buNone/>
            </a:pPr>
            <a:r>
              <a:rPr lang="en-US" sz="2800" dirty="0"/>
              <a:t>This is what the objects ‘look like’ if we print </a:t>
            </a:r>
            <a:r>
              <a:rPr lang="en-US" sz="2800" b="1" dirty="0">
                <a:solidFill>
                  <a:srgbClr val="FF0000"/>
                </a:solidFill>
              </a:rPr>
              <a:t>self</a:t>
            </a:r>
            <a:r>
              <a:rPr lang="en-US" sz="2800" dirty="0">
                <a:solidFill>
                  <a:srgbClr val="FF0000"/>
                </a:solidFill>
              </a:rPr>
              <a:t> </a:t>
            </a:r>
            <a:r>
              <a:rPr lang="en-US" sz="2800" dirty="0"/>
              <a:t>out at the moment. We’ll discuss why later.</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0954" y="2491644"/>
            <a:ext cx="1508250" cy="1219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3914295"/>
            <a:ext cx="1508250" cy="9409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3"/>
          <p:cNvPicPr>
            <a:picLocks noChangeAspect="1"/>
          </p:cNvPicPr>
          <p:nvPr/>
        </p:nvPicPr>
        <p:blipFill>
          <a:blip r:embed="rId4"/>
          <a:stretch>
            <a:fillRect/>
          </a:stretch>
        </p:blipFill>
        <p:spPr>
          <a:xfrm>
            <a:off x="76200" y="1524000"/>
            <a:ext cx="6781800" cy="3317653"/>
          </a:xfrm>
          <a:prstGeom prst="rect">
            <a:avLst/>
          </a:prstGeom>
        </p:spPr>
      </p:pic>
      <p:pic>
        <p:nvPicPr>
          <p:cNvPr id="5" name="Picture 4"/>
          <p:cNvPicPr>
            <a:picLocks noChangeAspect="1"/>
          </p:cNvPicPr>
          <p:nvPr/>
        </p:nvPicPr>
        <p:blipFill>
          <a:blip r:embed="rId5"/>
          <a:stretch>
            <a:fillRect/>
          </a:stretch>
        </p:blipFill>
        <p:spPr>
          <a:xfrm>
            <a:off x="76200" y="4836694"/>
            <a:ext cx="3657600" cy="2021305"/>
          </a:xfrm>
          <a:prstGeom prst="rect">
            <a:avLst/>
          </a:prstGeom>
        </p:spPr>
      </p:pic>
      <p:cxnSp>
        <p:nvCxnSpPr>
          <p:cNvPr id="7" name="Straight Arrow Connector 6"/>
          <p:cNvCxnSpPr/>
          <p:nvPr/>
        </p:nvCxnSpPr>
        <p:spPr>
          <a:xfrm flipH="1">
            <a:off x="3352800" y="5562600"/>
            <a:ext cx="838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314700" y="5562600"/>
            <a:ext cx="876300" cy="4887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70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OOP: Constructors</a:t>
            </a:r>
          </a:p>
        </p:txBody>
      </p:sp>
      <p:sp>
        <p:nvSpPr>
          <p:cNvPr id="3" name="Content Placeholder 2"/>
          <p:cNvSpPr>
            <a:spLocks noGrp="1"/>
          </p:cNvSpPr>
          <p:nvPr>
            <p:ph idx="1"/>
          </p:nvPr>
        </p:nvSpPr>
        <p:spPr/>
        <p:txBody>
          <a:bodyPr>
            <a:normAutofit/>
          </a:bodyPr>
          <a:lstStyle/>
          <a:p>
            <a:pPr marL="0" indent="0">
              <a:buNone/>
            </a:pPr>
            <a:r>
              <a:rPr lang="en-US" sz="3000" dirty="0"/>
              <a:t>A </a:t>
            </a:r>
            <a:r>
              <a:rPr lang="en-US" sz="3000" b="1" dirty="0"/>
              <a:t>constructor</a:t>
            </a:r>
            <a:r>
              <a:rPr lang="en-US" sz="3000" dirty="0"/>
              <a:t> is a special method automatically called when a new object is created.</a:t>
            </a:r>
          </a:p>
          <a:p>
            <a:r>
              <a:rPr lang="en-US" sz="2600" dirty="0"/>
              <a:t>Usually used to set up initial values or deliver some initial message about object creation.</a:t>
            </a:r>
          </a:p>
          <a:p>
            <a:endParaRPr lang="en-US" dirty="0"/>
          </a:p>
          <a:p>
            <a:pPr marL="118872" indent="0">
              <a:buNone/>
            </a:pPr>
            <a:r>
              <a:rPr lang="en-US" b="1" dirty="0" err="1">
                <a:latin typeface="Calibri"/>
                <a:cs typeface="Calibri"/>
              </a:rPr>
              <a:t>def</a:t>
            </a:r>
            <a:r>
              <a:rPr lang="en-US" b="1" dirty="0">
                <a:latin typeface="Calibri"/>
                <a:cs typeface="Calibri"/>
              </a:rPr>
              <a:t> </a:t>
            </a:r>
            <a:r>
              <a:rPr lang="en-US" sz="5400" b="1" dirty="0">
                <a:solidFill>
                  <a:srgbClr val="3366FF"/>
                </a:solidFill>
                <a:latin typeface="Calibri"/>
                <a:cs typeface="Calibri"/>
              </a:rPr>
              <a:t>__</a:t>
            </a:r>
            <a:r>
              <a:rPr lang="en-US" b="1" dirty="0" err="1">
                <a:latin typeface="Calibri"/>
                <a:cs typeface="Calibri"/>
              </a:rPr>
              <a:t>init</a:t>
            </a:r>
            <a:r>
              <a:rPr lang="en-US" sz="5400" b="1" dirty="0">
                <a:solidFill>
                  <a:srgbClr val="3366FF"/>
                </a:solidFill>
                <a:latin typeface="Calibri"/>
                <a:cs typeface="Calibri"/>
              </a:rPr>
              <a:t>__</a:t>
            </a:r>
            <a:r>
              <a:rPr lang="en-US" b="1" dirty="0">
                <a:latin typeface="Calibri"/>
                <a:cs typeface="Calibri"/>
              </a:rPr>
              <a:t>(self):	</a:t>
            </a:r>
            <a:r>
              <a:rPr lang="en-US" b="1" dirty="0">
                <a:solidFill>
                  <a:srgbClr val="FF0000"/>
                </a:solidFill>
                <a:latin typeface="Calibri"/>
                <a:cs typeface="Calibri"/>
              </a:rPr>
              <a:t>	</a:t>
            </a:r>
            <a:r>
              <a:rPr lang="en-US" b="1" dirty="0">
                <a:solidFill>
                  <a:schemeClr val="accent3"/>
                </a:solidFill>
                <a:latin typeface="Calibri"/>
                <a:cs typeface="Calibri"/>
              </a:rPr>
              <a:t>#</a:t>
            </a:r>
            <a:r>
              <a:rPr lang="en-US" b="1" dirty="0">
                <a:solidFill>
                  <a:srgbClr val="3366FF"/>
                </a:solidFill>
                <a:latin typeface="Calibri"/>
                <a:cs typeface="Calibri"/>
              </a:rPr>
              <a:t>two</a:t>
            </a:r>
            <a:r>
              <a:rPr lang="en-US" b="1" dirty="0">
                <a:solidFill>
                  <a:schemeClr val="accent3"/>
                </a:solidFill>
                <a:latin typeface="Calibri"/>
                <a:cs typeface="Calibri"/>
              </a:rPr>
              <a:t> underscores!</a:t>
            </a:r>
          </a:p>
          <a:p>
            <a:pPr marL="118872" indent="0">
              <a:buNone/>
            </a:pPr>
            <a:r>
              <a:rPr lang="en-US" b="1" dirty="0">
                <a:solidFill>
                  <a:srgbClr val="FF0000"/>
                </a:solidFill>
                <a:latin typeface="Calibri"/>
                <a:cs typeface="Calibri"/>
              </a:rPr>
              <a:t>	</a:t>
            </a:r>
            <a:r>
              <a:rPr lang="en-US" b="1" dirty="0">
                <a:solidFill>
                  <a:schemeClr val="accent2"/>
                </a:solidFill>
                <a:latin typeface="Calibri"/>
                <a:cs typeface="Calibri"/>
              </a:rPr>
              <a:t>#whatever we want it to do</a:t>
            </a:r>
          </a:p>
        </p:txBody>
      </p:sp>
    </p:spTree>
    <p:extLst>
      <p:ext uri="{BB962C8B-B14F-4D97-AF65-F5344CB8AC3E}">
        <p14:creationId xmlns:p14="http://schemas.microsoft.com/office/powerpoint/2010/main" val="75331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SWAP Part 1 (Solution)</a:t>
            </a:r>
          </a:p>
        </p:txBody>
      </p:sp>
      <p:sp>
        <p:nvSpPr>
          <p:cNvPr id="2" name="Content Placeholder 1"/>
          <p:cNvSpPr>
            <a:spLocks noGrp="1"/>
          </p:cNvSpPr>
          <p:nvPr>
            <p:ph idx="1"/>
          </p:nvPr>
        </p:nvSpPr>
        <p:spPr/>
        <p:txBody>
          <a:bodyPr>
            <a:normAutofit/>
          </a:bodyPr>
          <a:lstStyle/>
          <a:p>
            <a:pPr marL="45720" indent="0">
              <a:buNone/>
            </a:pPr>
            <a:r>
              <a:rPr lang="en-US" sz="2600" dirty="0">
                <a:latin typeface="Calibri"/>
                <a:cs typeface="Calibri"/>
              </a:rPr>
              <a:t>card1 = "3 of hearts"</a:t>
            </a:r>
          </a:p>
          <a:p>
            <a:pPr marL="45720" indent="0">
              <a:buNone/>
            </a:pPr>
            <a:r>
              <a:rPr lang="en-US" sz="2600" dirty="0">
                <a:latin typeface="Calibri"/>
                <a:cs typeface="Calibri"/>
              </a:rPr>
              <a:t>card2 = "Q of spades"</a:t>
            </a:r>
          </a:p>
          <a:p>
            <a:pPr marL="45720" indent="0">
              <a:buNone/>
            </a:pPr>
            <a:endParaRPr lang="en-US" sz="2600" dirty="0">
              <a:latin typeface="Calibri"/>
              <a:cs typeface="Calibri"/>
            </a:endParaRPr>
          </a:p>
          <a:p>
            <a:pPr marL="45720" indent="0">
              <a:buNone/>
            </a:pPr>
            <a:r>
              <a:rPr lang="en-US" sz="2600" dirty="0">
                <a:latin typeface="Calibri"/>
                <a:cs typeface="Calibri"/>
              </a:rPr>
              <a:t>print("Before Swap\nCard1:", card1, "Card2:", card2)</a:t>
            </a:r>
          </a:p>
          <a:p>
            <a:pPr marL="45720" indent="0">
              <a:buNone/>
            </a:pPr>
            <a:endParaRPr lang="en-US" sz="2600" dirty="0">
              <a:latin typeface="Calibri"/>
              <a:cs typeface="Calibri"/>
            </a:endParaRPr>
          </a:p>
          <a:p>
            <a:pPr marL="45720" indent="0">
              <a:buNone/>
            </a:pPr>
            <a:r>
              <a:rPr lang="en-US" sz="2600" b="1" dirty="0">
                <a:solidFill>
                  <a:srgbClr val="FF0000"/>
                </a:solidFill>
                <a:latin typeface="Calibri"/>
                <a:cs typeface="Calibri"/>
              </a:rPr>
              <a:t>temp</a:t>
            </a:r>
            <a:r>
              <a:rPr lang="en-US" sz="2600" b="1" dirty="0">
                <a:solidFill>
                  <a:schemeClr val="accent2"/>
                </a:solidFill>
                <a:latin typeface="Calibri"/>
                <a:cs typeface="Calibri"/>
              </a:rPr>
              <a:t> </a:t>
            </a:r>
            <a:r>
              <a:rPr lang="en-US" sz="2600" b="1" dirty="0">
                <a:latin typeface="Calibri"/>
                <a:cs typeface="Calibri"/>
              </a:rPr>
              <a:t>= </a:t>
            </a:r>
            <a:r>
              <a:rPr lang="en-US" sz="2600" b="1" dirty="0">
                <a:solidFill>
                  <a:srgbClr val="0000FF"/>
                </a:solidFill>
                <a:latin typeface="Calibri"/>
                <a:cs typeface="Calibri"/>
              </a:rPr>
              <a:t>card1</a:t>
            </a:r>
            <a:r>
              <a:rPr lang="en-US" sz="2600" b="1" dirty="0">
                <a:latin typeface="Calibri"/>
                <a:cs typeface="Calibri"/>
              </a:rPr>
              <a:t>    </a:t>
            </a:r>
            <a:r>
              <a:rPr lang="en-US" sz="2600" dirty="0">
                <a:solidFill>
                  <a:schemeClr val="accent3"/>
                </a:solidFill>
                <a:latin typeface="Calibri"/>
                <a:cs typeface="Calibri"/>
              </a:rPr>
              <a:t>#put the value in card1 into the 'empty' cup</a:t>
            </a:r>
          </a:p>
          <a:p>
            <a:pPr marL="45720" indent="0">
              <a:buNone/>
            </a:pPr>
            <a:r>
              <a:rPr lang="en-US" sz="2600" b="1" dirty="0">
                <a:solidFill>
                  <a:srgbClr val="0000FF"/>
                </a:solidFill>
                <a:latin typeface="Calibri"/>
                <a:cs typeface="Calibri"/>
              </a:rPr>
              <a:t>card1</a:t>
            </a:r>
            <a:r>
              <a:rPr lang="en-US" sz="2600" b="1" dirty="0">
                <a:latin typeface="Calibri"/>
                <a:cs typeface="Calibri"/>
              </a:rPr>
              <a:t> = </a:t>
            </a:r>
            <a:r>
              <a:rPr lang="en-US" sz="2600" b="1" dirty="0">
                <a:solidFill>
                  <a:schemeClr val="accent6"/>
                </a:solidFill>
                <a:latin typeface="Calibri"/>
                <a:cs typeface="Calibri"/>
              </a:rPr>
              <a:t>card2</a:t>
            </a:r>
            <a:r>
              <a:rPr lang="en-US" sz="2600" b="1" dirty="0">
                <a:latin typeface="Calibri"/>
                <a:cs typeface="Calibri"/>
              </a:rPr>
              <a:t>   </a:t>
            </a:r>
            <a:r>
              <a:rPr lang="en-US" sz="2600" dirty="0">
                <a:solidFill>
                  <a:srgbClr val="B50B1B"/>
                </a:solidFill>
                <a:latin typeface="Calibri"/>
                <a:cs typeface="Calibri"/>
              </a:rPr>
              <a:t>#put the value in card2 into card1</a:t>
            </a:r>
          </a:p>
          <a:p>
            <a:pPr marL="45720" indent="0">
              <a:buNone/>
            </a:pPr>
            <a:r>
              <a:rPr lang="en-US" sz="2600" b="1" dirty="0">
                <a:solidFill>
                  <a:srgbClr val="55992B"/>
                </a:solidFill>
                <a:latin typeface="Calibri"/>
                <a:cs typeface="Calibri"/>
              </a:rPr>
              <a:t>card2</a:t>
            </a:r>
            <a:r>
              <a:rPr lang="en-US" sz="2600" b="1" dirty="0">
                <a:solidFill>
                  <a:srgbClr val="FF6600"/>
                </a:solidFill>
                <a:latin typeface="Calibri"/>
                <a:cs typeface="Calibri"/>
              </a:rPr>
              <a:t> </a:t>
            </a:r>
            <a:r>
              <a:rPr lang="en-US" sz="2600" b="1" dirty="0">
                <a:latin typeface="Calibri"/>
                <a:cs typeface="Calibri"/>
              </a:rPr>
              <a:t>= </a:t>
            </a:r>
            <a:r>
              <a:rPr lang="en-US" sz="2600" b="1" dirty="0">
                <a:solidFill>
                  <a:srgbClr val="FF0000"/>
                </a:solidFill>
                <a:latin typeface="Calibri"/>
                <a:cs typeface="Calibri"/>
              </a:rPr>
              <a:t>temp</a:t>
            </a:r>
            <a:r>
              <a:rPr lang="en-US" sz="2600" b="1" dirty="0">
                <a:latin typeface="Calibri"/>
                <a:cs typeface="Calibri"/>
              </a:rPr>
              <a:t>    </a:t>
            </a:r>
            <a:r>
              <a:rPr lang="en-US" sz="2600" dirty="0">
                <a:solidFill>
                  <a:srgbClr val="B50B1B"/>
                </a:solidFill>
                <a:latin typeface="Calibri"/>
                <a:cs typeface="Calibri"/>
              </a:rPr>
              <a:t>#put the value in the 'empty' cup into card2</a:t>
            </a:r>
          </a:p>
          <a:p>
            <a:pPr marL="45720" indent="0">
              <a:buNone/>
            </a:pPr>
            <a:endParaRPr lang="en-US" sz="2600" dirty="0">
              <a:latin typeface="Calibri"/>
              <a:cs typeface="Calibri"/>
            </a:endParaRPr>
          </a:p>
          <a:p>
            <a:pPr marL="45720" indent="0">
              <a:buNone/>
            </a:pPr>
            <a:r>
              <a:rPr lang="en-US" sz="2600" dirty="0">
                <a:latin typeface="Calibri"/>
                <a:cs typeface="Calibri"/>
              </a:rPr>
              <a:t>print("\</a:t>
            </a:r>
            <a:r>
              <a:rPr lang="en-US" sz="2600" dirty="0" err="1">
                <a:latin typeface="Calibri"/>
                <a:cs typeface="Calibri"/>
              </a:rPr>
              <a:t>nAfter</a:t>
            </a:r>
            <a:r>
              <a:rPr lang="en-US" sz="2600" dirty="0">
                <a:latin typeface="Calibri"/>
                <a:cs typeface="Calibri"/>
              </a:rPr>
              <a:t> Swap\nCard1:", card1, "Card2:", card2)</a:t>
            </a:r>
          </a:p>
        </p:txBody>
      </p:sp>
    </p:spTree>
    <p:extLst>
      <p:ext uri="{BB962C8B-B14F-4D97-AF65-F5344CB8AC3E}">
        <p14:creationId xmlns:p14="http://schemas.microsoft.com/office/powerpoint/2010/main" val="633187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0" y="1524000"/>
            <a:ext cx="6247787" cy="4807375"/>
          </a:xfrm>
          <a:prstGeom prst="rect">
            <a:avLst/>
          </a:prstGeom>
        </p:spPr>
      </p:pic>
      <p:sp>
        <p:nvSpPr>
          <p:cNvPr id="2" name="Title 1"/>
          <p:cNvSpPr>
            <a:spLocks noGrp="1"/>
          </p:cNvSpPr>
          <p:nvPr>
            <p:ph type="title"/>
          </p:nvPr>
        </p:nvSpPr>
        <p:spPr/>
        <p:txBody>
          <a:bodyPr/>
          <a:lstStyle/>
          <a:p>
            <a:r>
              <a:rPr lang="en-US" dirty="0"/>
              <a:t>OOP: Constructors &amp; Methods</a:t>
            </a:r>
          </a:p>
        </p:txBody>
      </p:sp>
      <p:pic>
        <p:nvPicPr>
          <p:cNvPr id="7" name="Picture 6"/>
          <p:cNvPicPr>
            <a:picLocks noChangeAspect="1"/>
          </p:cNvPicPr>
          <p:nvPr/>
        </p:nvPicPr>
        <p:blipFill>
          <a:blip r:embed="rId3"/>
          <a:stretch>
            <a:fillRect/>
          </a:stretch>
        </p:blipFill>
        <p:spPr>
          <a:xfrm>
            <a:off x="6477000" y="3817469"/>
            <a:ext cx="2956503" cy="2028825"/>
          </a:xfrm>
          <a:prstGeom prst="rect">
            <a:avLst/>
          </a:prstGeom>
        </p:spPr>
      </p:pic>
      <p:cxnSp>
        <p:nvCxnSpPr>
          <p:cNvPr id="9" name="Straight Arrow Connector 8"/>
          <p:cNvCxnSpPr/>
          <p:nvPr/>
        </p:nvCxnSpPr>
        <p:spPr>
          <a:xfrm flipV="1">
            <a:off x="2438400" y="4415031"/>
            <a:ext cx="4038600" cy="156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81200" y="4917650"/>
            <a:ext cx="4495800" cy="1877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953000" y="5420269"/>
            <a:ext cx="1524000" cy="408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1899475"/>
            <a:ext cx="916751" cy="74105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824" y="2744155"/>
            <a:ext cx="918928" cy="57330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12105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417638"/>
            <a:ext cx="9144000" cy="284956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dirty="0"/>
              <a:t>IMPORTANT NOTE</a:t>
            </a:r>
          </a:p>
        </p:txBody>
      </p:sp>
      <p:sp>
        <p:nvSpPr>
          <p:cNvPr id="3" name="Content Placeholder 2"/>
          <p:cNvSpPr>
            <a:spLocks noGrp="1"/>
          </p:cNvSpPr>
          <p:nvPr>
            <p:ph idx="1"/>
          </p:nvPr>
        </p:nvSpPr>
        <p:spPr>
          <a:xfrm>
            <a:off x="0" y="1417638"/>
            <a:ext cx="8686800" cy="5364161"/>
          </a:xfrm>
        </p:spPr>
        <p:txBody>
          <a:bodyPr>
            <a:noAutofit/>
          </a:bodyPr>
          <a:lstStyle/>
          <a:p>
            <a:pPr marL="118872" indent="0">
              <a:buNone/>
            </a:pPr>
            <a:r>
              <a:rPr lang="en-US" sz="1400" b="1" dirty="0">
                <a:solidFill>
                  <a:srgbClr val="000000"/>
                </a:solidFill>
                <a:latin typeface="Calibri"/>
                <a:cs typeface="Calibri"/>
              </a:rPr>
              <a:t>class Car(object):</a:t>
            </a:r>
          </a:p>
          <a:p>
            <a:pPr marL="118872" indent="0">
              <a:buNone/>
            </a:pPr>
            <a:r>
              <a:rPr lang="en-US" sz="1400" b="1" dirty="0">
                <a:solidFill>
                  <a:srgbClr val="000000"/>
                </a:solidFill>
                <a:latin typeface="Calibri"/>
                <a:cs typeface="Calibri"/>
              </a:rPr>
              <a:t>    """A virtual race car"""</a:t>
            </a:r>
          </a:p>
          <a:p>
            <a:pPr marL="118872" indent="0">
              <a:buNone/>
            </a:pPr>
            <a:endParaRPr lang="en-US" sz="1400" b="1" dirty="0">
              <a:solidFill>
                <a:srgbClr val="000000"/>
              </a:solidFill>
              <a:latin typeface="Calibri"/>
              <a:cs typeface="Calibri"/>
            </a:endParaRPr>
          </a:p>
          <a:p>
            <a:pPr marL="118872" indent="0">
              <a:buNone/>
            </a:pPr>
            <a:r>
              <a:rPr lang="en-US" sz="1400" b="1" dirty="0">
                <a:solidFill>
                  <a:srgbClr val="000000"/>
                </a:solidFill>
                <a:latin typeface="Calibri"/>
                <a:cs typeface="Calibri"/>
              </a:rPr>
              <a:t>    </a:t>
            </a:r>
            <a:r>
              <a:rPr lang="en-US" sz="1400" b="1" dirty="0" err="1">
                <a:solidFill>
                  <a:srgbClr val="000000"/>
                </a:solidFill>
                <a:latin typeface="Calibri"/>
                <a:cs typeface="Calibri"/>
              </a:rPr>
              <a:t>def</a:t>
            </a:r>
            <a:r>
              <a:rPr lang="en-US" sz="1400" b="1" dirty="0">
                <a:solidFill>
                  <a:srgbClr val="000000"/>
                </a:solidFill>
                <a:latin typeface="Calibri"/>
                <a:cs typeface="Calibri"/>
              </a:rPr>
              <a:t> __</a:t>
            </a:r>
            <a:r>
              <a:rPr lang="en-US" sz="1400" b="1" dirty="0" err="1">
                <a:solidFill>
                  <a:srgbClr val="000000"/>
                </a:solidFill>
                <a:latin typeface="Calibri"/>
                <a:cs typeface="Calibri"/>
              </a:rPr>
              <a:t>init</a:t>
            </a:r>
            <a:r>
              <a:rPr lang="en-US" sz="1400" b="1" dirty="0">
                <a:solidFill>
                  <a:srgbClr val="000000"/>
                </a:solidFill>
                <a:latin typeface="Calibri"/>
                <a:cs typeface="Calibri"/>
              </a:rPr>
              <a:t>__(</a:t>
            </a:r>
            <a:r>
              <a:rPr lang="en-US" sz="1400" b="1" dirty="0">
                <a:solidFill>
                  <a:srgbClr val="3366FF"/>
                </a:solidFill>
                <a:latin typeface="Calibri"/>
                <a:cs typeface="Calibri"/>
              </a:rPr>
              <a:t>self</a:t>
            </a:r>
            <a:r>
              <a:rPr lang="en-US" sz="1400" b="1" dirty="0">
                <a:solidFill>
                  <a:srgbClr val="000000"/>
                </a:solidFill>
                <a:latin typeface="Calibri"/>
                <a:cs typeface="Calibri"/>
              </a:rPr>
              <a:t>):	#constructor</a:t>
            </a:r>
          </a:p>
          <a:p>
            <a:pPr marL="118872" indent="0">
              <a:buNone/>
            </a:pPr>
            <a:r>
              <a:rPr lang="en-US" sz="1400" b="1" dirty="0">
                <a:solidFill>
                  <a:srgbClr val="000000"/>
                </a:solidFill>
                <a:latin typeface="Calibri"/>
                <a:cs typeface="Calibri"/>
              </a:rPr>
              <a:t>        #set the car's initial mileage to 0</a:t>
            </a:r>
          </a:p>
          <a:p>
            <a:pPr marL="118872" indent="0">
              <a:buNone/>
            </a:pPr>
            <a:r>
              <a:rPr lang="en-US" sz="1400" b="1" dirty="0">
                <a:solidFill>
                  <a:srgbClr val="000000"/>
                </a:solidFill>
                <a:latin typeface="Calibri"/>
                <a:cs typeface="Calibri"/>
              </a:rPr>
              <a:t>        </a:t>
            </a:r>
            <a:r>
              <a:rPr lang="en-US" sz="1400" b="1" dirty="0" err="1">
                <a:solidFill>
                  <a:srgbClr val="3366FF"/>
                </a:solidFill>
                <a:latin typeface="Calibri"/>
                <a:cs typeface="Calibri"/>
              </a:rPr>
              <a:t>self</a:t>
            </a:r>
            <a:r>
              <a:rPr lang="en-US" sz="1400" b="1" dirty="0" err="1">
                <a:solidFill>
                  <a:srgbClr val="000000"/>
                </a:solidFill>
                <a:latin typeface="Calibri"/>
                <a:cs typeface="Calibri"/>
              </a:rPr>
              <a:t>.miles</a:t>
            </a:r>
            <a:r>
              <a:rPr lang="en-US" sz="1400" b="1" dirty="0">
                <a:solidFill>
                  <a:srgbClr val="000000"/>
                </a:solidFill>
                <a:latin typeface="Calibri"/>
                <a:cs typeface="Calibri"/>
              </a:rPr>
              <a:t> = 0	#note the use of self. here!</a:t>
            </a:r>
          </a:p>
          <a:p>
            <a:pPr marL="118872" indent="0">
              <a:buNone/>
            </a:pPr>
            <a:r>
              <a:rPr lang="en-US" sz="1400" b="1" dirty="0">
                <a:solidFill>
                  <a:srgbClr val="000000"/>
                </a:solidFill>
                <a:latin typeface="Calibri"/>
                <a:cs typeface="Calibri"/>
              </a:rPr>
              <a:t>    </a:t>
            </a:r>
          </a:p>
          <a:p>
            <a:pPr marL="118872" indent="0">
              <a:buNone/>
            </a:pPr>
            <a:r>
              <a:rPr lang="en-US" sz="1400" b="1" dirty="0">
                <a:solidFill>
                  <a:srgbClr val="000000"/>
                </a:solidFill>
                <a:latin typeface="Calibri"/>
                <a:cs typeface="Calibri"/>
              </a:rPr>
              <a:t>    </a:t>
            </a:r>
            <a:r>
              <a:rPr lang="en-US" sz="1400" b="1" dirty="0" err="1">
                <a:solidFill>
                  <a:srgbClr val="000000"/>
                </a:solidFill>
                <a:latin typeface="Calibri"/>
                <a:cs typeface="Calibri"/>
              </a:rPr>
              <a:t>def</a:t>
            </a:r>
            <a:r>
              <a:rPr lang="en-US" sz="1400" b="1" dirty="0">
                <a:solidFill>
                  <a:srgbClr val="000000"/>
                </a:solidFill>
                <a:latin typeface="Calibri"/>
                <a:cs typeface="Calibri"/>
              </a:rPr>
              <a:t> info(</a:t>
            </a:r>
            <a:r>
              <a:rPr lang="en-US" sz="1400" b="1" dirty="0">
                <a:solidFill>
                  <a:srgbClr val="3366FF"/>
                </a:solidFill>
                <a:latin typeface="Calibri"/>
                <a:cs typeface="Calibri"/>
              </a:rPr>
              <a:t>self</a:t>
            </a:r>
            <a:r>
              <a:rPr lang="en-US" sz="1400" b="1" dirty="0">
                <a:solidFill>
                  <a:srgbClr val="000000"/>
                </a:solidFill>
                <a:latin typeface="Calibri"/>
                <a:cs typeface="Calibri"/>
              </a:rPr>
              <a:t>, make):</a:t>
            </a:r>
          </a:p>
          <a:p>
            <a:pPr marL="118872" indent="0">
              <a:buNone/>
            </a:pPr>
            <a:r>
              <a:rPr lang="en-US" sz="1400" b="1" dirty="0">
                <a:solidFill>
                  <a:srgbClr val="000000"/>
                </a:solidFill>
                <a:latin typeface="Calibri"/>
                <a:cs typeface="Calibri"/>
              </a:rPr>
              <a:t>        print("This race car is a", make + ".")</a:t>
            </a:r>
          </a:p>
          <a:p>
            <a:pPr marL="118872" indent="0">
              <a:buNone/>
            </a:pPr>
            <a:r>
              <a:rPr lang="en-US" sz="1400" b="1" dirty="0">
                <a:solidFill>
                  <a:srgbClr val="000000"/>
                </a:solidFill>
                <a:latin typeface="Calibri"/>
                <a:cs typeface="Calibri"/>
              </a:rPr>
              <a:t>        print("This race car has", </a:t>
            </a:r>
            <a:r>
              <a:rPr lang="en-US" sz="1400" b="1" dirty="0" err="1">
                <a:solidFill>
                  <a:srgbClr val="3366FF"/>
                </a:solidFill>
                <a:latin typeface="Calibri"/>
                <a:cs typeface="Calibri"/>
              </a:rPr>
              <a:t>self</a:t>
            </a:r>
            <a:r>
              <a:rPr lang="en-US" sz="1400" b="1" dirty="0" err="1">
                <a:solidFill>
                  <a:srgbClr val="000000"/>
                </a:solidFill>
                <a:latin typeface="Calibri"/>
                <a:cs typeface="Calibri"/>
              </a:rPr>
              <a:t>.miles</a:t>
            </a:r>
            <a:r>
              <a:rPr lang="en-US" sz="1400" b="1" dirty="0">
                <a:solidFill>
                  <a:srgbClr val="000000"/>
                </a:solidFill>
                <a:latin typeface="Calibri"/>
                <a:cs typeface="Calibri"/>
              </a:rPr>
              <a:t>, "miles.\n")</a:t>
            </a:r>
          </a:p>
          <a:p>
            <a:pPr marL="118872" indent="0">
              <a:buNone/>
            </a:pPr>
            <a:endParaRPr lang="en-US" sz="1400" b="1" dirty="0">
              <a:solidFill>
                <a:srgbClr val="FF0000"/>
              </a:solidFill>
              <a:latin typeface="Calibri"/>
              <a:cs typeface="Calibri"/>
            </a:endParaRPr>
          </a:p>
          <a:p>
            <a:pPr marL="118872" indent="0">
              <a:buNone/>
            </a:pPr>
            <a:r>
              <a:rPr lang="en-US" sz="1400" b="1" dirty="0">
                <a:solidFill>
                  <a:srgbClr val="B50B1B"/>
                </a:solidFill>
                <a:latin typeface="Calibri"/>
                <a:cs typeface="Calibri"/>
              </a:rPr>
              <a:t>#main</a:t>
            </a:r>
          </a:p>
          <a:p>
            <a:pPr marL="118872" indent="0">
              <a:buNone/>
            </a:pPr>
            <a:r>
              <a:rPr lang="en-US" sz="1400" b="1" dirty="0">
                <a:solidFill>
                  <a:srgbClr val="FF0000"/>
                </a:solidFill>
                <a:latin typeface="Calibri"/>
                <a:cs typeface="Calibri"/>
              </a:rPr>
              <a:t>player1</a:t>
            </a:r>
            <a:r>
              <a:rPr lang="en-US" sz="1400" b="1" dirty="0">
                <a:latin typeface="Calibri"/>
                <a:cs typeface="Calibri"/>
              </a:rPr>
              <a:t> = Car()</a:t>
            </a:r>
          </a:p>
          <a:p>
            <a:pPr marL="118872" indent="0">
              <a:buNone/>
            </a:pPr>
            <a:r>
              <a:rPr lang="en-US" sz="1400" b="1" dirty="0">
                <a:solidFill>
                  <a:srgbClr val="FF0000"/>
                </a:solidFill>
                <a:latin typeface="Calibri"/>
                <a:cs typeface="Calibri"/>
              </a:rPr>
              <a:t>player1</a:t>
            </a:r>
            <a:r>
              <a:rPr lang="en-US" sz="1400" b="1" dirty="0">
                <a:latin typeface="Calibri"/>
                <a:cs typeface="Calibri"/>
              </a:rPr>
              <a:t>.info("Ferrari")</a:t>
            </a:r>
          </a:p>
          <a:p>
            <a:pPr marL="118872" indent="0">
              <a:buNone/>
            </a:pPr>
            <a:endParaRPr lang="en-US" sz="1400" b="1" dirty="0">
              <a:latin typeface="Calibri"/>
              <a:cs typeface="Calibri"/>
            </a:endParaRPr>
          </a:p>
          <a:p>
            <a:pPr marL="118872" indent="0">
              <a:buNone/>
            </a:pPr>
            <a:r>
              <a:rPr lang="en-US" sz="1400" b="1" dirty="0">
                <a:solidFill>
                  <a:srgbClr val="FF0000"/>
                </a:solidFill>
                <a:latin typeface="Calibri"/>
                <a:cs typeface="Calibri"/>
              </a:rPr>
              <a:t>player2</a:t>
            </a:r>
            <a:r>
              <a:rPr lang="en-US" sz="1400" b="1" dirty="0">
                <a:latin typeface="Calibri"/>
                <a:cs typeface="Calibri"/>
              </a:rPr>
              <a:t> = Car()</a:t>
            </a:r>
          </a:p>
          <a:p>
            <a:pPr marL="118872" indent="0">
              <a:buNone/>
            </a:pPr>
            <a:r>
              <a:rPr lang="en-US" sz="1400" b="1" dirty="0">
                <a:solidFill>
                  <a:srgbClr val="FF0000"/>
                </a:solidFill>
                <a:latin typeface="Calibri"/>
                <a:cs typeface="Calibri"/>
              </a:rPr>
              <a:t>player2</a:t>
            </a:r>
            <a:r>
              <a:rPr lang="en-US" sz="1400" b="1" dirty="0">
                <a:latin typeface="Calibri"/>
                <a:cs typeface="Calibri"/>
              </a:rPr>
              <a:t>.info("BMW")</a:t>
            </a:r>
          </a:p>
          <a:p>
            <a:pPr marL="118872" indent="0">
              <a:buNone/>
            </a:pPr>
            <a:endParaRPr lang="en-US" sz="1400" b="1" dirty="0">
              <a:latin typeface="Calibri"/>
              <a:cs typeface="Calibri"/>
            </a:endParaRPr>
          </a:p>
          <a:p>
            <a:pPr marL="118872" indent="0">
              <a:buNone/>
            </a:pPr>
            <a:r>
              <a:rPr lang="en-US" sz="1400" b="1" dirty="0">
                <a:solidFill>
                  <a:schemeClr val="accent3"/>
                </a:solidFill>
                <a:latin typeface="Calibri"/>
                <a:cs typeface="Calibri"/>
              </a:rPr>
              <a:t>#we can access attributes directly with . syntax</a:t>
            </a:r>
          </a:p>
          <a:p>
            <a:pPr marL="118872" indent="0">
              <a:buNone/>
            </a:pPr>
            <a:r>
              <a:rPr lang="en-US" sz="1400" b="1" dirty="0">
                <a:solidFill>
                  <a:srgbClr val="FF0000"/>
                </a:solidFill>
                <a:latin typeface="Calibri"/>
                <a:cs typeface="Calibri"/>
              </a:rPr>
              <a:t>player2</a:t>
            </a:r>
            <a:r>
              <a:rPr lang="en-US" sz="1400" b="1" dirty="0">
                <a:latin typeface="Calibri"/>
                <a:cs typeface="Calibri"/>
              </a:rPr>
              <a:t>.miles += 1000 </a:t>
            </a:r>
          </a:p>
          <a:p>
            <a:pPr marL="118872" indent="0">
              <a:buNone/>
            </a:pPr>
            <a:r>
              <a:rPr lang="en-US" sz="1400" b="1" dirty="0">
                <a:latin typeface="Calibri"/>
                <a:cs typeface="Calibri"/>
              </a:rPr>
              <a:t>print("The second car's mileage:", </a:t>
            </a:r>
            <a:r>
              <a:rPr lang="en-US" sz="1400" b="1" dirty="0">
                <a:solidFill>
                  <a:srgbClr val="FF0000"/>
                </a:solidFill>
                <a:latin typeface="Calibri"/>
                <a:cs typeface="Calibri"/>
              </a:rPr>
              <a:t>player2</a:t>
            </a:r>
            <a:r>
              <a:rPr lang="en-US" sz="1400" b="1" dirty="0">
                <a:latin typeface="Calibri"/>
                <a:cs typeface="Calibri"/>
              </a:rPr>
              <a:t>.miles)</a:t>
            </a:r>
          </a:p>
        </p:txBody>
      </p:sp>
      <p:grpSp>
        <p:nvGrpSpPr>
          <p:cNvPr id="9" name="Group 8"/>
          <p:cNvGrpSpPr/>
          <p:nvPr/>
        </p:nvGrpSpPr>
        <p:grpSpPr>
          <a:xfrm>
            <a:off x="5715000" y="1524000"/>
            <a:ext cx="3352800" cy="2743200"/>
            <a:chOff x="5715000" y="1524000"/>
            <a:chExt cx="3352800" cy="2362200"/>
          </a:xfrm>
        </p:grpSpPr>
        <p:sp>
          <p:nvSpPr>
            <p:cNvPr id="4" name="Right Brace 3"/>
            <p:cNvSpPr/>
            <p:nvPr/>
          </p:nvSpPr>
          <p:spPr>
            <a:xfrm>
              <a:off x="5715000" y="1524000"/>
              <a:ext cx="609600" cy="2362200"/>
            </a:xfrm>
            <a:prstGeom prst="rightBrace">
              <a:avLst/>
            </a:prstGeom>
            <a:ln w="57150">
              <a:solidFill>
                <a:srgbClr val="336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6342017" y="1830501"/>
              <a:ext cx="2725783" cy="1749197"/>
            </a:xfrm>
            <a:prstGeom prst="rect">
              <a:avLst/>
            </a:prstGeom>
            <a:noFill/>
            <a:ln>
              <a:noFill/>
            </a:ln>
          </p:spPr>
          <p:txBody>
            <a:bodyPr wrap="square" rtlCol="0">
              <a:spAutoFit/>
            </a:bodyPr>
            <a:lstStyle/>
            <a:p>
              <a:pPr algn="ctr"/>
              <a:r>
                <a:rPr lang="en-US" dirty="0"/>
                <a:t>In the class definition, we refer to the current object as "</a:t>
              </a:r>
              <a:r>
                <a:rPr lang="en-US" b="1" dirty="0">
                  <a:solidFill>
                    <a:srgbClr val="3366FF"/>
                  </a:solidFill>
                </a:rPr>
                <a:t>self</a:t>
              </a:r>
              <a:r>
                <a:rPr lang="en-US" dirty="0"/>
                <a:t>". </a:t>
              </a:r>
              <a:br>
                <a:rPr lang="en-US" dirty="0"/>
              </a:br>
              <a:br>
                <a:rPr lang="en-US" dirty="0"/>
              </a:br>
              <a:r>
                <a:rPr lang="en-US" dirty="0">
                  <a:solidFill>
                    <a:srgbClr val="3366FF"/>
                  </a:solidFill>
                </a:rPr>
                <a:t>THIS IS THE ONLY PLACE AND WAY IN WHICH WE USE SELF.</a:t>
              </a:r>
            </a:p>
          </p:txBody>
        </p:sp>
      </p:grpSp>
      <p:grpSp>
        <p:nvGrpSpPr>
          <p:cNvPr id="8" name="Group 7"/>
          <p:cNvGrpSpPr/>
          <p:nvPr/>
        </p:nvGrpSpPr>
        <p:grpSpPr>
          <a:xfrm>
            <a:off x="5732417" y="4383024"/>
            <a:ext cx="3335383" cy="2442490"/>
            <a:chOff x="5734228" y="3962400"/>
            <a:chExt cx="3335383" cy="2442490"/>
          </a:xfrm>
        </p:grpSpPr>
        <p:sp>
          <p:nvSpPr>
            <p:cNvPr id="6" name="Right Brace 5"/>
            <p:cNvSpPr/>
            <p:nvPr/>
          </p:nvSpPr>
          <p:spPr>
            <a:xfrm>
              <a:off x="5734228" y="3962400"/>
              <a:ext cx="609600" cy="236220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6478811" y="4096566"/>
              <a:ext cx="2590800" cy="2308324"/>
            </a:xfrm>
            <a:prstGeom prst="rect">
              <a:avLst/>
            </a:prstGeom>
            <a:noFill/>
          </p:spPr>
          <p:txBody>
            <a:bodyPr wrap="square" rtlCol="0">
              <a:spAutoFit/>
            </a:bodyPr>
            <a:lstStyle/>
            <a:p>
              <a:pPr algn="ctr"/>
              <a:r>
                <a:rPr lang="en-US" dirty="0"/>
                <a:t>In the main section of the code, we talk about </a:t>
              </a:r>
              <a:r>
                <a:rPr lang="en-US" b="1" i="1" dirty="0">
                  <a:solidFill>
                    <a:srgbClr val="FF0000"/>
                  </a:solidFill>
                </a:rPr>
                <a:t>specific</a:t>
              </a:r>
              <a:r>
                <a:rPr lang="en-US" i="1" dirty="0">
                  <a:solidFill>
                    <a:srgbClr val="FF0000"/>
                  </a:solidFill>
                </a:rPr>
                <a:t> </a:t>
              </a:r>
              <a:r>
                <a:rPr lang="en-US" dirty="0"/>
                <a:t>objects, which are instances of the class. </a:t>
              </a:r>
              <a:br>
                <a:rPr lang="en-US" dirty="0"/>
              </a:br>
              <a:br>
                <a:rPr lang="en-US" dirty="0"/>
              </a:br>
              <a:r>
                <a:rPr lang="en-US" dirty="0">
                  <a:solidFill>
                    <a:srgbClr val="FF0000"/>
                  </a:solidFill>
                </a:rPr>
                <a:t>THEY ARE NEVER CALLED SELF.</a:t>
              </a:r>
            </a:p>
          </p:txBody>
        </p:sp>
      </p:grpSp>
      <p:pic>
        <p:nvPicPr>
          <p:cNvPr id="1028" name="Picture 4" descr="http://www.mcneelyfs.com/sites/default/files/users/mcneelyfs/images/blog/warning-sig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74697"/>
            <a:ext cx="922356" cy="814229"/>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http://www.mcneelyfs.com/sites/default/files/users/mcneelyfs/images/blog/warning-sig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3044" y="342143"/>
            <a:ext cx="922356" cy="8142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0349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OOP: Object Attributes</a:t>
            </a:r>
          </a:p>
        </p:txBody>
      </p:sp>
      <p:sp>
        <p:nvSpPr>
          <p:cNvPr id="6" name="Content Placeholder 2"/>
          <p:cNvSpPr txBox="1">
            <a:spLocks/>
          </p:cNvSpPr>
          <p:nvPr/>
        </p:nvSpPr>
        <p:spPr>
          <a:xfrm>
            <a:off x="6287589" y="1638300"/>
            <a:ext cx="2819400" cy="4596814"/>
          </a:xfrm>
          <a:prstGeom prst="rect">
            <a:avLst/>
          </a:prstGeom>
        </p:spPr>
        <p:txBody>
          <a:bodyPr vert="horz" lIns="54864" tIns="9144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sz="2200" dirty="0"/>
              <a:t>Before, the car didn’t remember its make – we had to pass it to </a:t>
            </a:r>
            <a:r>
              <a:rPr lang="en-US" sz="2200" b="1" dirty="0">
                <a:solidFill>
                  <a:srgbClr val="FF0000"/>
                </a:solidFill>
              </a:rPr>
              <a:t>.info() </a:t>
            </a:r>
            <a:r>
              <a:rPr lang="en-US" sz="2200" dirty="0"/>
              <a:t>every time.</a:t>
            </a:r>
          </a:p>
          <a:p>
            <a:endParaRPr lang="en-US" sz="2200" dirty="0"/>
          </a:p>
          <a:p>
            <a:pPr marL="118872" indent="0">
              <a:buNone/>
            </a:pPr>
            <a:r>
              <a:rPr lang="en-US" sz="2200" dirty="0"/>
              <a:t>If we change </a:t>
            </a:r>
            <a:r>
              <a:rPr lang="en-US" sz="2200" dirty="0">
                <a:solidFill>
                  <a:srgbClr val="FF0000"/>
                </a:solidFill>
              </a:rPr>
              <a:t>make</a:t>
            </a:r>
            <a:r>
              <a:rPr lang="en-US" sz="2200" dirty="0"/>
              <a:t> to an attribute (using </a:t>
            </a:r>
            <a:r>
              <a:rPr lang="en-US" sz="2200" dirty="0">
                <a:solidFill>
                  <a:srgbClr val="0070C0"/>
                </a:solidFill>
              </a:rPr>
              <a:t>self</a:t>
            </a:r>
            <a:r>
              <a:rPr lang="en-US" sz="2200" dirty="0"/>
              <a:t>), we can refer to </a:t>
            </a:r>
            <a:r>
              <a:rPr lang="en-US" sz="2200" dirty="0" err="1">
                <a:solidFill>
                  <a:srgbClr val="0070C0"/>
                </a:solidFill>
              </a:rPr>
              <a:t>self.</a:t>
            </a:r>
            <a:r>
              <a:rPr lang="en-US" sz="2200" dirty="0" err="1">
                <a:solidFill>
                  <a:srgbClr val="FF0000"/>
                </a:solidFill>
              </a:rPr>
              <a:t>make</a:t>
            </a:r>
            <a:r>
              <a:rPr lang="en-US" sz="2200" dirty="0">
                <a:solidFill>
                  <a:srgbClr val="0070C0"/>
                </a:solidFill>
              </a:rPr>
              <a:t> </a:t>
            </a:r>
            <a:r>
              <a:rPr lang="en-US" sz="2200" dirty="0"/>
              <a:t>in another method!</a:t>
            </a:r>
          </a:p>
        </p:txBody>
      </p:sp>
      <p:pic>
        <p:nvPicPr>
          <p:cNvPr id="9" name="Picture 8"/>
          <p:cNvPicPr>
            <a:picLocks noChangeAspect="1"/>
          </p:cNvPicPr>
          <p:nvPr/>
        </p:nvPicPr>
        <p:blipFill>
          <a:blip r:embed="rId2"/>
          <a:stretch>
            <a:fillRect/>
          </a:stretch>
        </p:blipFill>
        <p:spPr>
          <a:xfrm>
            <a:off x="26126" y="1676400"/>
            <a:ext cx="6287589" cy="4819881"/>
          </a:xfrm>
          <a:prstGeom prst="rect">
            <a:avLst/>
          </a:prstGeom>
        </p:spPr>
      </p:pic>
      <p:cxnSp>
        <p:nvCxnSpPr>
          <p:cNvPr id="10" name="Straight Arrow Connector 9"/>
          <p:cNvCxnSpPr/>
          <p:nvPr/>
        </p:nvCxnSpPr>
        <p:spPr>
          <a:xfrm flipH="1" flipV="1">
            <a:off x="2667000" y="3936707"/>
            <a:ext cx="3733800" cy="2542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4572001" y="4642319"/>
            <a:ext cx="1828799" cy="6916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14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OOP: Changing Attribute Values</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3217" y="1676400"/>
            <a:ext cx="2286000" cy="18478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98" name="Picture 2" descr="http://images.thecarconnection.com/lrg/2013-porsche-911-rsr-race-car_100424171_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834" y="4715758"/>
            <a:ext cx="2730766" cy="181834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Arrow Connector 6"/>
          <p:cNvCxnSpPr>
            <a:stCxn id="6" idx="2"/>
            <a:endCxn id="4098" idx="0"/>
          </p:cNvCxnSpPr>
          <p:nvPr/>
        </p:nvCxnSpPr>
        <p:spPr>
          <a:xfrm>
            <a:off x="7626217" y="3524297"/>
            <a:ext cx="0" cy="1191461"/>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1515689" y="4569805"/>
            <a:ext cx="3075163" cy="2110252"/>
          </a:xfrm>
          <a:prstGeom prst="rect">
            <a:avLst/>
          </a:prstGeom>
        </p:spPr>
      </p:pic>
      <p:pic>
        <p:nvPicPr>
          <p:cNvPr id="9" name="Picture 8"/>
          <p:cNvPicPr>
            <a:picLocks noChangeAspect="1"/>
          </p:cNvPicPr>
          <p:nvPr/>
        </p:nvPicPr>
        <p:blipFill>
          <a:blip r:embed="rId5"/>
          <a:stretch>
            <a:fillRect/>
          </a:stretch>
        </p:blipFill>
        <p:spPr>
          <a:xfrm>
            <a:off x="232925" y="1675137"/>
            <a:ext cx="5640692" cy="2576512"/>
          </a:xfrm>
          <a:prstGeom prst="rect">
            <a:avLst/>
          </a:prstGeom>
        </p:spPr>
      </p:pic>
    </p:spTree>
    <p:extLst>
      <p:ext uri="{BB962C8B-B14F-4D97-AF65-F5344CB8AC3E}">
        <p14:creationId xmlns:p14="http://schemas.microsoft.com/office/powerpoint/2010/main" val="2210129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Phone (Group Work)</a:t>
            </a:r>
          </a:p>
        </p:txBody>
      </p:sp>
      <p:sp>
        <p:nvSpPr>
          <p:cNvPr id="4" name="Content Placeholder 3"/>
          <p:cNvSpPr>
            <a:spLocks noGrp="1"/>
          </p:cNvSpPr>
          <p:nvPr>
            <p:ph idx="1"/>
          </p:nvPr>
        </p:nvSpPr>
        <p:spPr>
          <a:xfrm>
            <a:off x="457199" y="1417638"/>
            <a:ext cx="8229601" cy="5269145"/>
          </a:xfrm>
        </p:spPr>
        <p:txBody>
          <a:bodyPr>
            <a:noAutofit/>
          </a:bodyPr>
          <a:lstStyle/>
          <a:p>
            <a:pPr marL="118872" indent="0">
              <a:spcAft>
                <a:spcPts val="1200"/>
              </a:spcAft>
              <a:buNone/>
            </a:pPr>
            <a:r>
              <a:rPr lang="en-US" dirty="0"/>
              <a:t>Write a class for a cell phone. </a:t>
            </a:r>
            <a:br>
              <a:rPr lang="en-US" dirty="0"/>
            </a:br>
            <a:r>
              <a:rPr lang="en-US" sz="2400" dirty="0"/>
              <a:t>A cell phone has these attributes:</a:t>
            </a:r>
          </a:p>
          <a:p>
            <a:pPr lvl="1"/>
            <a:r>
              <a:rPr lang="en-US" sz="2400" dirty="0">
                <a:solidFill>
                  <a:srgbClr val="7030A0"/>
                </a:solidFill>
              </a:rPr>
              <a:t>owner (string) </a:t>
            </a:r>
          </a:p>
          <a:p>
            <a:pPr lvl="1"/>
            <a:r>
              <a:rPr lang="en-US" sz="2400" dirty="0">
                <a:solidFill>
                  <a:srgbClr val="7030A0"/>
                </a:solidFill>
              </a:rPr>
              <a:t>minutes remaining (integer)</a:t>
            </a:r>
          </a:p>
          <a:p>
            <a:endParaRPr lang="en-US" sz="1000" dirty="0"/>
          </a:p>
          <a:p>
            <a:pPr marL="633222" indent="-514350">
              <a:buFont typeface="+mj-lt"/>
              <a:buAutoNum type="arabicPeriod"/>
            </a:pPr>
            <a:r>
              <a:rPr lang="en-US" sz="2000" dirty="0"/>
              <a:t>Write a constructor to set the attributes listed above.</a:t>
            </a:r>
            <a:endParaRPr lang="en-US" sz="1800" dirty="0"/>
          </a:p>
          <a:p>
            <a:pPr marL="633222" indent="-514350">
              <a:buFont typeface="+mj-lt"/>
              <a:buAutoNum type="arabicPeriod"/>
            </a:pPr>
            <a:r>
              <a:rPr lang="en-US" sz="2000" dirty="0"/>
              <a:t>Add an </a:t>
            </a:r>
            <a:r>
              <a:rPr lang="en-US" sz="2000" dirty="0">
                <a:solidFill>
                  <a:srgbClr val="FF0000"/>
                </a:solidFill>
              </a:rPr>
              <a:t>info() </a:t>
            </a:r>
            <a:r>
              <a:rPr lang="en-US" sz="2000" dirty="0"/>
              <a:t>method that outputs the name of the </a:t>
            </a:r>
            <a:br>
              <a:rPr lang="en-US" sz="2000" dirty="0"/>
            </a:br>
            <a:r>
              <a:rPr lang="en-US" sz="2000" dirty="0"/>
              <a:t>owner and the number of minutes remaining.</a:t>
            </a:r>
          </a:p>
          <a:p>
            <a:endParaRPr lang="en-US" sz="1800" dirty="0"/>
          </a:p>
          <a:p>
            <a:pPr marL="118872" indent="0">
              <a:buNone/>
            </a:pPr>
            <a:endParaRPr lang="en-US" sz="2000" dirty="0"/>
          </a:p>
          <a:p>
            <a:pPr marL="118872" indent="0">
              <a:buNone/>
            </a:pPr>
            <a:endParaRPr lang="en-US" sz="2000" dirty="0"/>
          </a:p>
          <a:p>
            <a:pPr marL="118872" indent="0">
              <a:buNone/>
            </a:pPr>
            <a:endParaRPr lang="en-US" sz="2000" dirty="0"/>
          </a:p>
          <a:p>
            <a:pPr marL="118872" indent="0">
              <a:buNone/>
            </a:pPr>
            <a:r>
              <a:rPr lang="en-US" sz="2800" dirty="0"/>
              <a:t>Starter code is on Canvas</a:t>
            </a:r>
            <a:r>
              <a:rPr lang="en-US" sz="2800" i="1" dirty="0"/>
              <a:t> </a:t>
            </a:r>
            <a:r>
              <a:rPr lang="en-US" sz="2800" dirty="0"/>
              <a:t>-- </a:t>
            </a:r>
            <a:r>
              <a:rPr lang="en-US" sz="2800" b="1" dirty="0">
                <a:solidFill>
                  <a:srgbClr val="0070C0"/>
                </a:solidFill>
              </a:rPr>
              <a:t>cellphone_starter.py</a:t>
            </a:r>
          </a:p>
          <a:p>
            <a:pPr marL="118872" indent="0">
              <a:buNone/>
            </a:pPr>
            <a:endParaRPr lang="en-US" sz="1800" b="1" dirty="0">
              <a:solidFill>
                <a:srgbClr val="7030A0"/>
              </a:solidFill>
            </a:endParaRPr>
          </a:p>
          <a:p>
            <a:pPr marL="118872" indent="0">
              <a:buNone/>
            </a:pPr>
            <a:endParaRPr lang="en-US" sz="1800" b="1" dirty="0">
              <a:solidFill>
                <a:srgbClr val="7030A0"/>
              </a:solidFill>
            </a:endParaRPr>
          </a:p>
          <a:p>
            <a:endParaRPr lang="en-US" sz="1800" b="1" dirty="0">
              <a:solidFill>
                <a:srgbClr val="7030A0"/>
              </a:solidFill>
            </a:endParaRPr>
          </a:p>
        </p:txBody>
      </p:sp>
      <p:pic>
        <p:nvPicPr>
          <p:cNvPr id="2050" name="Picture 2" descr="http://media2.s-nbcnews.com/j/MSNBC/Components/Photo/_new/090908-iPhoneSpeechBlueprint-vmed-1015.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811" y="1600200"/>
            <a:ext cx="1524000" cy="226126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3"/>
          <a:stretch>
            <a:fillRect/>
          </a:stretch>
        </p:blipFill>
        <p:spPr>
          <a:xfrm>
            <a:off x="1150897" y="4651678"/>
            <a:ext cx="4425131" cy="1252537"/>
          </a:xfrm>
          <a:prstGeom prst="rect">
            <a:avLst/>
          </a:prstGeom>
        </p:spPr>
      </p:pic>
    </p:spTree>
    <p:extLst>
      <p:ext uri="{BB962C8B-B14F-4D97-AF65-F5344CB8AC3E}">
        <p14:creationId xmlns:p14="http://schemas.microsoft.com/office/powerpoint/2010/main" val="707268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Phone (Solution)</a:t>
            </a:r>
          </a:p>
        </p:txBody>
      </p:sp>
      <p:pic>
        <p:nvPicPr>
          <p:cNvPr id="5" name="Picture 4"/>
          <p:cNvPicPr>
            <a:picLocks noChangeAspect="1"/>
          </p:cNvPicPr>
          <p:nvPr/>
        </p:nvPicPr>
        <p:blipFill>
          <a:blip r:embed="rId2"/>
          <a:stretch>
            <a:fillRect/>
          </a:stretch>
        </p:blipFill>
        <p:spPr>
          <a:xfrm>
            <a:off x="1019175" y="1752600"/>
            <a:ext cx="7105650" cy="4448175"/>
          </a:xfrm>
          <a:prstGeom prst="rect">
            <a:avLst/>
          </a:prstGeom>
        </p:spPr>
      </p:pic>
    </p:spTree>
    <p:extLst>
      <p:ext uri="{BB962C8B-B14F-4D97-AF65-F5344CB8AC3E}">
        <p14:creationId xmlns:p14="http://schemas.microsoft.com/office/powerpoint/2010/main" val="32734455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OOP: Other Objects Example</a:t>
            </a:r>
          </a:p>
        </p:txBody>
      </p:sp>
      <p:sp>
        <p:nvSpPr>
          <p:cNvPr id="4" name="Content Placeholder 3"/>
          <p:cNvSpPr txBox="1">
            <a:spLocks/>
          </p:cNvSpPr>
          <p:nvPr/>
        </p:nvSpPr>
        <p:spPr>
          <a:xfrm>
            <a:off x="2191265" y="1600200"/>
            <a:ext cx="6952735" cy="5257800"/>
          </a:xfrm>
          <a:prstGeom prst="rect">
            <a:avLst/>
          </a:prstGeom>
        </p:spPr>
        <p:txBody>
          <a:bodyPr>
            <a:normAutofit fontScale="92500"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lnSpc>
                <a:spcPct val="110000"/>
              </a:lnSpc>
              <a:spcAft>
                <a:spcPts val="600"/>
              </a:spcAft>
              <a:buNone/>
            </a:pPr>
            <a:r>
              <a:rPr lang="en-US" sz="2600" dirty="0"/>
              <a:t>We’re going to add a </a:t>
            </a:r>
            <a:r>
              <a:rPr lang="en-US" sz="2600" dirty="0">
                <a:solidFill>
                  <a:srgbClr val="7030A0"/>
                </a:solidFill>
              </a:rPr>
              <a:t>compare() </a:t>
            </a:r>
            <a:r>
              <a:rPr lang="en-US" sz="2600" dirty="0"/>
              <a:t>method that takes another </a:t>
            </a:r>
            <a:r>
              <a:rPr lang="en-US" sz="2600" dirty="0" err="1">
                <a:solidFill>
                  <a:srgbClr val="FF0000"/>
                </a:solidFill>
              </a:rPr>
              <a:t>CellPhone</a:t>
            </a:r>
            <a:r>
              <a:rPr lang="en-US" sz="2600" dirty="0">
                <a:solidFill>
                  <a:srgbClr val="FF0000"/>
                </a:solidFill>
              </a:rPr>
              <a:t> </a:t>
            </a:r>
            <a:r>
              <a:rPr lang="en-US" sz="2600" dirty="0"/>
              <a:t>object as a parameter. </a:t>
            </a:r>
            <a:endParaRPr lang="en-US" sz="2200" dirty="0"/>
          </a:p>
          <a:p>
            <a:pPr>
              <a:lnSpc>
                <a:spcPct val="120000"/>
              </a:lnSpc>
            </a:pPr>
            <a:r>
              <a:rPr lang="en-US" sz="2200" dirty="0"/>
              <a:t>It should print out which </a:t>
            </a:r>
            <a:r>
              <a:rPr lang="en-US" sz="2200" dirty="0" err="1">
                <a:solidFill>
                  <a:srgbClr val="FF0000"/>
                </a:solidFill>
              </a:rPr>
              <a:t>CellPhone</a:t>
            </a:r>
            <a:r>
              <a:rPr lang="en-US" sz="2200" dirty="0" err="1"/>
              <a:t>’s</a:t>
            </a:r>
            <a:r>
              <a:rPr lang="en-US" sz="2200" dirty="0"/>
              <a:t> owner has more minutes.</a:t>
            </a:r>
          </a:p>
          <a:p>
            <a:endParaRPr lang="en-US" sz="2400" dirty="0"/>
          </a:p>
          <a:p>
            <a:pPr marL="118872" indent="0">
              <a:lnSpc>
                <a:spcPct val="110000"/>
              </a:lnSpc>
              <a:buNone/>
            </a:pPr>
            <a:r>
              <a:rPr lang="en-US" sz="2400" dirty="0"/>
              <a:t>If </a:t>
            </a:r>
            <a:r>
              <a:rPr lang="en-US" sz="2400" dirty="0">
                <a:solidFill>
                  <a:srgbClr val="0070C0"/>
                </a:solidFill>
              </a:rPr>
              <a:t>Amelia</a:t>
            </a:r>
            <a:r>
              <a:rPr lang="en-US" sz="2400" dirty="0"/>
              <a:t> owns </a:t>
            </a:r>
            <a:r>
              <a:rPr lang="en-US" sz="2400" dirty="0">
                <a:solidFill>
                  <a:srgbClr val="0070C0"/>
                </a:solidFill>
              </a:rPr>
              <a:t>phone1</a:t>
            </a:r>
            <a:r>
              <a:rPr lang="en-US" sz="2400" dirty="0"/>
              <a:t> with </a:t>
            </a:r>
            <a:r>
              <a:rPr lang="en-US" sz="2400" dirty="0">
                <a:solidFill>
                  <a:srgbClr val="0070C0"/>
                </a:solidFill>
              </a:rPr>
              <a:t>500</a:t>
            </a:r>
            <a:r>
              <a:rPr lang="en-US" sz="2400" dirty="0"/>
              <a:t> minutes and </a:t>
            </a:r>
            <a:r>
              <a:rPr lang="en-US" sz="2400" dirty="0">
                <a:solidFill>
                  <a:schemeClr val="accent1">
                    <a:lumMod val="75000"/>
                  </a:schemeClr>
                </a:solidFill>
              </a:rPr>
              <a:t>Bob</a:t>
            </a:r>
            <a:r>
              <a:rPr lang="en-US" sz="2400" dirty="0"/>
              <a:t> owns </a:t>
            </a:r>
            <a:r>
              <a:rPr lang="en-US" sz="2400" dirty="0">
                <a:solidFill>
                  <a:schemeClr val="accent1">
                    <a:lumMod val="75000"/>
                  </a:schemeClr>
                </a:solidFill>
              </a:rPr>
              <a:t>phone2</a:t>
            </a:r>
            <a:r>
              <a:rPr lang="en-US" sz="2400" dirty="0"/>
              <a:t> with </a:t>
            </a:r>
            <a:r>
              <a:rPr lang="en-US" sz="2400" dirty="0">
                <a:solidFill>
                  <a:schemeClr val="accent1">
                    <a:lumMod val="75000"/>
                  </a:schemeClr>
                </a:solidFill>
              </a:rPr>
              <a:t>300</a:t>
            </a:r>
            <a:r>
              <a:rPr lang="en-US" sz="2400" dirty="0"/>
              <a:t> minutes, then …</a:t>
            </a:r>
          </a:p>
          <a:p>
            <a:pPr marL="118872" indent="0">
              <a:lnSpc>
                <a:spcPct val="110000"/>
              </a:lnSpc>
              <a:buNone/>
            </a:pPr>
            <a:br>
              <a:rPr lang="en-US" sz="2400" dirty="0"/>
            </a:br>
            <a:r>
              <a:rPr lang="en-US" sz="2400" dirty="0">
                <a:solidFill>
                  <a:srgbClr val="7030A0"/>
                </a:solidFill>
              </a:rPr>
              <a:t>phone1.compare(phone2)</a:t>
            </a:r>
            <a:br>
              <a:rPr lang="en-US" sz="2400" dirty="0">
                <a:solidFill>
                  <a:srgbClr val="7030A0"/>
                </a:solidFill>
              </a:rPr>
            </a:br>
            <a:r>
              <a:rPr lang="en-US" sz="2400" dirty="0">
                <a:solidFill>
                  <a:srgbClr val="7030A0"/>
                </a:solidFill>
              </a:rPr>
              <a:t>		</a:t>
            </a:r>
            <a:r>
              <a:rPr lang="en-US" sz="2400" dirty="0"/>
              <a:t>or</a:t>
            </a:r>
            <a:br>
              <a:rPr lang="en-US" sz="2400" dirty="0">
                <a:solidFill>
                  <a:srgbClr val="7030A0"/>
                </a:solidFill>
              </a:rPr>
            </a:br>
            <a:r>
              <a:rPr lang="en-US" sz="2400" dirty="0">
                <a:solidFill>
                  <a:srgbClr val="7030A0"/>
                </a:solidFill>
              </a:rPr>
              <a:t>phone2.compare(phone1) 	</a:t>
            </a:r>
          </a:p>
          <a:p>
            <a:pPr marL="118872" indent="0">
              <a:lnSpc>
                <a:spcPct val="110000"/>
              </a:lnSpc>
              <a:buNone/>
            </a:pPr>
            <a:r>
              <a:rPr lang="en-US" sz="2400" dirty="0">
                <a:solidFill>
                  <a:srgbClr val="7030A0"/>
                </a:solidFill>
              </a:rPr>
              <a:t>			      </a:t>
            </a:r>
            <a:br>
              <a:rPr lang="en-US" sz="2400" dirty="0">
                <a:solidFill>
                  <a:srgbClr val="7030A0"/>
                </a:solidFill>
              </a:rPr>
            </a:br>
            <a:r>
              <a:rPr lang="en-US" sz="2400" dirty="0">
                <a:solidFill>
                  <a:srgbClr val="7030A0"/>
                </a:solidFill>
              </a:rPr>
              <a:t>		</a:t>
            </a:r>
            <a:r>
              <a:rPr lang="en-US" sz="2400" dirty="0"/>
              <a:t>should print </a:t>
            </a:r>
            <a:br>
              <a:rPr lang="en-US" sz="2400" dirty="0"/>
            </a:br>
            <a:r>
              <a:rPr lang="en-US" sz="2400" dirty="0">
                <a:solidFill>
                  <a:srgbClr val="00B050"/>
                </a:solidFill>
              </a:rPr>
              <a:t>"Amelia has more minutes."</a:t>
            </a:r>
          </a:p>
          <a:p>
            <a:endParaRPr lang="en-US" sz="2400" dirty="0"/>
          </a:p>
        </p:txBody>
      </p:sp>
      <p:pic>
        <p:nvPicPr>
          <p:cNvPr id="5" name="Picture 2" descr="http://media2.s-nbcnews.com/j/MSNBC/Components/Photo/_new/090908-iPhoneSpeechBlueprint-vmed-1015.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384522"/>
            <a:ext cx="1371600" cy="203513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http://media2.s-nbcnews.com/j/MSNBC/Components/Photo/_new/090908-iPhoneSpeechBlueprint-vmed-1015.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95" y="1828800"/>
            <a:ext cx="1361038" cy="201946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Curved Connector 7"/>
          <p:cNvCxnSpPr/>
          <p:nvPr/>
        </p:nvCxnSpPr>
        <p:spPr>
          <a:xfrm>
            <a:off x="1054443" y="2798139"/>
            <a:ext cx="21967" cy="2563558"/>
          </a:xfrm>
          <a:prstGeom prst="curvedConnector3">
            <a:avLst>
              <a:gd name="adj1" fmla="val 5217727"/>
            </a:avLst>
          </a:prstGeom>
          <a:ln w="38100">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20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2070" y="1600200"/>
            <a:ext cx="5597616" cy="5214937"/>
          </a:xfrm>
          <a:prstGeom prst="rect">
            <a:avLst/>
          </a:prstGeom>
        </p:spPr>
      </p:pic>
      <p:sp>
        <p:nvSpPr>
          <p:cNvPr id="2" name="Title 1"/>
          <p:cNvSpPr>
            <a:spLocks noGrp="1"/>
          </p:cNvSpPr>
          <p:nvPr>
            <p:ph type="title"/>
          </p:nvPr>
        </p:nvSpPr>
        <p:spPr/>
        <p:txBody>
          <a:bodyPr/>
          <a:lstStyle/>
          <a:p>
            <a:r>
              <a:rPr lang="en-US" dirty="0"/>
              <a:t>OOP: Other Objects Example</a:t>
            </a:r>
          </a:p>
        </p:txBody>
      </p:sp>
      <p:sp>
        <p:nvSpPr>
          <p:cNvPr id="5" name="Content Placeholder 3"/>
          <p:cNvSpPr txBox="1">
            <a:spLocks/>
          </p:cNvSpPr>
          <p:nvPr/>
        </p:nvSpPr>
        <p:spPr>
          <a:xfrm>
            <a:off x="5638800" y="3548122"/>
            <a:ext cx="3505200" cy="3081278"/>
          </a:xfrm>
          <a:prstGeom prst="rect">
            <a:avLst/>
          </a:prstGeom>
        </p:spPr>
        <p:txBody>
          <a:bodyPr>
            <a:normAutofit fontScale="85000"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sz="2800" dirty="0">
                <a:solidFill>
                  <a:srgbClr val="0070C0"/>
                </a:solidFill>
              </a:rPr>
              <a:t>Notice how we can use</a:t>
            </a:r>
            <a:br>
              <a:rPr lang="en-US" sz="2800" dirty="0">
                <a:solidFill>
                  <a:srgbClr val="0070C0"/>
                </a:solidFill>
              </a:rPr>
            </a:br>
            <a:r>
              <a:rPr lang="en-US" sz="2800" dirty="0">
                <a:solidFill>
                  <a:srgbClr val="0070C0"/>
                </a:solidFill>
              </a:rPr>
              <a:t>a parameter to refer to</a:t>
            </a:r>
            <a:br>
              <a:rPr lang="en-US" sz="2800" dirty="0">
                <a:solidFill>
                  <a:srgbClr val="0070C0"/>
                </a:solidFill>
              </a:rPr>
            </a:br>
            <a:r>
              <a:rPr lang="en-US" sz="2800" dirty="0">
                <a:solidFill>
                  <a:srgbClr val="0070C0"/>
                </a:solidFill>
              </a:rPr>
              <a:t>another object! (</a:t>
            </a:r>
            <a:r>
              <a:rPr lang="en-US" sz="2800" b="1" dirty="0">
                <a:solidFill>
                  <a:srgbClr val="FF0000"/>
                </a:solidFill>
              </a:rPr>
              <a:t>other</a:t>
            </a:r>
            <a:r>
              <a:rPr lang="en-US" sz="2800" dirty="0">
                <a:solidFill>
                  <a:srgbClr val="0070C0"/>
                </a:solidFill>
              </a:rPr>
              <a:t>)</a:t>
            </a:r>
          </a:p>
          <a:p>
            <a:pPr marL="118872" indent="0">
              <a:buNone/>
            </a:pPr>
            <a:br>
              <a:rPr lang="en-US" sz="2800" dirty="0">
                <a:solidFill>
                  <a:srgbClr val="0070C0"/>
                </a:solidFill>
              </a:rPr>
            </a:br>
            <a:r>
              <a:rPr lang="en-US" sz="2800" dirty="0">
                <a:solidFill>
                  <a:srgbClr val="0070C0"/>
                </a:solidFill>
              </a:rPr>
              <a:t>The second object isn't called </a:t>
            </a:r>
            <a:r>
              <a:rPr lang="en-US" sz="2800" b="1" dirty="0">
                <a:solidFill>
                  <a:srgbClr val="FF0000"/>
                </a:solidFill>
              </a:rPr>
              <a:t>self</a:t>
            </a:r>
            <a:r>
              <a:rPr lang="en-US" sz="2800" dirty="0">
                <a:solidFill>
                  <a:srgbClr val="FF0000"/>
                </a:solidFill>
              </a:rPr>
              <a:t> </a:t>
            </a:r>
            <a:r>
              <a:rPr lang="en-US" sz="2800" dirty="0">
                <a:solidFill>
                  <a:srgbClr val="0070C0"/>
                </a:solidFill>
              </a:rPr>
              <a:t>because it's not the current object!</a:t>
            </a:r>
          </a:p>
          <a:p>
            <a:endParaRPr lang="en-US" sz="2400" dirty="0"/>
          </a:p>
        </p:txBody>
      </p:sp>
      <p:cxnSp>
        <p:nvCxnSpPr>
          <p:cNvPr id="7" name="Straight Arrow Connector 6"/>
          <p:cNvCxnSpPr/>
          <p:nvPr/>
        </p:nvCxnSpPr>
        <p:spPr>
          <a:xfrm flipH="1">
            <a:off x="2514600" y="3810000"/>
            <a:ext cx="32766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2544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Puppy (Group Work)</a:t>
            </a:r>
          </a:p>
        </p:txBody>
      </p:sp>
      <p:sp>
        <p:nvSpPr>
          <p:cNvPr id="4" name="Content Placeholder 3"/>
          <p:cNvSpPr>
            <a:spLocks noGrp="1"/>
          </p:cNvSpPr>
          <p:nvPr>
            <p:ph idx="1"/>
          </p:nvPr>
        </p:nvSpPr>
        <p:spPr>
          <a:xfrm>
            <a:off x="457200" y="1599730"/>
            <a:ext cx="5719314" cy="5087053"/>
          </a:xfrm>
        </p:spPr>
        <p:txBody>
          <a:bodyPr>
            <a:noAutofit/>
          </a:bodyPr>
          <a:lstStyle/>
          <a:p>
            <a:pPr marL="118872" indent="0">
              <a:buNone/>
            </a:pPr>
            <a:r>
              <a:rPr lang="en-US" dirty="0"/>
              <a:t>Write a class for a puppy:</a:t>
            </a:r>
          </a:p>
          <a:p>
            <a:pPr marL="576072" indent="-457200">
              <a:spcBef>
                <a:spcPts val="1128"/>
              </a:spcBef>
              <a:buFont typeface="+mj-lt"/>
              <a:buAutoNum type="arabicPeriod"/>
            </a:pPr>
            <a:r>
              <a:rPr lang="en-US" sz="2200" dirty="0"/>
              <a:t>A puppy has these attributes:</a:t>
            </a:r>
          </a:p>
          <a:p>
            <a:pPr lvl="1"/>
            <a:r>
              <a:rPr lang="en-US" sz="2200" b="1" dirty="0">
                <a:solidFill>
                  <a:srgbClr val="0070C0"/>
                </a:solidFill>
              </a:rPr>
              <a:t>name</a:t>
            </a:r>
            <a:r>
              <a:rPr lang="en-US" sz="2200" dirty="0">
                <a:solidFill>
                  <a:srgbClr val="0070C0"/>
                </a:solidFill>
              </a:rPr>
              <a:t> (string) </a:t>
            </a:r>
          </a:p>
          <a:p>
            <a:pPr lvl="1"/>
            <a:r>
              <a:rPr lang="en-US" sz="2200" b="1" dirty="0">
                <a:solidFill>
                  <a:srgbClr val="0070C0"/>
                </a:solidFill>
              </a:rPr>
              <a:t>counter</a:t>
            </a:r>
            <a:r>
              <a:rPr lang="en-US" sz="2200" dirty="0">
                <a:solidFill>
                  <a:srgbClr val="0070C0"/>
                </a:solidFill>
              </a:rPr>
              <a:t> for the number of times </a:t>
            </a:r>
            <a:br>
              <a:rPr lang="en-US" sz="2200" dirty="0">
                <a:solidFill>
                  <a:srgbClr val="0070C0"/>
                </a:solidFill>
              </a:rPr>
            </a:br>
            <a:r>
              <a:rPr lang="en-US" sz="2200" dirty="0">
                <a:solidFill>
                  <a:srgbClr val="0070C0"/>
                </a:solidFill>
              </a:rPr>
              <a:t>it has barked (integer, starts at 0)</a:t>
            </a:r>
            <a:endParaRPr lang="en-US" sz="2200" dirty="0"/>
          </a:p>
          <a:p>
            <a:pPr marL="576072" indent="-457200">
              <a:spcBef>
                <a:spcPts val="1128"/>
              </a:spcBef>
              <a:buFont typeface="+mj-lt"/>
              <a:buAutoNum type="arabicPeriod"/>
            </a:pPr>
            <a:r>
              <a:rPr lang="en-US" sz="2200" dirty="0"/>
              <a:t>Write a </a:t>
            </a:r>
            <a:r>
              <a:rPr lang="en-US" sz="2200" b="1" dirty="0">
                <a:solidFill>
                  <a:srgbClr val="FF0000"/>
                </a:solidFill>
              </a:rPr>
              <a:t>bark() </a:t>
            </a:r>
            <a:r>
              <a:rPr lang="en-US" sz="2200" dirty="0"/>
              <a:t>method that  prints out </a:t>
            </a:r>
            <a:r>
              <a:rPr lang="en-US" sz="2200" dirty="0">
                <a:solidFill>
                  <a:srgbClr val="00B050"/>
                </a:solidFill>
              </a:rPr>
              <a:t>"Bark!"</a:t>
            </a:r>
            <a:r>
              <a:rPr lang="en-US" sz="2200" dirty="0"/>
              <a:t>, increments the bark counter, and then prints out how many times the puppy has barked so far.</a:t>
            </a:r>
          </a:p>
          <a:p>
            <a:pPr marL="576072" indent="-457200">
              <a:spcBef>
                <a:spcPts val="1128"/>
              </a:spcBef>
              <a:buFont typeface="+mj-lt"/>
              <a:buAutoNum type="arabicPeriod"/>
            </a:pPr>
            <a:r>
              <a:rPr lang="en-US" sz="2200" dirty="0">
                <a:solidFill>
                  <a:srgbClr val="7030A0"/>
                </a:solidFill>
              </a:rPr>
              <a:t>Instantiate a puppy object and have it bark 5 times using </a:t>
            </a:r>
            <a:r>
              <a:rPr lang="en-US" sz="2200" i="1" dirty="0">
                <a:solidFill>
                  <a:srgbClr val="7030A0"/>
                </a:solidFill>
              </a:rPr>
              <a:t>a loop in the main section of the code</a:t>
            </a:r>
            <a:r>
              <a:rPr lang="en-US" sz="2200" dirty="0">
                <a:solidFill>
                  <a:srgbClr val="7030A0"/>
                </a:solidFill>
              </a:rPr>
              <a:t>.</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5343" y="4916063"/>
            <a:ext cx="1828800" cy="17133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5"/>
          <p:cNvPicPr>
            <a:picLocks noChangeAspect="1"/>
          </p:cNvPicPr>
          <p:nvPr/>
        </p:nvPicPr>
        <p:blipFill>
          <a:blip r:embed="rId3"/>
          <a:stretch>
            <a:fillRect/>
          </a:stretch>
        </p:blipFill>
        <p:spPr>
          <a:xfrm>
            <a:off x="6353838" y="1599730"/>
            <a:ext cx="2638260" cy="3214687"/>
          </a:xfrm>
          <a:prstGeom prst="rect">
            <a:avLst/>
          </a:prstGeom>
        </p:spPr>
      </p:pic>
      <p:pic>
        <p:nvPicPr>
          <p:cNvPr id="8" name="Picture 7" descr="Image result for star icon transparent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753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Puppy (Solution)</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620000" y="2057400"/>
            <a:ext cx="1301362" cy="1219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5"/>
          <p:cNvPicPr>
            <a:picLocks noChangeAspect="1"/>
          </p:cNvPicPr>
          <p:nvPr/>
        </p:nvPicPr>
        <p:blipFill>
          <a:blip r:embed="rId3"/>
          <a:stretch>
            <a:fillRect/>
          </a:stretch>
        </p:blipFill>
        <p:spPr>
          <a:xfrm>
            <a:off x="76200" y="1905000"/>
            <a:ext cx="7395275" cy="4267200"/>
          </a:xfrm>
          <a:prstGeom prst="rect">
            <a:avLst/>
          </a:prstGeom>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620000" y="3429000"/>
            <a:ext cx="1301362" cy="1219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633063" y="4800600"/>
            <a:ext cx="1301362" cy="1219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8" descr="Image result for star icon transparent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76" y="471647"/>
            <a:ext cx="676447" cy="67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314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Storage</a:t>
            </a:r>
          </a:p>
        </p:txBody>
      </p:sp>
      <p:sp>
        <p:nvSpPr>
          <p:cNvPr id="3" name="Content Placeholder 2"/>
          <p:cNvSpPr>
            <a:spLocks noGrp="1"/>
          </p:cNvSpPr>
          <p:nvPr>
            <p:ph idx="1"/>
          </p:nvPr>
        </p:nvSpPr>
        <p:spPr>
          <a:xfrm>
            <a:off x="388189" y="1600200"/>
            <a:ext cx="8298611" cy="5111487"/>
          </a:xfrm>
        </p:spPr>
        <p:txBody>
          <a:bodyPr/>
          <a:lstStyle/>
          <a:p>
            <a:r>
              <a:rPr lang="en-US" dirty="0"/>
              <a:t>Let’s say I have a list where two things are out of order:</a:t>
            </a:r>
          </a:p>
          <a:p>
            <a:pPr marL="0" indent="0">
              <a:buNone/>
            </a:pPr>
            <a:r>
              <a:rPr lang="en-US" b="1" dirty="0">
                <a:latin typeface="Calibri" panose="020F0502020204030204" pitchFamily="34" charset="0"/>
              </a:rPr>
              <a:t>	numbers = [-3, -1, 0, 10, 4, 6, 8, 2, 20]</a:t>
            </a:r>
          </a:p>
          <a:p>
            <a:pPr marL="0" indent="0">
              <a:buNone/>
            </a:pPr>
            <a:endParaRPr lang="en-US" sz="1400" dirty="0"/>
          </a:p>
          <a:p>
            <a:r>
              <a:rPr lang="en-US" dirty="0"/>
              <a:t>This is the same as our previous problem. </a:t>
            </a:r>
            <a:br>
              <a:rPr lang="en-US" dirty="0"/>
            </a:br>
            <a:r>
              <a:rPr lang="en-US" dirty="0"/>
              <a:t>I need to </a:t>
            </a:r>
            <a:r>
              <a:rPr lang="en-US" dirty="0">
                <a:solidFill>
                  <a:srgbClr val="7030A0"/>
                </a:solidFill>
              </a:rPr>
              <a:t>SWAP</a:t>
            </a:r>
            <a:r>
              <a:rPr lang="en-US" dirty="0"/>
              <a:t> them!</a:t>
            </a:r>
          </a:p>
          <a:p>
            <a:endParaRPr lang="en-US" sz="1600" dirty="0"/>
          </a:p>
          <a:p>
            <a:r>
              <a:rPr lang="en-US" dirty="0"/>
              <a:t>The 3</a:t>
            </a:r>
            <a:r>
              <a:rPr lang="en-US" baseline="30000" dirty="0"/>
              <a:t>rd</a:t>
            </a:r>
            <a:r>
              <a:rPr lang="en-US" dirty="0"/>
              <a:t> and 7</a:t>
            </a:r>
            <a:r>
              <a:rPr lang="en-US" baseline="30000" dirty="0"/>
              <a:t>th</a:t>
            </a:r>
            <a:r>
              <a:rPr lang="en-US" dirty="0"/>
              <a:t> elements are out of place. So I want to swap </a:t>
            </a:r>
            <a:r>
              <a:rPr lang="en-US" b="1" dirty="0">
                <a:latin typeface="Calibri" panose="020F0502020204030204" pitchFamily="34" charset="0"/>
              </a:rPr>
              <a:t>numbers[3]</a:t>
            </a:r>
            <a:r>
              <a:rPr lang="en-US" dirty="0"/>
              <a:t> with </a:t>
            </a:r>
            <a:r>
              <a:rPr lang="en-US" b="1" dirty="0">
                <a:latin typeface="Calibri" panose="020F0502020204030204" pitchFamily="34" charset="0"/>
              </a:rPr>
              <a:t>numbers[7]</a:t>
            </a:r>
            <a:r>
              <a:rPr lang="en-US" dirty="0"/>
              <a:t>.</a:t>
            </a:r>
          </a:p>
        </p:txBody>
      </p:sp>
      <p:sp>
        <p:nvSpPr>
          <p:cNvPr id="10" name="AutoShape 6" descr="data:image/jpeg;base64,/9j/4AAQSkZJRgABAQAAAQABAAD/2wCEAAkGBxQSEA8UExMSFBUUFhYVFhgXFhkcHxgXFyEWGBgWGRwYISghGRomHhsXITEjJSorLi4vGCYzODMsNygtLiwBCgoKDg0OGxAQGzQkICQsLDc0LjcvLCwrLyw2MCwsLDQsKy8sLCwwLC00LDIsNjIvLCwsLSwtNy8sMjQsLC8sLP/AABEIAOYA2wMBEQACEQEDEQH/xAAcAAEAAgMBAQEAAAAAAAAAAAAABAYDBQcBAgj/xABHEAACAQIDBAQKCAUEAgAHAAABAgMAEQQSIQUTIjEGMkFRBxQVIzNhcXKxsjRCU1RzkZPRUmKBgtMkkqHBQ2MINXWi4fDx/8QAGgEBAAIDAQAAAAAAAAAAAAAAAAEEAgMFBv/EADoRAAIBAwEFBgYBAwMDBQAAAAABAgMRITEEEkFRYRMicYGR8AUyobHB0eEUQvEjUnIzssJDYpKi0v/aAAwDAQACEQMRAD8A7jQCgFAKAj4rGJHbMdW6qgFma3Oyrcn/AKoDB5Rb7vOf0x8XvQDyg33ef84v8lAPKDfd5/zi/wAlAPKDfd5/zi/yUA8oN93n/OL/ACUA8oN93n/OL/JQDyg33ef84v8AJQDyg33ef84v8lAPKDfd5/zi/wAlAPKDfd5/zi/yUA8oN93n/OL/ACUA8oN93n/OL/JQDyg33ef84v8AJQDyg33ef84v8lAPKDfd5/zi/wAlAPKDfd5/zi/yUA8oN93n/OL/ACUB9R7SW4Dh4i2gziwJPIBhdSfVe9ATaAUAoBQCgFAKAUBhxc4jjdzqFUtbvtrYeugI2BwxUFn1kexdvX2KO5F5Af15kkwCTQHtAKAUAoBQCgFAKAUAoBQCgFAKAUAoD4kjDAqwBBFiCLgg9hHbQGDZrFWeIknIFZCTc5GvYE9pUgi/da9zepBPoBQCgFAKAUAoCHtf0Te1PmWgM5qAc428u1F2lh8PHtNUTF+MyR/6WM7lYspCG5u+jAXuOXrqQdFjBAAJubC57z2n1VAPqgFAKAUAoBQCgFAKAUAoBQCgFAKAUBFX6SPwj8wqQT6AUAoBQCgFAKAh7W9E3tT5loD6kxCB1Qsod7lVLAFsvPKOZt22qAVTb3/zzYv4OO+WKpBbZGsGPcCfyqAR0aUgG0WoB5t+1AfV5f8A1fm37UAvL/6vzb9qAed7ovzb9qAg7bx8+HgklWKOXIMzKGYHKOsw4Tew1t3A1Ddlg2UoRnNRk7J8eRRML4WmeSWM4RVePW2+PEp5MDk5H/utUqySTtqdKl8KlOpOm5WlHpquDI+C8MhkaEeJhd6HteY6NGTdTwc7a/1rKVS1+hpobA6koJytvX4aNar8n3j/AAxGJ5FODByRb0nfH+IKF6nPWojV3le3Ey2j4c6M5R3r2jvadbWPvEeFxlOHXxNS83Jd8dBYFiTk5CirJ3dtDOp8LlB04qV5T4W05+hfNh7RmxGHjmMccYkGZVLMTkPVY8Itca29dbIu6uc6rBQm4xd0nrzJ/ne6L82/apNZ8GZwwW8GY9mY3/K16kH353ui/Nv2qAfWHkYlwwW6kdUnkRftoDPQCgIw+kr+E3zLUgnUAoBQCgFAKAUBE2qbRG38SfMtAVXpxh5Y8Ts/HwwviPFDMssUYu5imUKWQfWZSBpRAibKxEu0NqYbFDDYjD4fCQzIDiEyNJJNkBCodcoC8++gLviOo/ut8DUARGyKToAo+FAcD8JvhJfFu+HwjlMKLqzroZz268xF3D63bppWSQPnwZ+Eh8G6YfFOXwpIVWOpgv2g8zH3js7O6jQP0ArAgEEEHUEdo7xWIPTQH516ebKGF2i4jkWJkJC8JYtFIA6BUGpylio9a1WkrNq2D0NCp2lOnVjNRnFOLxdtcMcf2VtEiICZpnbePJmDJGQ3VcWuWUE+oUbay7IWopbsm295u94xzo+N16GVMGCsp8XxLZowHOZ2IF75dUsGuvL20i3LMWnZmHabNuyvfMc97Nr3tla4JnR7BJLjI488zOzJhwHKNlEhFyCh/hvzpZu0bGxVadOM6qk21Gyu07N6ZR+nEQAAAWAFgO4DQCrJ50w7Qd1hmMYu4Ryg72AOUfnagKEEh3blnOcum6BVSswbILlypLOSWucwIsDa3PytKNGrQnVqzfbLeerTTWiS5f4wdGTlGajFd12Ln0dlZsNEWJbrgMebKrMqMT23UKb9vPtr0eyznOhCU9Wlco1ElNpaEuLry/2/Ct5gZ6AUBHDf6hR/6if/ALlqQTaAUAoBQCgFAKAh7W9EfeT5loCL0h23FgsPLiJ2sid2pZjoqKO1idP/AMVAKh0I8JaY6UxvGImY2QXvlP1Vc/zdjDS/CbHLmmwL3iOo/ut8DUA534aOkDYbZ0UMbZXxfASOYiUAyW9t1X+81KBwCsiRQH6A8B3SBsRgXgdrvhGCrfnuXBMd/YQ6+xRWLIOkVAOcdNNkYebGvJKmcruEsWOWyBpmzKDZuAnnfmK8/wDFtqq06yp03bu+eW0snQ2Vf6bu8X8iBs7CBSqKiqFCg5VAAsIc3L1rMPaK4tWo33m76/n9osRjbCRaejEMgixLoQrsVBLKzZTxSPZVN3I3lrX5j+lek+Cxa2dvg5O3gko/gobW+/5ETDuZ8RGzcZhlgMbSYeJGzOWLWZWLIRGrgqQDdgDrXXKxd6gHooDlaPmjka9y4LS2feAkjiMkH1Qe1Y+L+teK2ucp15OfN2xu8cWlz/5HVppKCt97/T9HR9jfRsNe/oo+dr9Ud2le1RyjNF15f7fhQGegFARh9JX8JvmWpBOoBQCgFAKAUAoCHtb0R95PmWgOYeH3CYiSHBCKOSSJZHL5FLWewEZIUE2sX19frogcqwuxcfBNE0UE29D5VyKWtIMpMb20U6rcNb/jSQfqWS+6bNzyG/ttrWIOPeH7ASFNnTgExIrxuexGfdlb9wNiL+r1ipQOTbPwTzGQIL7uOSZz2KkaliT3crD1kVkSMfgnhMWcW3sUcyHsZJAGBHfbUH1g1AOs/wDw94CQHHT2IiZY41PY7qWZrd+UEa/ze2oZB1vaePWFMxBJJyoo5ux5KPiT2AEnlWmtWhRg6k3ZIyhBzdkVF8PnuXIZ2JZj2Em1x7tgF90Wrwu0bXKvWlVfH6cF6ffJ2qdJQgokaRxANNWYM7E/y6kgDmS7DT+c1hGPavOFhe/BL6Et7haOju0ISqwpmDKCeK3Gb3drqSLljcjQi/K1e22TaNnnHs6L+VLFmseaV/E49WE096fEj7Sx8Jkli65bKHyPxq4NksW4UKsVIFwLm/tumo3eAMm6i3tt5kXeW5Z7DNb1XvUAkCgOVqDuELZrZRlLqFUac0lj4oj3O3/deGrNdtO3N6NvjyfzeCOvH5F4e/A6PsX6Nhvwo+Qt9Udh5V7haHIZmh68v9vwqQZ6AUBGH0lfwm+ZakE6gFAKAUAoBQCgIe1vRH3k+ZaAz1AIWztlxQGYxIEM0hlksTxSN1nNzzNASZzwP7p+BoDwRK0YVlDKVAKkXBFuRB5igKx0w6NF9nYnDYCHDQvPlRrKI1yXu5ORbk2FuXbUg86G9GWj2dBhsfFhpmgLKvCJFyXupGddDY25fVoC1RRKihVVVUCwCgAAdwA0FQCn9O0OdWZlVCgVSxsufMxdSToCw3dgdGyW5Xri/GIVGoSim4q97cHiz+6vwvzLeyuOU9TS7NcqyqlsrkDhHDcbxnK2AFsu6UkCxY99683VSabeq9eCV/O7526F+DadkSdoFWYBSpcZkK5rXBytlDclcFVYez13GuleKysc/ppyzYznZsldFsisksrblRmyiUqCzWMdrraMBRmGUEm/MC2vqfhmwulLt5STusWvazs75zc5m0VlJbiXE3O0VgMmHaIws4mVsiZCz5jZnuBmBW5Ym9iAQeddoqlhqAY551jVnc5VQFmPcBqTRtLLBy3DIwS2Qq6jKcqsrZrXtckxTNbXISOfZpXi68JS3qyu4NvL018E4+PM6sGktzjbT3qdJ2Ib4bDfhR9t/qjt7a9mtDlszxdeT+34VJBmoBQEYfSV/Cb5lqQTqAUAoBQCgFAKAh7W9EfeT5loDOagCgMeI6j+63wNAewdVfYPhQH3QCgPKAovTEv4w1za2Xd3bL5vKM2UkrY582axDWC3uLCvPfGO07WN77lvFb13e+ubWtdF7Zd3dfP8Gjw+0iRvQ4YFpI0c68CEaa24mPb2hF05kcedFJ7jVtG11f6+7fgWlN6mvm2/HBI0Uyyllc6xouV7Nvgbsbxm7DMO9edWobBUrQVSm1Zri8rG7yzpg2xpT7uNb+GOfIjbL8JEyLZJIssjSuqPHe2pZgCCpI9vP1cq9DQhPZ6appXUSVsux11GXaNOV/prwL94NOkMGKwqhN2sq5gyqoUsLmzAcyLWB52I9hN1PnqcivSUHeGYvR8/5XEuNSaDUbdlMiSwRozyFbkjKFjPNM5YjmRyFzbuuDWFWn2kJQfFNepMXutMq+Jx0karh5I5EDyhwpia+fNvcomBMWXMCc19FB7rjhqnty2f+k7NaW3r4t4a/noXHKi59pfyLrsnCmKCOMkFlHERyubk2v2XJt6q7dKn2dOMOSS9CpKW82zJF15f7fhWwxM9AKAjD6Sv4TfMtSCdQCgFAKAUAoBQEPa3oj7yfMtAZzUAUBjxHUf3W+BoBD1V9g+FAY8bjY4ULyyJGg5s7AD/AJpclJvCNHjelShWaFMwGbjkJjUFbkg6Fri19QNO2qG0/EIUXuqLk72x7v8ATJaobHUq6FExvTLHu04aWCGzKsUand7wMSGuxJe46oCHrDu1rU9tdSMdy6ve7Svb1x1u1p1LuzbFTae+s3S1sabHSSNLI0hzRlwsLNKZHzW1RsxJUkgkA69naLVu1lZNybdu8ne2uq8NHbxLih/T1HNRW7he8fY1my8bPh4pN2iraQ3SOYhGU6lufCQD6jp2cq3VaNCtNSqd7GrWfDHvxNHYz/p5uMEmnqpYtro+HoR8Ts47w7jEOJGsxjdwXNygZhvCEm/8huTGxJGnabMUmu6lbk8c8Jry8EV5T2nY57m9wvh3XoQZjiI2QTHCxHleaKVCt1LserYj6t1uCTpcG9JNxv3JeVnfNufn4GcfilR2bUcdNDYSYQmZTDMzxIbiQKEiiLAZWzoxM0mrWjWxuRqLGtVHtZw3prc65v1snp458DVtG2VK1qd7rksIteA6eYmASLvVlRHRFEpLSKCFsrSczIRna5zcuXZW7+qe+lbDv6Lj9l48bGMthUXuOa3k88li+XbyxyN/g+lUU+DlijkaOfEOwImGWQrKQmaPIpWRglhw6gAaaAG1CrCfyu5QlBxeSZi3VLRQ5BK53SFFhJQvwECz6WuSxWIHKDoOY2GJeI0ChVHIAAewaCoBji68v9vwoDPQCgIw+kr+E3zLUgnUAoBQCgFAKAUBD2t6I+8nzLQGc1AFAY8R1H91vgaA5n0m8KiIN1gVErALmnZWMUYuFLDKOO2utwunM8qwlUUS1R2SVTLwvB87e/ArmA29427byZhMM2aTU5kW4Z4S1rRfWKC2XQm44kp1lOS3tVxjq14c+q9OT6Oy1I7LLdmk072el88fbtfxN5h8YEZxGGyLlVwy2FrsLa8hwtlJtl15APVSpSjNKDyn8r5ck3yf9r1TwbK+zyo2rLzS+/irq64+aNH0qlticO6IJGJZ4nZTZXTKiK4+qzNnQm+hRD2VhS2Xstnu20ne647vHzWX1V1xK8arlWc4xukvHhr9SJDCkix5o8PIQrSskUhUpiG0AC34SbKC7nmKSlKLdm1lK7V7x8bZ44XA6agpxScU7Z8/dzXthIlDeMqsMk9llDMN2WHEOIGylrFgTpcEXXKL2qLU+7Tlfd+Xw/a09HxOX3Nnk1WheMlz09vzPiKCVQvmY4Hjspz3bNAADdWGpHr1BK86yqJRbUm3fPLPhp6FrZJznTVSjGMXDDercffvge4LFsI8uHlmMTl2aVZbbs8+rYXt/wB1Lc4vOGrYzn0ZgqNKcWqa3ovWfGPlx/k+kdsTlIZMSkSE3cszl0HM6WC8iTYjX1Ue9vWd978Pzv8AYLsYxvHccI88SlK31CvaSLzZcxOXlVF0zNfeZu8i9u03DkXvVKVpU5PetvaX5cPXXloapbu45S+Zu9kuHH306lj6S7VSZoEijO8uc7WsY1scyLbnKRcC3VJ7DVfZNmnscZTm88Px+30ElKaU1HGnjflzLDs6aTCvGwvKFDFhK7EL2FotSY9CdAp4b2F9Dt2H4o97drPGLPivF8vehhtGwrc34arhzLf0f6UYfGF0jbLLGbSQvYSIfWPrL3MpIPfXoDlG0h68v9vwoDPQCgIw+kr+E3zLUgnUAoBQCgFAKAUBD2t6I+8nzLQGc1AFAY8R1H91vgaA/KmGI3SfUATvlU4nzg000P8AS/W7+dR68/Tu49/4PQKyWv8A3Lez7/3fMZzjCpUh7MDKYVWc3gfeKQWzLc3NjY8wCT3UimnddLu2uOHvGhFTdmnCXG+N7TK1wnyeeWh0PAY8SRIzTZI1NmWOzLcMokRT2gZcw7MuXtY3rSjG+48Rkrpf9y6cH59DZsbk1Km4qU1i/Szt+ufoaPpHJuzJIRJJHJCY2UPb0dyGUN22lGtr5le4OY1vo1JTit7VOz8Vx81k0QpxoOtFLKV078OTWjRnm2aY5dyywvDO3npZBlLPCLXADAFiQTYm2YMeVVK0eybabvH5bcnrwemmM2sTsbbioyis5f0sQ9o4JZBmkgmJxD5ZyHLoqx6RsXUZYzcLyvZSawhPcdlJWhlLRu/zK2rxxesjPbKG9G+67vreyRo8Fg5Uzx4TFNHlBZ8NilFlBtrchonGvWITnyrr9rTaV3h6cmcR0pRlZEtfKSExjDYEG5vZoBr32EgH/FHTpvVIyhUrxjuxbSfie4YYoOglkWQtYww4fKEB573KgCErayk314r8OtLaq0HFxvaK+Z8PD99Mccbtno2lvVE7J+fh4/bXxtexNpDZqtFLC29kLOqqpOVewMQNW1A9Wnqrl7RQe0S7Sk848v5+xcTdSrJQi7PNun6WhH6J4TO0kzZQCSVBbkH4h1T22z8+xDc3NYbZU3VGks2+/HXlppzN1FSdovSN/V+/dy15xdDmj5es/VLaa/19lc3daTVnr0525Fyzzr7ZzbwlYJoXixcDFJInEZaO6kAgtGbg3BFmX3cgr1Xwyu6tFKWq+3D9eRwduo9nUutHn9nU/Az0knx+BllxBVpEm3WYC2YKiEM1tM3EeVvZXRKRfqgCgIw+kr+E3zLUgnUAoBQCgFAKAUBD2t6I+8nzLQGc1AFAY8R1H91vgaA/KmHe0cWoJycPnJF8XO8XUixHrtoOC/OqjV2/0u9j3/g9AnZLh5tbufx1t8pmlnJE1pAeGbftv1O9UuD5vMupIvyte97ioUdLrlbGmOPvGhMpYdnizvnVX4Y5X5a6lt6EycMpVgiGZsjOUayyFUcvlsp6n/PrrCrddnfXet/9WY087S8XTi3i13Zvl1JO34d94oXZZD4zgizAC1rOz+wgFr8jw8qz2Z/6k1/xfnZr8Ir/ABRKEluxthrPj78ja7Zh3uGCYwx54jHF4tlszro6Shr3Y3PPRQC9+dRWqSit++V9uP0z5G2dCChF0o70dW+HJq3D7mnxWHzj/wAkAxSZd5HxLHFGLi+fKsN0BBUai3rrnXVN2TU9x3to234Xbs+eMlyN5wynFvrovtnw49DSTTpiDAEkVZhn8Vn5B2QkSQyX7H64J5GTKdDrtjCVHfUleON6Otk8prw0fhfgcue7J2i+dnz6P3/O3i6RSLhoisW6xBzKzZiCyy2GWQ6nJezKb5iLAci52do1eMXpfvcWv/1wb0Tzrg3qVadGW9mKtromtLdc/kznATbP3OLcpK98thplD5eJuwtwqANAB7ADRhtFLaI9lHD4cbfz9eL1MZyqS3I2SSf3tqa/b21mxEiSyoI0Xzdib5nbXISvIAXzHnrYWJBrPZdldFOEXeT1fJc/F8F58DbadOruNqMmra6Ljpx98jfdCMQz4clnZmDMpYWTMQ8xvY8uFk09QrT8XpRi6bS/ta56Nfsx2WO5UqQ1s9bfg3Us+VVJaTlc8a8slrmx0FyOLkCb3tXPpbPOtJxpxT8n/u66efDBaqVYU/mt6deHvQ0XSWBMVDLE7Oqkgk9YgXjIAv1Qch1GYcRNdj4fFbNd3Um0laKxq3mWFfJTrUK217u7Cy5vFy3+CTZCYXC4iOMsVM2fWRX1KR9qKtuQ0IuK7VKo5q7VvO5zdp2d0JKLfDk19y81sK4oCMPpK/hN8y1IJ1AKAUAoBQCgFAQ9reiPvJ8y0BnNQBQGPEdR/db4GgPyphZrRDiCDIc95mBnG8BsgYWvz0U/Wve9VGs6X5Y+XHH30PQKSSzLnxfezwv56P8Au1JuIS8KS7wsM8yRJvIzunLqyZyRdg1r95ykjSijb6Xw844e8aCU3vWbzm2VrvLn1txky79GdmyrCzndtLLKzhXy2ZpsiqoAsCQohfTTiPdWEopuMY/2rTq8LXN0ufMw2WUZVqlSV7PiuS4/S1zHtcefw8ZUQ596ToQqiOCZFcXtcHejU/wHuNZ7Mvnk8Xf0SS+9ytt0t+vFK8krerd7eJYFgkKFoo3LqJIcVO92WSKQ5BIoJDNYWcWsAB20SdsLx6nUqdm24VZd12cYrDTSvZ8FyKOZY4ZsRCvjAmMgkzxpnuAQSqK3VUnNrlPZraqv9PWkoppNJNWd1fVJ9cW4r1Kuz7TTjCzk1z4+SX0NbtHazvKxOGIbPmjUxNdQFIJtlIMmiEm1hbkNCNkNi3UlvcM51zf01/epqqVVUmpNNrRYefOzz9UsdTb7NwWDODkkxJxMEqPZnYavIwDXGa4sdDx6X79b6JUdpjO7s4cl7X0Kzn3d27/HkTI5Gx/i8cWKMik9QoVe6gEKSCbAnttc2sL8RGMdip0qn+ksvi9F+30XnwLMFP5k7qNs8F/KMu3NjuuHiaOGRWdolCLrIDEzhyVYWQec0Xu1JJJJv0qajTaX11b5v39DZJxp16cYyu023JWV7pWs23fxZ50Yd40mVkcETSX3oFxdYSPVc8WtjYDW5IDVNt2eNSEHN2Svpq72wurt5amEqkv6qap3blbl6u2Dd4bBtvo0mimRHy5SAVAJVrZtLhgAOG4YciVHCMlRwlUVo8uHn/ufiW4UoQg6sZKU1q3njw6ddOVyFPNuoZEcgxBhlLqSQDcKQqXuSzaMA+pt31mu1krRVlzePRa+thV26ipqUE3L/wBvPx16WVi3eCvFpJhsTkLlUnyca5SCEjuLHUc+0D2d9uhFxjl38rLyy/ucfb60qtXelGztp669S7VuKQoCMPpK/hN8y1IJ1AKAUAoBQCgFAQ9reiPvJ8y0BnNQBQGPEdR/db4GgPyzs9XdIlTPK4Q7tI3LGHzinjXKSOw2N+rf1VUUbydl441xwfvkd51oQWXbDsr6ZWqtflqno8Fz6M7H1cTsGfEBiyM0bKzZjIrEhQp7RpdSSbn6h19pFPchZtaa2Vv9zv8ARZ58zBxq1lvRTUc3fFpvgrL7eRaSgDtC6gtHGcrq3FeQ5pCSTcHLYi4uBmaxzCsVFx/007yfHj1b8P4RvlONCiqkXi+j6aeOb34XxwZoNn4vxieIJHNxLKIWlyhbshVBYcizsHseVyOQq1SUYrcjolYoVqU4QhUl/c76+mOhqpNi7QjYvPizdZUiljMrl2F1IGXk6EHTW2tHOKy8efvBv7Gpuq0u7ZtPdVv4b0tqazFCUJPaVwRizveFwRHzRTYaLe/q1HqrK8cpLJohKW/FurjHBrxWES9nTsscRaW0mTE7q+hWMBTzOoXMGYN260t092M3OO9bfVnbpbvLj5X3uJC2fisYqmSB2dSziTzTOHbh1ZVBt2m+nOpjjgKzU7JVFi/B50zZLF9f8lw6O7FnnlwcyquGmJkLAAxCRFUjMqnXMCw/oTTu3WDCTqdlLv3ji+OPC/pxIKYHFpgsQC7z4l5oCy5nzZOPzZJHMsNct+zW1Qu8nbU2TTpVYdo04q9tLadL6+F7lv2Xg8iYNZFdyBIA/sy2kOa+pLAqCebAa5a0OzlvSWl0vy/MyoX3JzTSbs2vG+F059DST7RljxMEZE2si2Lo7rxN1A2gDa3udBcc2Pm8KcJXU568r/KvzJ8eXDrjWqKtvWxFcl8zws20XiVvpHKZYjJEPNq5WVTvQcPKJfTORfNca5jyy871vl3le/2zj3/gmklTdmsvTXGfxrw01L94Dz/pMdxZ/wDWScV2Obhj4gW1/wD5Wyl8q4dORT223a/5zl/48jo9bCmKAjD6Sv4TfMtSCdQCgFAKAUAoBQEPa3oj7yfMtAZzUAUBjxHUf3W+BoDjuzkAvFIDGFTMoVcq8tCUy3uTa2VAT361y52/9aeP/ivRWv53PVLZKVOKnSSedXl+t7eOTLhwxXdnK92uj2seRBdbC7Py4jnK2Gi3JrCVXdhdWjH/AHPC8lht+7mNbbKUZ3hmVtFnyb0SXJWvzZNgwZFiwcFXRtfUVe5NyefrOo1LWBFGG2rt4RpvDkrt/NLNvJcly1KVelKcJVKrTdnZcF4FF2LjmMsGeW7COZBa+YMBfmzWzDKT2d9xXclNQ3nJ2QqOCpUJpLVXsvuzbNNNjZ44d6yhwS7Esxe3O2e9gdb9pAtopsOXtVd06faTV+S/L5v6LxRtrwmnFtWveyssLrj7+eplnefZs5uROsyDV8oNlyoB2fy2Fu+xN7CvG+2wVS+611946/o0qNSpUlezxd3sl+iu4pbyCWUMhxEjwjITljJUrkduWYZg2XnpqRYrV6FSe41CV91Xu9Wr8Fyxa/prc0t7sUravX8fnnf0NvsWaONF3DAooaJ1lG7L4nmAZXso5EWUdnbWFWVVye82m8pp3tD/AIrPqdKnGnKFo2aXNZb99PDSxudm7xoTFindZ4bPDCoziWTRWXMt3ZSm75EekJPKrFOSlvRTutV1Tz97o17LJwm7RWfmd/lXS+MdVfgebbxJkxUMiDciRhIiCS+UwRYkG4+qc7RXX2Vb392EqltE36IobbC04UW7tcbWvd/VdTPLIhLMd+OrvM5OUpYO9u364IF/qg9tUYwxTpvi1frZbz9bHV2uUqVCWls2trrZfZ/Y54+NmkOZ3kdzlaRmSX/TuZWBZCre8Lr/AA5RrVuU23fxtlZx7++hUpUVCCjbNlfDxnnx46P+3UwiUqrgOUBDBjmnU4ob3Ua89Ljttm/iqLu/+O7j3/gzaXp/yV88L+mG3k7D4DjfB42wsPG5LLmLZRlj0JbU9+uutb6a7py9uf8Aq6/W9svz655nR62FMUBGH0lfwm+ZakE6gFAKAUAoBQCgIe1vRH3k+ZaAzmoAoDHiOo/ut8DQH5y6E9KWxWJWGVYkQJmAUNqUKE6yMxFkznhty9VUtooxpUZzoq0knZ6v63LPb1Ks0qkm1c6Lh10jJEdzkubSEk5ZO0i59p9fqry1acpzk25PXVrmuv28j0Cpxp3jBWWeXNHkq8EtggOQ2IR+e79Y/wD0ac6xjJxlGSvh81/uvz9+BFVb0GnxvxXM53iwqvIm8srzsdeErFI5YRAc+Vsx7zluMrV6OrLfbqRWFp1fP9evFFGHaLZlKctPlXnl+X38Cybc2bhcKuHmiYhyyhQhuZOQN7fVHb32sOK1c3Yp1azkq6vHOvvT3pcwcYynFb3HL6cWYsFs5pTPPiHmaVcuUGOTiBPFEjxrlQ5bjMDoSADYFm6dOh2iva0eX+7x6cl5syjKjGolfuu/FX6Nrxzbp66fa+EGFeV93IcJMfPROuRgL2SdByWQHXTt7MrC2UqU3aOkl8kv/GXT7rOqzoluwlZSUlxt+Oq95JeHxNyxEuHeMDeYcNkQvMTqwdupc8RA1G8AqkoWVnFp6S1aUbYwteV9MXOjs021waWi4vl+tCdgMS2HmiyRyxADeCYlnVZzfNGM5zNGQXBHaQLevdTr2zKSbTstE1Hm0scn0RjVpKE3eOH82db2+2pj2w9to4cKWkzLiJGYhRd8QqxqbLYWMkRAy3FvVrXSlBSpuF/mT+qKFfenUlO2Ke7plJX6u/vNjbTFWum/L5gFylbBFdVjYg8tFT8rHvqjTqKXZTb4r6px+7OptsHLZ5NQsufOzv8Ak5ksRUJmTdlQnDkmBnIlsVYqdT2XsetYcVWnq1e/mu7j3/g0qzSksLHB97PG35T+bB9O4FtdeLIu8lXxc70EFgw5cjY/wknXSoS92Xex7/wS37u1bvcfvlLQ7J4EWvhMcSwc+OSXYNmDHJHqDYXHLW1WKStBWVuhydtadX+b8X+MeR0athUFARh9JX8JvmWpBOoBQCgFAKAUAoCHtb0R95PmWgM5qAKAx4jqP7rfA0B+e+kPgxxezJo8XgwcVChDlbcar9ZXUddSCQSvYeQqQXXZGOWeGN43dlOUg8NyvEBm053uCP4lNeO27Zv6es42w7216ddVp/k9DstdVYXevEi9JsdukZcxBa3NhYDlqLDTQkgnUKwrHY6PayWPp7/h2Nk++1DS+r5Liavoz4muCkfEZS2Z7lr3dhpcHmdfreuw10Fzaqdd1018vBLj06LmUJOCbXXxxwsaFsPJMmdCkbNdEdz6OO5UFFW7XykqoUWFmYkEq1dNWm+/8q16vW3gtX5LmJ7zhGjRh3rZss+b6ffyNVhejsE9y+IxcpU5cxQKPVlzliR+XLlVyptEYPP4/ZW2bYZ103FpW54/B7srZzAMcHjcRDlOUpMhCk9xyFsw9RS1ZutFa+/Q1Utkq1YuVNXtqS8FipY5IxNhYc4LTQult3PKotYZLxqxUE8NuJVuL1V2ymmt5OyeG1yfHyf0bNmy192feV+Ru5sCDGoaOZAVOL8xJmvOdcmt3lbUEclFzVBVe87NP+3vK3d58El9Xg7sqalG0ovGXZ8eXtW0NdPiCRmlVInyIMOWUo0MqG5i0BLLnIcaaZwdeKr1Gd7U733eOt1wfno+qKFOn2cKkppXa0eHboy6OGGaMmKNVzbwFCeAFMyLpchcoKgWJGX7QCtU4pSlTv3ZXt/5LxT7y8caG7YasalPdkm5K3Hxs/O9m/0U3pPgLO06nMrGMM5d7QsHW865NMrXu3KzC+mdL7qc3Ujn5lqsZxh+D/jgaUns9Tsp6O2623jP414aGiMlg9nAFm3hMz+fG9vZA452voD23OtZW0uvDC7uOPvoWG7Xs+d8vOeF/PTmdk8CI/0WLOVlVsU7R5tboVTUNbjFw3ENDVmmmoq5yNsmp1Lp3Xrxf+eOup0WsyoKAjD6Sv4TfMtSCdQCgFAKAUAoBQEPa3oj7yfMtAZzUAUBjxHUf3W+BoBB1V9g+FAVPpbsmAFGRCkzuXAjQlWIAzPKig8PUBYAEnJroLaa9CNaG7L14rwNtGtOjLegyhbYwUnjEU2LjKwR8RCBiCb9xCsoXQ53UAZzbW1cuPw+dGlJRd2/X2/si5LaYVMvDusdP8kTpZjIJ54Nxl4QwdkGiIASwXuaw07zaquxuvCMpVPJdeHl+LliFTspb9Pk1fq19+Pkajd7wEjfRrIA7yZ1jWNE4UUljZARYAcyLdotXRo05LCs2vrfV+v10RLnTpU4qW8t/LadsK9kl+z2dInkCzSxlQUaK6YlSCRe+coFa4BN72sL1nGNo9yavlPK/RjPbKdSVq0W4r5eDXjnJ5MJRGs8hZgpYEYdhIjhjYXIJF+3mDpUypWbjbD4vhbqvybI7apxVWpPvLDisbyPcErQCaOOE5BZ1DOCsjaWGuqlSNDzFrggkGo7Rys5O99Vbh1Wjv6myWxq06UKLusxd8++nrkkbKiBKoIJFbFOHdlfJu2QElTa5yHVgoOtyPq1TqTau3LEFhWvdN+WeDb8eI2WTSUZRd3l+HDj5e2ZMXD5xJWixLNJKJJFkUFYTCQY3IQcCdltSUJ7QKypVNxrdcbRtaz+a+qzq+N/9w2vZ9+N4p3f2XtFyijSWJVzXyoFUsoH8Qys3IkWYc+3U2IIo0NqtenW0bve+U+a5a/jTTCVJpRq0cNe9PfQwLhZp33cceYILFUQWucwN2YBACTcq3MFuEg2brRp1ZNPRrSS0fl94+mSZbTs06TVW+9fzXh+H4J9NvsTwYQK6yYq8uXqYcMTDHchm63E4LDNZtPbV6NNLNsvU5M9pqtbu87fXnn0Lxh1AaQAAAZAANAAByA7q2FckUAoCMPpK/hN8y1IJ1AKAUAoBQCgFAQ9reiPvJ8y0BnNQBQGPEdR/db4GgEHVX2D4UBVukxjGIzYh0RQiJEHWOzM2ZmKtN5teqoOhbhHK4uBn2ZhyJHxEhEWHiiAjAKhdSzSN5tipSwS1gtzzW4BqQapegEcy70/6eR8zZYkAAztnG8UkhnHDcrl6vM1pq0YVNSxS2mpStZ4XDh6FK6V9BsbCkdgk0cRVt518pHWmkhYcbnq651Ve0G5OqdF23V8vFLDb8dUl0zw0M6T7aolUnbq844e3gqOPxu+3ebE4kZG3Q3QEYznMC+VdMxDML9xtWinssKd7RWc5zjl4YOnKhsz1lJ97dwrZMWFZkfPFiQWzCPjBRmK7vg3iasLIFswIsTprW1RcflTXHGVx4acbmuWw0Z37Opxt3lbPiWnZ+xGmEUz7pJnTKAGcB0bkSFXJGxNyADbUaKa5m0fEYRbgo4Tza1r9FrjiYUIyp1d6r3sNau/LX7ELYuymMLoIp0TO6Es2iWNriTQKB36WN73BN9tWtCdWNpredrcE/Hx+vDhbKEqS2d23k03bjjo8W/Ze8B4OpjGivKsNodycjtJcG+Z7EKBIbniu3O1W47HJycqjT717W9Ffl0sYS+JK1oxelsv3fxLNsLoTh8NGsd5ZgAB5x9CBoLqtlbSw1B0AHZW7+joOe+4Jvrn+DnOvNqydkWSNAoCqAoGgAFgB3ADlVk1H1QGCLry/wBvwoDPQCgIw+kr+E3zLUgnUAoBQCgFAKAUBD2t6I+8nzLQGc1AFAY8R1H91vgaA9g6q+wfCgKfjZFbFy+MS7lFLjPwjKBkMa5mBCKylmJ7SLX7K4lWlT2jbZU9oeEluq9k76vxv7wW4ylCkpQ82OieDjeZ23aMAqyAlALPmcJIByV2UBj2iw5Vs+FNrtKcXeEZWi/uvLHtmO0/2t6tZLnXXKxGxeNWPLmzEtfKqqWY252VQTYXFzyF6A56/RHDs8zM+JwoaR2UNDaMKdRqVsAOWrDl7K1SoxbudOj8Wr0oKCSaXT+TXxbFihjIMcUhzShneJWBYNZV10RSOK99bXuSdfLbZWrLaZQ3mt1qyTaxz6v98iw67qpT556J++PElQYHJGmUt1ysKMOzMTGDfXKo4teLKtr8xVGVXfk78svyz5vTlf1Is7XZ8YLD+dhSMiTmsbEEB81zZnKhbEtc5WbNYkKSdLNGhPapdmsN65WPK9/BWxzsapTVNX1OnYODdxxpctkRUue3KAL/APFezOUZaA9oBQGCLry/2/CgM9AKAjD6Sv4TfMtSCdQCgFAKAUAoBQEPa3oj7yfMtAZzUAUBjn6j+6fgaA9i6q+wUBQtu/TsRYgMSgGVirGyLoGbhk5+jPVvf61eY+Nf9ZeC6rV6rVeK1Ohsny+/bN70Ijywzi1vPtcHLe5WI65OG/s+Ndf4VLe2WPnz5vmVtoVqjLHXQNBoekONEEuGksRo4YgXuhyXSxI1LZSLXII5EFqA82ztFmwiSIJI1dwGJ4GVOIDX6uZgq35gP2HlT+IVKlPZ5yp6r9q78lk20YxlNKWhTMJ5trqoQ5o8wUMoYOypZlYnUXuG0JyHs5+QqzdVd6W9rlu7xnD/AB15nTit3RWNrtDB71SL24XA9rKVv/QE/nVWlU3Hfw/ZvnHeRBhwk0kpSzqZcwALAga3zLZjwpccVl6qi13rp7DS7WtBU/7Wm3yS541fLOXyRUrS3Ive4nSnYAEkgAXJJ7B3mvZHLKE/hf2aJt3nmK3tvREd37b3zFfXltU2BVOjG1FwW09rS4rGTthsJZYVaV5A3jJLxBEubndggW7DQF56MeEjA46YQxNIkhvkWVMue2pykEgm1za99KWBaojxyf2/CoBC2rt7D4dkSaeGOST0aO4UueQAv2X0vQGv6P8ATHD4kQKzxw4iUFhh2kUyAAm1wO0gZrd1SDdD6Sv4TfMtATqAUAoBQCgFAKAh7W9EfeT5loDOagCgMeJ6j+63wNAIOqvsHwoCibfucbihqfR3FhJoVFs0XPLcGzLqTcHQCvMfGsV4t8vDi9Jfh+Wp0Nk+R+/ob3oQLQTCwHnm0CFPqRfUOq/98+2ut8Kd9lj58b8XxK20/wDUZYq6JoK/j8Okc07yA2lUyK6nKymNAHiuLcJVc4vpfNysKkG1wONSZDYoTYB1uTluL2YMAdQb6gXBqAUzEvES8qqqIpzRogCghQ2VrLoS12Ye8O0V474rtLr7S4R0WPrn648up1dmpqFO711/Riw+NJbX6xt6vrWIPdZHf+q1zZ00l4e/yl6lhTdy19GsHliErDjmAb3UOqR+qwNz/MT6q9tsGyLZqKhxevj/ABocivVdSdyJ4RUY7J2kEvfxeTl3W4h/tvV00n5arMk+2mYixYkcOnuDIn5LoPVQGx6Kqxx+ACXzHEwZbe+mv5XqAfq2L0kv9vwrEg494cuj7PiIMQgOZ492O5jHmbIO58pLAfWs3aNZQKP4M9lPitq4QLciJxPI38KR2Nz7TlX+6pYP0uPpK/hN8y1AJ1AKAUAoBQCgFAQ9reiPvJ8y0BnNQBQGPEdR/db4GgEPVX2D4UBQNvupxeIN0IvoWuq3RY0ciVeKNgbKxOh4QNQa8z8Vi57Q9xXsleyvbV95aP8AHE6GzNKGeOn8Fj6FraCQHRt4WdLlshKoLZ21cG1w3rt2V1/hjh/TR3Jbyzwt1tbp/JV2i/aO6sWCr5pKb4QdrxYc4YTMyrMs8RIjEllIjZiUJ1Fhl0BPFRtLUzp05VHaKua/C9K8EmHlK4+L0LmOMQjDjiU5WykXJJ0GtvVeo3lwZLo1FrF+j0K5L0lwwA86Dx8kVm1DLkHCP4I107mrxsNg2h43eHHHDP1Z1cvRPXkzSzdNkUFYInkbduozG1iFij6q5nvdGFiF5nWrsfhM5ZqOyv48W+i49RCMm7JZz44xorv1sd3wDhooiuoKIR7CBavTHGMskYYMrC4YEEHtB0IoD8rdNOjT7OxksDXydaFj9eI9U+0dU+seusgaOpJOo+A3ou0uJONcWjgzLFf68pFiR6lUn+reqoZB3CHry/2/CsQYdsbPixEEkU6ho2HFc2tbUMDzUgi4YcrUBp+hkGz4xKmCmgmckNMySI7uRoGfJ+wFye0mpBvB9JX8JvmWgJ1AKAUAoBQCgFARNqLeI+1PmWgMxqAKAx4jqP7rfA0Ag6q+wfCgKxLhcRh55XiTOHL2OTOLOxexUMGBViR3Edt+XKlT2jZ686lGCmp2xfdaa8eHvxsqUJwUZO1ulyd0V2W0KMXBUssaKpIJCRhrFsugYlm0HIWrf8P2adGnLftvSk5O2ivwRhWqKclbRKxvKvGk4t4aNs5sQsSZGaMJCoYXG9kId7j1Lux7a0VMytyOzsSdLZ3NJOU5KKur+P68jneIfdeMLJFATHGrebLqGDMFAIB9ZNYrvWs2Wqj7HtI1IR7sU8XSd2lnPUzyRsjRb2CDLK4UksznMQcpOY27B+VY3TT3W8eRtlGUJR7WnG0nbVyzbGphinnEInDgCOSzwogUBVJDcueljUtR3t3nxNcKm0Ro9upfLLMUklZOzO/eDLbKz4JIwwLQBVHriPom9mXh9qVupSvHqjk/EaPZ1nKPyyyn0f6LfWwolf6adE4dpYfdS8LLcxSAcUbd471Ol17f+alA5LsPwN4lsUyYplTDxkXdGBMw7oxzS45luXZepuDuWz8FHBFHFEgSONQqqOQArEHsXXl/t+FAVXwpcWEw0JJyYjGYWCUA2vG7jMtx32FSCP0l6MRwS7MnwOFWOWLFxI5hjA/07hlkz5eaAWNzy/rQFxFvGB37pvmXWgJtAKAUAoBQCgFAQ9reiPvJ8y0BnNQBQHyy3BB7dKAwLhLADPJp/NQHviv88v8AuoB4r/PL/uoB4r/PJ/uoCu4jweYCSQSvE7OCzBjNJza5Y9bmSax3I56lhbXWTi0/l00wYZvBns5y5aBiXyhvOyahbFR1vVRQitBPaq03Jylra/loZcT4O8BIuV4XIuD6WTmOR0aoVOK0RsqbftFSO7OV15fo8i8HOz13loWG8JZvOyak8z1u2jpxfAiG3V4b1pfM7vCy3rwJWxeheEwhU4dJIyAVFpZDwtYkcRNxcA/0rLdSdzTKvOVNU28LTp56m68V/nl/3VJqHiv88v8AuoB4r/PL/uoB4r/PL/uoD7hhC31Yk8yTflpQFT8Jnotm/wD1LBfPUguJqARh9JX8JvmWpBOoBQCgFAKAUAoCFtg2hc9gysfYpBJ/IGgJBqAKAUAoBQCgFAKAUAoBQCgFAKAUAoDygKf0y6JYrHSxlMfuIo2jkSLxdHtNGSRLmJBOtuE6adtSCx7Gw0scEaTzeMSrfNLkVM9ySOFdBYWGndUAyJrifZFr/c2nyt+VSCfQCgFAKAUAoBQHzJGGBUi4III7wdCKA1kWI3No5jYDRJD1WXsDHkr8gb2zcx2gATgwPIioB7egF6AXoBegF6AXoBegF6AXoBegF6AXoBegF6AXoBegI2IxyIbXzOeSLqx/p2D1mwHaRQGTZ+HZczvbeSG7W5KBoqDvAHb2kk6XtUgl0AoBQCgFAKAUAoDwi9ARDsqA/wDgh/TX9qA88kwfYQ/pr+1APJMH2EP6a/tQDyTB9hD+mv7UA8kwfYQ/pr+1APJMH2EP6a/tQDyTB9hD+mv7UA8kwfYQ/pr+1APJMH2EP6a/tQDyTB9hD+mv7UA8kwfYQ/pr+1APJMH2EP6a/tQDyTB9hD+mv7UA8kwfYQ/pr+1APJMH2EP6a/tQDyTB9hD+mv7UA8kwfYQ/pr+1ASIMOiCyIqDuUAfCgMtAKAUAoBQH/9k="/>
          <p:cNvSpPr>
            <a:spLocks noChangeAspect="1" noChangeArrowheads="1"/>
          </p:cNvSpPr>
          <p:nvPr/>
        </p:nvSpPr>
        <p:spPr bwMode="auto">
          <a:xfrm>
            <a:off x="155575" y="-1828800"/>
            <a:ext cx="3619500" cy="38100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data:image/jpeg;base64,/9j/4AAQSkZJRgABAQAAAQABAAD/2wCEAAkGBxQSEA8UExMSFBUUFhYVFhgXFhkcHxgXFyEWGBgWGRwYISghGRomHhsXITEjJSorLi4vGCYzODMsNygtLiwBCgoKDg0OGxAQGzQkICQsLDc0LjcvLCwrLyw2MCwsLDQsKy8sLCwwLC00LDIsNjIvLCwsLSwtNy8sMjQsLC8sLP/AABEIAOYA2wMBEQACEQEDEQH/xAAcAAEAAgMBAQEAAAAAAAAAAAAABAYDBQcBAgj/xABHEAACAQIDBAQKCAUEAgAHAAABAgMAEQQSIQUTIjEGMkFRBxQVIzNhcXKxsjRCU1RzkZPRUmKBgtMkkqHBQ2MINXWi4fDx/8QAGgEBAAIDAQAAAAAAAAAAAAAAAAEEAgMFBv/EADoRAAIBAwEFBgYBAwMDBQAAAAABAgMRITEEEkFRYRMicYGR8AUyobHB0eEUQvEjUnIzssJDYpKi0v/aAAwDAQACEQMRAD8A7jQCgFAKAj4rGJHbMdW6qgFma3Oyrcn/AKoDB5Rb7vOf0x8XvQDyg33ef84v8lAPKDfd5/zi/wAlAPKDfd5/zi/yUA8oN93n/OL/ACUA8oN93n/OL/JQDyg33ef84v8AJQDyg33ef84v8lAPKDfd5/zi/wAlAPKDfd5/zi/yUA8oN93n/OL/ACUA8oN93n/OL/JQDyg33ef84v8AJQDyg33ef84v8lAPKDfd5/zi/wAlAPKDfd5/zi/yUA8oN93n/OL/ACUB9R7SW4Dh4i2gziwJPIBhdSfVe9ATaAUAoBQCgFAKAUBhxc4jjdzqFUtbvtrYeugI2BwxUFn1kexdvX2KO5F5Af15kkwCTQHtAKAUAoBQCgFAKAUAoBQCgFAKAUAoD4kjDAqwBBFiCLgg9hHbQGDZrFWeIknIFZCTc5GvYE9pUgi/da9zepBPoBQCgFAKAUAoCHtf0Te1PmWgM5qAc428u1F2lh8PHtNUTF+MyR/6WM7lYspCG5u+jAXuOXrqQdFjBAAJubC57z2n1VAPqgFAKAUAoBQCgFAKAUAoBQCgFAKAUBFX6SPwj8wqQT6AUAoBQCgFAKAh7W9E3tT5loD6kxCB1Qsod7lVLAFsvPKOZt22qAVTb3/zzYv4OO+WKpBbZGsGPcCfyqAR0aUgG0WoB5t+1AfV5f8A1fm37UAvL/6vzb9qAed7ovzb9qAg7bx8+HgklWKOXIMzKGYHKOsw4Tew1t3A1Ddlg2UoRnNRk7J8eRRML4WmeSWM4RVePW2+PEp5MDk5H/utUqySTtqdKl8KlOpOm5WlHpquDI+C8MhkaEeJhd6HteY6NGTdTwc7a/1rKVS1+hpobA6koJytvX4aNar8n3j/AAxGJ5FODByRb0nfH+IKF6nPWojV3le3Ey2j4c6M5R3r2jvadbWPvEeFxlOHXxNS83Jd8dBYFiTk5CirJ3dtDOp8LlB04qV5T4W05+hfNh7RmxGHjmMccYkGZVLMTkPVY8Itca29dbIu6uc6rBQm4xd0nrzJ/ne6L82/apNZ8GZwwW8GY9mY3/K16kH353ui/Nv2qAfWHkYlwwW6kdUnkRftoDPQCgIw+kr+E3zLUgnUAoBQCgFAKAUBE2qbRG38SfMtAVXpxh5Y8Ts/HwwviPFDMssUYu5imUKWQfWZSBpRAibKxEu0NqYbFDDYjD4fCQzIDiEyNJJNkBCodcoC8++gLviOo/ut8DUARGyKToAo+FAcD8JvhJfFu+HwjlMKLqzroZz268xF3D63bppWSQPnwZ+Eh8G6YfFOXwpIVWOpgv2g8zH3js7O6jQP0ArAgEEEHUEdo7xWIPTQH516ebKGF2i4jkWJkJC8JYtFIA6BUGpylio9a1WkrNq2D0NCp2lOnVjNRnFOLxdtcMcf2VtEiICZpnbePJmDJGQ3VcWuWUE+oUbay7IWopbsm295u94xzo+N16GVMGCsp8XxLZowHOZ2IF75dUsGuvL20i3LMWnZmHabNuyvfMc97Nr3tla4JnR7BJLjI488zOzJhwHKNlEhFyCh/hvzpZu0bGxVadOM6qk21Gyu07N6ZR+nEQAAAWAFgO4DQCrJ50w7Qd1hmMYu4Ryg72AOUfnagKEEh3blnOcum6BVSswbILlypLOSWucwIsDa3PytKNGrQnVqzfbLeerTTWiS5f4wdGTlGajFd12Ln0dlZsNEWJbrgMebKrMqMT23UKb9vPtr0eyznOhCU9Wlco1ElNpaEuLry/2/Ct5gZ6AUBHDf6hR/6if/ALlqQTaAUAoBQCgFAKAh7W9EfeT5loCL0h23FgsPLiJ2sid2pZjoqKO1idP/AMVAKh0I8JaY6UxvGImY2QXvlP1Vc/zdjDS/CbHLmmwL3iOo/ut8DUA534aOkDYbZ0UMbZXxfASOYiUAyW9t1X+81KBwCsiRQH6A8B3SBsRgXgdrvhGCrfnuXBMd/YQ6+xRWLIOkVAOcdNNkYebGvJKmcruEsWOWyBpmzKDZuAnnfmK8/wDFtqq06yp03bu+eW0snQ2Vf6bu8X8iBs7CBSqKiqFCg5VAAsIc3L1rMPaK4tWo33m76/n9osRjbCRaejEMgixLoQrsVBLKzZTxSPZVN3I3lrX5j+lek+Cxa2dvg5O3gko/gobW+/5ETDuZ8RGzcZhlgMbSYeJGzOWLWZWLIRGrgqQDdgDrXXKxd6gHooDlaPmjka9y4LS2feAkjiMkH1Qe1Y+L+teK2ucp15OfN2xu8cWlz/5HVppKCt97/T9HR9jfRsNe/oo+dr9Ud2le1RyjNF15f7fhQGegFARh9JX8JvmWpBOoBQCgFAKAUAoCHtb0R95PmWgOYeH3CYiSHBCKOSSJZHL5FLWewEZIUE2sX19frogcqwuxcfBNE0UE29D5VyKWtIMpMb20U6rcNb/jSQfqWS+6bNzyG/ttrWIOPeH7ASFNnTgExIrxuexGfdlb9wNiL+r1ipQOTbPwTzGQIL7uOSZz2KkaliT3crD1kVkSMfgnhMWcW3sUcyHsZJAGBHfbUH1g1AOs/wDw94CQHHT2IiZY41PY7qWZrd+UEa/ze2oZB1vaePWFMxBJJyoo5ux5KPiT2AEnlWmtWhRg6k3ZIyhBzdkVF8PnuXIZ2JZj2Em1x7tgF90Wrwu0bXKvWlVfH6cF6ffJ2qdJQgokaRxANNWYM7E/y6kgDmS7DT+c1hGPavOFhe/BL6Et7haOju0ISqwpmDKCeK3Gb3drqSLljcjQi/K1e22TaNnnHs6L+VLFmseaV/E49WE096fEj7Sx8Jkli65bKHyPxq4NksW4UKsVIFwLm/tumo3eAMm6i3tt5kXeW5Z7DNb1XvUAkCgOVqDuELZrZRlLqFUac0lj4oj3O3/deGrNdtO3N6NvjyfzeCOvH5F4e/A6PsX6Nhvwo+Qt9Udh5V7haHIZmh68v9vwqQZ6AUBGH0lfwm+ZakE6gFAKAUAoBQCgIe1vRH3k+ZaAz1AIWztlxQGYxIEM0hlksTxSN1nNzzNASZzwP7p+BoDwRK0YVlDKVAKkXBFuRB5igKx0w6NF9nYnDYCHDQvPlRrKI1yXu5ORbk2FuXbUg86G9GWj2dBhsfFhpmgLKvCJFyXupGddDY25fVoC1RRKihVVVUCwCgAAdwA0FQCn9O0OdWZlVCgVSxsufMxdSToCw3dgdGyW5Xri/GIVGoSim4q97cHiz+6vwvzLeyuOU9TS7NcqyqlsrkDhHDcbxnK2AFsu6UkCxY99683VSabeq9eCV/O7526F+DadkSdoFWYBSpcZkK5rXBytlDclcFVYez13GuleKysc/ppyzYznZsldFsisksrblRmyiUqCzWMdrraMBRmGUEm/MC2vqfhmwulLt5STusWvazs75zc5m0VlJbiXE3O0VgMmHaIws4mVsiZCz5jZnuBmBW5Ym9iAQeddoqlhqAY551jVnc5VQFmPcBqTRtLLBy3DIwS2Qq6jKcqsrZrXtckxTNbXISOfZpXi68JS3qyu4NvL018E4+PM6sGktzjbT3qdJ2Ib4bDfhR9t/qjt7a9mtDlszxdeT+34VJBmoBQEYfSV/Cb5lqQTqAUAoBQCgFAKAh7W9EfeT5loDOagCgMeI6j+63wNAewdVfYPhQH3QCgPKAovTEv4w1za2Xd3bL5vKM2UkrY582axDWC3uLCvPfGO07WN77lvFb13e+ubWtdF7Zd3dfP8Gjw+0iRvQ4YFpI0c68CEaa24mPb2hF05kcedFJ7jVtG11f6+7fgWlN6mvm2/HBI0Uyyllc6xouV7Nvgbsbxm7DMO9edWobBUrQVSm1Zri8rG7yzpg2xpT7uNb+GOfIjbL8JEyLZJIssjSuqPHe2pZgCCpI9vP1cq9DQhPZ6appXUSVsux11GXaNOV/prwL94NOkMGKwqhN2sq5gyqoUsLmzAcyLWB52I9hN1PnqcivSUHeGYvR8/5XEuNSaDUbdlMiSwRozyFbkjKFjPNM5YjmRyFzbuuDWFWn2kJQfFNepMXutMq+Jx0karh5I5EDyhwpia+fNvcomBMWXMCc19FB7rjhqnty2f+k7NaW3r4t4a/noXHKi59pfyLrsnCmKCOMkFlHERyubk2v2XJt6q7dKn2dOMOSS9CpKW82zJF15f7fhWwxM9AKAjD6Sv4TfMtSCdQCgFAKAUAoBQEPa3oj7yfMtAZzUAUBjxHUf3W+BoBD1V9g+FAY8bjY4ULyyJGg5s7AD/AJpclJvCNHjelShWaFMwGbjkJjUFbkg6Fri19QNO2qG0/EIUXuqLk72x7v8ATJaobHUq6FExvTLHu04aWCGzKsUand7wMSGuxJe46oCHrDu1rU9tdSMdy6ve7Svb1x1u1p1LuzbFTae+s3S1sabHSSNLI0hzRlwsLNKZHzW1RsxJUkgkA69naLVu1lZNybdu8ne2uq8NHbxLih/T1HNRW7he8fY1my8bPh4pN2iraQ3SOYhGU6lufCQD6jp2cq3VaNCtNSqd7GrWfDHvxNHYz/p5uMEmnqpYtro+HoR8Ts47w7jEOJGsxjdwXNygZhvCEm/8huTGxJGnabMUmu6lbk8c8Jry8EV5T2nY57m9wvh3XoQZjiI2QTHCxHleaKVCt1LserYj6t1uCTpcG9JNxv3JeVnfNufn4GcfilR2bUcdNDYSYQmZTDMzxIbiQKEiiLAZWzoxM0mrWjWxuRqLGtVHtZw3prc65v1snp458DVtG2VK1qd7rksIteA6eYmASLvVlRHRFEpLSKCFsrSczIRna5zcuXZW7+qe+lbDv6Lj9l48bGMthUXuOa3k88li+XbyxyN/g+lUU+DlijkaOfEOwImGWQrKQmaPIpWRglhw6gAaaAG1CrCfyu5QlBxeSZi3VLRQ5BK53SFFhJQvwECz6WuSxWIHKDoOY2GJeI0ChVHIAAewaCoBji68v9vwoDPQCgIw+kr+E3zLUgnUAoBQCgFAKAUBD2t6I+8nzLQGc1AFAY8R1H91vgaA5n0m8KiIN1gVErALmnZWMUYuFLDKOO2utwunM8qwlUUS1R2SVTLwvB87e/ArmA29427byZhMM2aTU5kW4Z4S1rRfWKC2XQm44kp1lOS3tVxjq14c+q9OT6Oy1I7LLdmk072el88fbtfxN5h8YEZxGGyLlVwy2FrsLa8hwtlJtl15APVSpSjNKDyn8r5ck3yf9r1TwbK+zyo2rLzS+/irq64+aNH0qlticO6IJGJZ4nZTZXTKiK4+qzNnQm+hRD2VhS2Xstnu20ne647vHzWX1V1xK8arlWc4xukvHhr9SJDCkix5o8PIQrSskUhUpiG0AC34SbKC7nmKSlKLdm1lK7V7x8bZ44XA6agpxScU7Z8/dzXthIlDeMqsMk9llDMN2WHEOIGylrFgTpcEXXKL2qLU+7Tlfd+Xw/a09HxOX3Nnk1WheMlz09vzPiKCVQvmY4Hjspz3bNAADdWGpHr1BK86yqJRbUm3fPLPhp6FrZJznTVSjGMXDDercffvge4LFsI8uHlmMTl2aVZbbs8+rYXt/wB1Lc4vOGrYzn0ZgqNKcWqa3ovWfGPlx/k+kdsTlIZMSkSE3cszl0HM6WC8iTYjX1Ue9vWd978Pzv8AYLsYxvHccI88SlK31CvaSLzZcxOXlVF0zNfeZu8i9u03DkXvVKVpU5PetvaX5cPXXloapbu45S+Zu9kuHH306lj6S7VSZoEijO8uc7WsY1scyLbnKRcC3VJ7DVfZNmnscZTm88Px+30ElKaU1HGnjflzLDs6aTCvGwvKFDFhK7EL2FotSY9CdAp4b2F9Dt2H4o97drPGLPivF8vehhtGwrc34arhzLf0f6UYfGF0jbLLGbSQvYSIfWPrL3MpIPfXoDlG0h68v9vwoDPQCgIw+kr+E3zLUgnUAoBQCgFAKAUBD2t6I+8nzLQGc1AFAY8R1H91vgaA/KmGI3SfUATvlU4nzg000P8AS/W7+dR68/Tu49/4PQKyWv8A3Lez7/3fMZzjCpUh7MDKYVWc3gfeKQWzLc3NjY8wCT3UimnddLu2uOHvGhFTdmnCXG+N7TK1wnyeeWh0PAY8SRIzTZI1NmWOzLcMokRT2gZcw7MuXtY3rSjG+48Rkrpf9y6cH59DZsbk1Km4qU1i/Szt+ufoaPpHJuzJIRJJHJCY2UPb0dyGUN22lGtr5le4OY1vo1JTit7VOz8Vx81k0QpxoOtFLKV078OTWjRnm2aY5dyywvDO3npZBlLPCLXADAFiQTYm2YMeVVK0eybabvH5bcnrwemmM2sTsbbioyis5f0sQ9o4JZBmkgmJxD5ZyHLoqx6RsXUZYzcLyvZSawhPcdlJWhlLRu/zK2rxxesjPbKG9G+67vreyRo8Fg5Uzx4TFNHlBZ8NilFlBtrchonGvWITnyrr9rTaV3h6cmcR0pRlZEtfKSExjDYEG5vZoBr32EgH/FHTpvVIyhUrxjuxbSfie4YYoOglkWQtYww4fKEB573KgCErayk314r8OtLaq0HFxvaK+Z8PD99Mccbtno2lvVE7J+fh4/bXxtexNpDZqtFLC29kLOqqpOVewMQNW1A9Wnqrl7RQe0S7Sk848v5+xcTdSrJQi7PNun6WhH6J4TO0kzZQCSVBbkH4h1T22z8+xDc3NYbZU3VGks2+/HXlppzN1FSdovSN/V+/dy15xdDmj5es/VLaa/19lc3daTVnr0525Fyzzr7ZzbwlYJoXixcDFJInEZaO6kAgtGbg3BFmX3cgr1Xwyu6tFKWq+3D9eRwduo9nUutHn9nU/Az0knx+BllxBVpEm3WYC2YKiEM1tM3EeVvZXRKRfqgCgIw+kr+E3zLUgnUAoBQCgFAKAUBD2t6I+8nzLQGc1AFAY8R1H91vgaA/KmHe0cWoJycPnJF8XO8XUixHrtoOC/OqjV2/0u9j3/g9AnZLh5tbufx1t8pmlnJE1pAeGbftv1O9UuD5vMupIvyte97ioUdLrlbGmOPvGhMpYdnizvnVX4Y5X5a6lt6EycMpVgiGZsjOUayyFUcvlsp6n/PrrCrddnfXet/9WY087S8XTi3i13Zvl1JO34d94oXZZD4zgizAC1rOz+wgFr8jw8qz2Z/6k1/xfnZr8Ir/ABRKEluxthrPj78ja7Zh3uGCYwx54jHF4tlszro6Shr3Y3PPRQC9+dRWqSit++V9uP0z5G2dCChF0o70dW+HJq3D7mnxWHzj/wAkAxSZd5HxLHFGLi+fKsN0BBUai3rrnXVN2TU9x3to234Xbs+eMlyN5wynFvrovtnw49DSTTpiDAEkVZhn8Vn5B2QkSQyX7H64J5GTKdDrtjCVHfUleON6Otk8prw0fhfgcue7J2i+dnz6P3/O3i6RSLhoisW6xBzKzZiCyy2GWQ6nJezKb5iLAci52do1eMXpfvcWv/1wb0Tzrg3qVadGW9mKtromtLdc/kznATbP3OLcpK98thplD5eJuwtwqANAB7ADRhtFLaI9lHD4cbfz9eL1MZyqS3I2SSf3tqa/b21mxEiSyoI0Xzdib5nbXISvIAXzHnrYWJBrPZdldFOEXeT1fJc/F8F58DbadOruNqMmra6Ljpx98jfdCMQz4clnZmDMpYWTMQ8xvY8uFk09QrT8XpRi6bS/ta56Nfsx2WO5UqQ1s9bfg3Us+VVJaTlc8a8slrmx0FyOLkCb3tXPpbPOtJxpxT8n/u66efDBaqVYU/mt6deHvQ0XSWBMVDLE7Oqkgk9YgXjIAv1Qch1GYcRNdj4fFbNd3Um0laKxq3mWFfJTrUK217u7Cy5vFy3+CTZCYXC4iOMsVM2fWRX1KR9qKtuQ0IuK7VKo5q7VvO5zdp2d0JKLfDk19y81sK4oCMPpK/hN8y1IJ1AKAUAoBQCgFAQ9reiPvJ8y0BnNQBQGPEdR/db4GgPyphZrRDiCDIc95mBnG8BsgYWvz0U/Wve9VGs6X5Y+XHH30PQKSSzLnxfezwv56P8Au1JuIS8KS7wsM8yRJvIzunLqyZyRdg1r95ykjSijb6Xw844e8aCU3vWbzm2VrvLn1txky79GdmyrCzndtLLKzhXy2ZpsiqoAsCQohfTTiPdWEopuMY/2rTq8LXN0ufMw2WUZVqlSV7PiuS4/S1zHtcefw8ZUQ596ToQqiOCZFcXtcHejU/wHuNZ7Mvnk8Xf0SS+9ytt0t+vFK8krerd7eJYFgkKFoo3LqJIcVO92WSKQ5BIoJDNYWcWsAB20SdsLx6nUqdm24VZd12cYrDTSvZ8FyKOZY4ZsRCvjAmMgkzxpnuAQSqK3VUnNrlPZraqv9PWkoppNJNWd1fVJ9cW4r1Kuz7TTjCzk1z4+SX0NbtHazvKxOGIbPmjUxNdQFIJtlIMmiEm1hbkNCNkNi3UlvcM51zf01/epqqVVUmpNNrRYefOzz9UsdTb7NwWDODkkxJxMEqPZnYavIwDXGa4sdDx6X79b6JUdpjO7s4cl7X0Kzn3d27/HkTI5Gx/i8cWKMik9QoVe6gEKSCbAnttc2sL8RGMdip0qn+ksvi9F+30XnwLMFP5k7qNs8F/KMu3NjuuHiaOGRWdolCLrIDEzhyVYWQec0Xu1JJJJv0qajTaX11b5v39DZJxp16cYyu023JWV7pWs23fxZ50Yd40mVkcETSX3oFxdYSPVc8WtjYDW5IDVNt2eNSEHN2Svpq72wurt5amEqkv6qap3blbl6u2Dd4bBtvo0mimRHy5SAVAJVrZtLhgAOG4YciVHCMlRwlUVo8uHn/ufiW4UoQg6sZKU1q3njw6ddOVyFPNuoZEcgxBhlLqSQDcKQqXuSzaMA+pt31mu1krRVlzePRa+thV26ipqUE3L/wBvPx16WVi3eCvFpJhsTkLlUnyca5SCEjuLHUc+0D2d9uhFxjl38rLyy/ucfb60qtXelGztp669S7VuKQoCMPpK/hN8y1IJ1AKAUAoBQCgFAQ9reiPvJ8y0BnNQBQGPEdR/db4GgPyzs9XdIlTPK4Q7tI3LGHzinjXKSOw2N+rf1VUUbydl441xwfvkd51oQWXbDsr6ZWqtflqno8Fz6M7H1cTsGfEBiyM0bKzZjIrEhQp7RpdSSbn6h19pFPchZtaa2Vv9zv8ARZ58zBxq1lvRTUc3fFpvgrL7eRaSgDtC6gtHGcrq3FeQ5pCSTcHLYi4uBmaxzCsVFx/007yfHj1b8P4RvlONCiqkXi+j6aeOb34XxwZoNn4vxieIJHNxLKIWlyhbshVBYcizsHseVyOQq1SUYrcjolYoVqU4QhUl/c76+mOhqpNi7QjYvPizdZUiljMrl2F1IGXk6EHTW2tHOKy8efvBv7Gpuq0u7ZtPdVv4b0tqazFCUJPaVwRizveFwRHzRTYaLe/q1HqrK8cpLJohKW/FurjHBrxWES9nTsscRaW0mTE7q+hWMBTzOoXMGYN260t092M3OO9bfVnbpbvLj5X3uJC2fisYqmSB2dSziTzTOHbh1ZVBt2m+nOpjjgKzU7JVFi/B50zZLF9f8lw6O7FnnlwcyquGmJkLAAxCRFUjMqnXMCw/oTTu3WDCTqdlLv3ji+OPC/pxIKYHFpgsQC7z4l5oCy5nzZOPzZJHMsNct+zW1Qu8nbU2TTpVYdo04q9tLadL6+F7lv2Xg8iYNZFdyBIA/sy2kOa+pLAqCebAa5a0OzlvSWl0vy/MyoX3JzTSbs2vG+F059DST7RljxMEZE2si2Lo7rxN1A2gDa3udBcc2Pm8KcJXU568r/KvzJ8eXDrjWqKtvWxFcl8zws20XiVvpHKZYjJEPNq5WVTvQcPKJfTORfNca5jyy871vl3le/2zj3/gmklTdmsvTXGfxrw01L94Dz/pMdxZ/wDWScV2Obhj4gW1/wD5Wyl8q4dORT223a/5zl/48jo9bCmKAjD6Sv4TfMtSCdQCgFAKAUAoBQEPa3oj7yfMtAZzUAUBjxHUf3W+BoDjuzkAvFIDGFTMoVcq8tCUy3uTa2VAT361y52/9aeP/ivRWv53PVLZKVOKnSSedXl+t7eOTLhwxXdnK92uj2seRBdbC7Py4jnK2Gi3JrCVXdhdWjH/AHPC8lht+7mNbbKUZ3hmVtFnyb0SXJWvzZNgwZFiwcFXRtfUVe5NyefrOo1LWBFGG2rt4RpvDkrt/NLNvJcly1KVelKcJVKrTdnZcF4FF2LjmMsGeW7COZBa+YMBfmzWzDKT2d9xXclNQ3nJ2QqOCpUJpLVXsvuzbNNNjZ44d6yhwS7Esxe3O2e9gdb9pAtopsOXtVd06faTV+S/L5v6LxRtrwmnFtWveyssLrj7+eplnefZs5uROsyDV8oNlyoB2fy2Fu+xN7CvG+2wVS+611946/o0qNSpUlezxd3sl+iu4pbyCWUMhxEjwjITljJUrkduWYZg2XnpqRYrV6FSe41CV91Xu9Wr8Fyxa/prc0t7sUravX8fnnf0NvsWaONF3DAooaJ1lG7L4nmAZXso5EWUdnbWFWVVye82m8pp3tD/AIrPqdKnGnKFo2aXNZb99PDSxudm7xoTFindZ4bPDCoziWTRWXMt3ZSm75EekJPKrFOSlvRTutV1Tz97o17LJwm7RWfmd/lXS+MdVfgebbxJkxUMiDciRhIiCS+UwRYkG4+qc7RXX2Vb392EqltE36IobbC04UW7tcbWvd/VdTPLIhLMd+OrvM5OUpYO9u364IF/qg9tUYwxTpvi1frZbz9bHV2uUqVCWls2trrZfZ/Y54+NmkOZ3kdzlaRmSX/TuZWBZCre8Lr/AA5RrVuU23fxtlZx7++hUpUVCCjbNlfDxnnx46P+3UwiUqrgOUBDBjmnU4ob3Ua89Ljttm/iqLu/+O7j3/gzaXp/yV88L+mG3k7D4DjfB42wsPG5LLmLZRlj0JbU9+uutb6a7py9uf8Aq6/W9svz655nR62FMUBGH0lfwm+ZakE6gFAKAUAoBQCgIe1vRH3k+ZaAzmoAoDHiOo/ut8DQH5y6E9KWxWJWGVYkQJmAUNqUKE6yMxFkznhty9VUtooxpUZzoq0knZ6v63LPb1Ks0qkm1c6Lh10jJEdzkubSEk5ZO0i59p9fqry1acpzk25PXVrmuv28j0Cpxp3jBWWeXNHkq8EtggOQ2IR+e79Y/wD0ac6xjJxlGSvh81/uvz9+BFVb0GnxvxXM53iwqvIm8srzsdeErFI5YRAc+Vsx7zluMrV6OrLfbqRWFp1fP9evFFGHaLZlKctPlXnl+X38Cybc2bhcKuHmiYhyyhQhuZOQN7fVHb32sOK1c3Yp1azkq6vHOvvT3pcwcYynFb3HL6cWYsFs5pTPPiHmaVcuUGOTiBPFEjxrlQ5bjMDoSADYFm6dOh2iva0eX+7x6cl5syjKjGolfuu/FX6Nrxzbp66fa+EGFeV93IcJMfPROuRgL2SdByWQHXTt7MrC2UqU3aOkl8kv/GXT7rOqzoluwlZSUlxt+Oq95JeHxNyxEuHeMDeYcNkQvMTqwdupc8RA1G8AqkoWVnFp6S1aUbYwteV9MXOjs021waWi4vl+tCdgMS2HmiyRyxADeCYlnVZzfNGM5zNGQXBHaQLevdTr2zKSbTstE1Hm0scn0RjVpKE3eOH82db2+2pj2w9to4cKWkzLiJGYhRd8QqxqbLYWMkRAy3FvVrXSlBSpuF/mT+qKFfenUlO2Ke7plJX6u/vNjbTFWum/L5gFylbBFdVjYg8tFT8rHvqjTqKXZTb4r6px+7OptsHLZ5NQsufOzv8Ak5ksRUJmTdlQnDkmBnIlsVYqdT2XsetYcVWnq1e/mu7j3/g0qzSksLHB97PG35T+bB9O4FtdeLIu8lXxc70EFgw5cjY/wknXSoS92Xex7/wS37u1bvcfvlLQ7J4EWvhMcSwc+OSXYNmDHJHqDYXHLW1WKStBWVuhydtadX+b8X+MeR0athUFARh9JX8JvmWpBOoBQCgFAKAUAoCHtb0R95PmWgM5qAKAx4jqP7rfA0B+e+kPgxxezJo8XgwcVChDlbcar9ZXUddSCQSvYeQqQXXZGOWeGN43dlOUg8NyvEBm053uCP4lNeO27Zv6es42w7216ddVp/k9DstdVYXevEi9JsdukZcxBa3NhYDlqLDTQkgnUKwrHY6PayWPp7/h2Nk++1DS+r5Liavoz4muCkfEZS2Z7lr3dhpcHmdfreuw10Fzaqdd1018vBLj06LmUJOCbXXxxwsaFsPJMmdCkbNdEdz6OO5UFFW7XykqoUWFmYkEq1dNWm+/8q16vW3gtX5LmJ7zhGjRh3rZss+b6ffyNVhejsE9y+IxcpU5cxQKPVlzliR+XLlVyptEYPP4/ZW2bYZ103FpW54/B7srZzAMcHjcRDlOUpMhCk9xyFsw9RS1ZutFa+/Q1Utkq1YuVNXtqS8FipY5IxNhYc4LTQult3PKotYZLxqxUE8NuJVuL1V2ymmt5OyeG1yfHyf0bNmy192feV+Ru5sCDGoaOZAVOL8xJmvOdcmt3lbUEclFzVBVe87NP+3vK3d58El9Xg7sqalG0ovGXZ8eXtW0NdPiCRmlVInyIMOWUo0MqG5i0BLLnIcaaZwdeKr1Gd7U733eOt1wfno+qKFOn2cKkppXa0eHboy6OGGaMmKNVzbwFCeAFMyLpchcoKgWJGX7QCtU4pSlTv3ZXt/5LxT7y8caG7YasalPdkm5K3Hxs/O9m/0U3pPgLO06nMrGMM5d7QsHW865NMrXu3KzC+mdL7qc3Ujn5lqsZxh+D/jgaUns9Tsp6O2623jP414aGiMlg9nAFm3hMz+fG9vZA452voD23OtZW0uvDC7uOPvoWG7Xs+d8vOeF/PTmdk8CI/0WLOVlVsU7R5tboVTUNbjFw3ENDVmmmoq5yNsmp1Lp3Xrxf+eOup0WsyoKAjD6Sv4TfMtSCdQCgFAKAUAoBQEPa3oj7yfMtAZzUAUBjxHUf3W+BoBB1V9g+FAVPpbsmAFGRCkzuXAjQlWIAzPKig8PUBYAEnJroLaa9CNaG7L14rwNtGtOjLegyhbYwUnjEU2LjKwR8RCBiCb9xCsoXQ53UAZzbW1cuPw+dGlJRd2/X2/si5LaYVMvDusdP8kTpZjIJ54Nxl4QwdkGiIASwXuaw07zaquxuvCMpVPJdeHl+LliFTspb9Pk1fq19+Pkajd7wEjfRrIA7yZ1jWNE4UUljZARYAcyLdotXRo05LCs2vrfV+v10RLnTpU4qW8t/LadsK9kl+z2dInkCzSxlQUaK6YlSCRe+coFa4BN72sL1nGNo9yavlPK/RjPbKdSVq0W4r5eDXjnJ5MJRGs8hZgpYEYdhIjhjYXIJF+3mDpUypWbjbD4vhbqvybI7apxVWpPvLDisbyPcErQCaOOE5BZ1DOCsjaWGuqlSNDzFrggkGo7Rys5O99Vbh1Wjv6myWxq06UKLusxd8++nrkkbKiBKoIJFbFOHdlfJu2QElTa5yHVgoOtyPq1TqTau3LEFhWvdN+WeDb8eI2WTSUZRd3l+HDj5e2ZMXD5xJWixLNJKJJFkUFYTCQY3IQcCdltSUJ7QKypVNxrdcbRtaz+a+qzq+N/9w2vZ9+N4p3f2XtFyijSWJVzXyoFUsoH8Qys3IkWYc+3U2IIo0NqtenW0bve+U+a5a/jTTCVJpRq0cNe9PfQwLhZp33cceYILFUQWucwN2YBACTcq3MFuEg2brRp1ZNPRrSS0fl94+mSZbTs06TVW+9fzXh+H4J9NvsTwYQK6yYq8uXqYcMTDHchm63E4LDNZtPbV6NNLNsvU5M9pqtbu87fXnn0Lxh1AaQAAAZAANAAByA7q2FckUAoCMPpK/hN8y1IJ1AKAUAoBQCgFAQ9reiPvJ8y0BnNQBQGPEdR/db4GgEHVX2D4UBVukxjGIzYh0RQiJEHWOzM2ZmKtN5teqoOhbhHK4uBn2ZhyJHxEhEWHiiAjAKhdSzSN5tipSwS1gtzzW4BqQapegEcy70/6eR8zZYkAAztnG8UkhnHDcrl6vM1pq0YVNSxS2mpStZ4XDh6FK6V9BsbCkdgk0cRVt518pHWmkhYcbnq651Ve0G5OqdF23V8vFLDb8dUl0zw0M6T7aolUnbq844e3gqOPxu+3ebE4kZG3Q3QEYznMC+VdMxDML9xtWinssKd7RWc5zjl4YOnKhsz1lJ97dwrZMWFZkfPFiQWzCPjBRmK7vg3iasLIFswIsTprW1RcflTXHGVx4acbmuWw0Z37Opxt3lbPiWnZ+xGmEUz7pJnTKAGcB0bkSFXJGxNyADbUaKa5m0fEYRbgo4Tza1r9FrjiYUIyp1d6r3sNau/LX7ELYuymMLoIp0TO6Es2iWNriTQKB36WN73BN9tWtCdWNpredrcE/Hx+vDhbKEqS2d23k03bjjo8W/Ze8B4OpjGivKsNodycjtJcG+Z7EKBIbniu3O1W47HJycqjT717W9Ffl0sYS+JK1oxelsv3fxLNsLoTh8NGsd5ZgAB5x9CBoLqtlbSw1B0AHZW7+joOe+4Jvrn+DnOvNqydkWSNAoCqAoGgAFgB3ADlVk1H1QGCLry/wBvwoDPQCgIw+kr+E3zLUgnUAoBQCgFAKAUBD2t6I+8nzLQGc1AFAY8R1H91vgaA9g6q+wfCgKfjZFbFy+MS7lFLjPwjKBkMa5mBCKylmJ7SLX7K4lWlT2jbZU9oeEluq9k76vxv7wW4ylCkpQ82OieDjeZ23aMAqyAlALPmcJIByV2UBj2iw5Vs+FNrtKcXeEZWi/uvLHtmO0/2t6tZLnXXKxGxeNWPLmzEtfKqqWY252VQTYXFzyF6A56/RHDs8zM+JwoaR2UNDaMKdRqVsAOWrDl7K1SoxbudOj8Wr0oKCSaXT+TXxbFihjIMcUhzShneJWBYNZV10RSOK99bXuSdfLbZWrLaZQ3mt1qyTaxz6v98iw67qpT556J++PElQYHJGmUt1ysKMOzMTGDfXKo4teLKtr8xVGVXfk78svyz5vTlf1Is7XZ8YLD+dhSMiTmsbEEB81zZnKhbEtc5WbNYkKSdLNGhPapdmsN65WPK9/BWxzsapTVNX1OnYODdxxpctkRUue3KAL/APFezOUZaA9oBQGCLry/2/CgM9AKAjD6Sv4TfMtSCdQCgFAKAUAoBQEPa3oj7yfMtAZzUAUBjn6j+6fgaA9i6q+wUBQtu/TsRYgMSgGVirGyLoGbhk5+jPVvf61eY+Nf9ZeC6rV6rVeK1Ohsny+/bN70Ijywzi1vPtcHLe5WI65OG/s+Ndf4VLe2WPnz5vmVtoVqjLHXQNBoekONEEuGksRo4YgXuhyXSxI1LZSLXII5EFqA82ztFmwiSIJI1dwGJ4GVOIDX6uZgq35gP2HlT+IVKlPZ5yp6r9q78lk20YxlNKWhTMJ5trqoQ5o8wUMoYOypZlYnUXuG0JyHs5+QqzdVd6W9rlu7xnD/AB15nTit3RWNrtDB71SL24XA9rKVv/QE/nVWlU3Hfw/ZvnHeRBhwk0kpSzqZcwALAga3zLZjwpccVl6qi13rp7DS7WtBU/7Wm3yS541fLOXyRUrS3Ive4nSnYAEkgAXJJ7B3mvZHLKE/hf2aJt3nmK3tvREd37b3zFfXltU2BVOjG1FwW09rS4rGTthsJZYVaV5A3jJLxBEubndggW7DQF56MeEjA46YQxNIkhvkWVMue2pykEgm1za99KWBaojxyf2/CoBC2rt7D4dkSaeGOST0aO4UueQAv2X0vQGv6P8ATHD4kQKzxw4iUFhh2kUyAAm1wO0gZrd1SDdD6Sv4TfMtATqAUAoBQCgFAKAh7W9EfeT5loDOagCgMeJ6j+63wNAIOqvsHwoCibfucbihqfR3FhJoVFs0XPLcGzLqTcHQCvMfGsV4t8vDi9Jfh+Wp0Nk+R+/ob3oQLQTCwHnm0CFPqRfUOq/98+2ut8Kd9lj58b8XxK20/wDUZYq6JoK/j8Okc07yA2lUyK6nKymNAHiuLcJVc4vpfNysKkG1wONSZDYoTYB1uTluL2YMAdQb6gXBqAUzEvES8qqqIpzRogCghQ2VrLoS12Ye8O0V474rtLr7S4R0WPrn648up1dmpqFO711/Riw+NJbX6xt6vrWIPdZHf+q1zZ00l4e/yl6lhTdy19GsHliErDjmAb3UOqR+qwNz/MT6q9tsGyLZqKhxevj/ABocivVdSdyJ4RUY7J2kEvfxeTl3W4h/tvV00n5arMk+2mYixYkcOnuDIn5LoPVQGx6Kqxx+ACXzHEwZbe+mv5XqAfq2L0kv9vwrEg494cuj7PiIMQgOZ492O5jHmbIO58pLAfWs3aNZQKP4M9lPitq4QLciJxPI38KR2Nz7TlX+6pYP0uPpK/hN8y1AJ1AKAUAoBQCgFAQ9reiPvJ8y0BnNQBQGPEdR/db4GgEPVX2D4UBQNvupxeIN0IvoWuq3RY0ciVeKNgbKxOh4QNQa8z8Vi57Q9xXsleyvbV95aP8AHE6GzNKGeOn8Fj6FraCQHRt4WdLlshKoLZ21cG1w3rt2V1/hjh/TR3Jbyzwt1tbp/JV2i/aO6sWCr5pKb4QdrxYc4YTMyrMs8RIjEllIjZiUJ1Fhl0BPFRtLUzp05VHaKua/C9K8EmHlK4+L0LmOMQjDjiU5WykXJJ0GtvVeo3lwZLo1FrF+j0K5L0lwwA86Dx8kVm1DLkHCP4I107mrxsNg2h43eHHHDP1Z1cvRPXkzSzdNkUFYInkbduozG1iFij6q5nvdGFiF5nWrsfhM5ZqOyv48W+i49RCMm7JZz44xorv1sd3wDhooiuoKIR7CBavTHGMskYYMrC4YEEHtB0IoD8rdNOjT7OxksDXydaFj9eI9U+0dU+seusgaOpJOo+A3ou0uJONcWjgzLFf68pFiR6lUn+reqoZB3CHry/2/CsQYdsbPixEEkU6ho2HFc2tbUMDzUgi4YcrUBp+hkGz4xKmCmgmckNMySI7uRoGfJ+wFye0mpBvB9JX8JvmWgJ1AKAUAoBQCgFARNqLeI+1PmWgMxqAKAx4jqP7rfA0Ag6q+wfCgKxLhcRh55XiTOHL2OTOLOxexUMGBViR3Edt+XKlT2jZ686lGCmp2xfdaa8eHvxsqUJwUZO1ulyd0V2W0KMXBUssaKpIJCRhrFsugYlm0HIWrf8P2adGnLftvSk5O2ivwRhWqKclbRKxvKvGk4t4aNs5sQsSZGaMJCoYXG9kId7j1Lux7a0VMytyOzsSdLZ3NJOU5KKur+P68jneIfdeMLJFATHGrebLqGDMFAIB9ZNYrvWs2Wqj7HtI1IR7sU8XSd2lnPUzyRsjRb2CDLK4UksznMQcpOY27B+VY3TT3W8eRtlGUJR7WnG0nbVyzbGphinnEInDgCOSzwogUBVJDcueljUtR3t3nxNcKm0Ro9upfLLMUklZOzO/eDLbKz4JIwwLQBVHriPom9mXh9qVupSvHqjk/EaPZ1nKPyyyn0f6LfWwolf6adE4dpYfdS8LLcxSAcUbd471Ol17f+alA5LsPwN4lsUyYplTDxkXdGBMw7oxzS45luXZepuDuWz8FHBFHFEgSONQqqOQArEHsXXl/t+FAVXwpcWEw0JJyYjGYWCUA2vG7jMtx32FSCP0l6MRwS7MnwOFWOWLFxI5hjA/07hlkz5eaAWNzy/rQFxFvGB37pvmXWgJtAKAUAoBQCgFAQ9reiPvJ8y0BnNQBQHyy3BB7dKAwLhLADPJp/NQHviv88v8AuoB4r/PL/uoB4r/PJ/uoCu4jweYCSQSvE7OCzBjNJza5Y9bmSax3I56lhbXWTi0/l00wYZvBns5y5aBiXyhvOyahbFR1vVRQitBPaq03Jylra/loZcT4O8BIuV4XIuD6WTmOR0aoVOK0RsqbftFSO7OV15fo8i8HOz13loWG8JZvOyak8z1u2jpxfAiG3V4b1pfM7vCy3rwJWxeheEwhU4dJIyAVFpZDwtYkcRNxcA/0rLdSdzTKvOVNU28LTp56m68V/nl/3VJqHiv88v8AuoB4r/PL/uoB4r/PL/uoD7hhC31Yk8yTflpQFT8Jnotm/wD1LBfPUguJqARh9JX8JvmWpBOoBQCgFAKAUAoCFtg2hc9gysfYpBJ/IGgJBqAKAUAoBQCgFAKAUAoBQCgFAKAUAoDygKf0y6JYrHSxlMfuIo2jkSLxdHtNGSRLmJBOtuE6adtSCx7Gw0scEaTzeMSrfNLkVM9ySOFdBYWGndUAyJrifZFr/c2nyt+VSCfQCgFAKAUAoBQHzJGGBUi4III7wdCKA1kWI3No5jYDRJD1WXsDHkr8gb2zcx2gATgwPIioB7egF6AXoBegF6AXoBegF6AXoBegF6AXoBegF6AXoBegI2IxyIbXzOeSLqx/p2D1mwHaRQGTZ+HZczvbeSG7W5KBoqDvAHb2kk6XtUgl0AoBQCgFAKAUAoDwi9ARDsqA/wDgh/TX9qA88kwfYQ/pr+1APJMH2EP6a/tQDyTB9hD+mv7UA8kwfYQ/pr+1APJMH2EP6a/tQDyTB9hD+mv7UA8kwfYQ/pr+1APJMH2EP6a/tQDyTB9hD+mv7UA8kwfYQ/pr+1APJMH2EP6a/tQDyTB9hD+mv7UA8kwfYQ/pr+1APJMH2EP6a/tQDyTB9hD+mv7UA8kwfYQ/pr+1ASIMOiCyIqDuUAfCgMtAKAUAoBQH/9k="/>
          <p:cNvSpPr>
            <a:spLocks noChangeAspect="1" noChangeArrowheads="1"/>
          </p:cNvSpPr>
          <p:nvPr/>
        </p:nvSpPr>
        <p:spPr bwMode="auto">
          <a:xfrm>
            <a:off x="307975" y="-1676400"/>
            <a:ext cx="3619500" cy="38100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445775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OOP: Default Values in Methods</a:t>
            </a:r>
          </a:p>
        </p:txBody>
      </p:sp>
      <p:sp>
        <p:nvSpPr>
          <p:cNvPr id="3" name="Content Placeholder 2"/>
          <p:cNvSpPr>
            <a:spLocks noGrp="1"/>
          </p:cNvSpPr>
          <p:nvPr>
            <p:ph idx="1"/>
          </p:nvPr>
        </p:nvSpPr>
        <p:spPr>
          <a:xfrm>
            <a:off x="457200" y="1600200"/>
            <a:ext cx="3976778" cy="5111487"/>
          </a:xfrm>
        </p:spPr>
        <p:txBody>
          <a:bodyPr>
            <a:noAutofit/>
          </a:bodyPr>
          <a:lstStyle/>
          <a:p>
            <a:pPr>
              <a:buNone/>
            </a:pPr>
            <a:r>
              <a:rPr lang="en-US" sz="1600" b="1" dirty="0">
                <a:latin typeface="Calibri"/>
                <a:cs typeface="Calibri"/>
              </a:rPr>
              <a:t>class Puppy(object):</a:t>
            </a:r>
          </a:p>
          <a:p>
            <a:pPr>
              <a:buNone/>
            </a:pPr>
            <a:r>
              <a:rPr lang="en-US" sz="1600" b="1" dirty="0">
                <a:latin typeface="Calibri"/>
                <a:cs typeface="Calibri"/>
              </a:rPr>
              <a:t>    """A virtual puppy"""</a:t>
            </a:r>
          </a:p>
          <a:p>
            <a:pPr>
              <a:buNone/>
            </a:pPr>
            <a:endParaRPr lang="en-US" sz="1600" b="1" dirty="0">
              <a:latin typeface="Calibri"/>
              <a:cs typeface="Calibri"/>
            </a:endParaRPr>
          </a:p>
          <a:p>
            <a:pPr>
              <a:buNone/>
            </a:pPr>
            <a:r>
              <a:rPr lang="en-US" sz="1600" b="1" dirty="0">
                <a:latin typeface="Calibri"/>
                <a:cs typeface="Calibri"/>
              </a:rPr>
              <a:t>    </a:t>
            </a:r>
            <a:r>
              <a:rPr lang="en-US" sz="1600" b="1" dirty="0" err="1">
                <a:latin typeface="Calibri"/>
                <a:cs typeface="Calibri"/>
              </a:rPr>
              <a:t>def</a:t>
            </a:r>
            <a:r>
              <a:rPr lang="en-US" sz="1600" b="1" dirty="0">
                <a:latin typeface="Calibri"/>
                <a:cs typeface="Calibri"/>
              </a:rPr>
              <a:t> __</a:t>
            </a:r>
            <a:r>
              <a:rPr lang="en-US" sz="1600" b="1" dirty="0" err="1">
                <a:latin typeface="Calibri"/>
                <a:cs typeface="Calibri"/>
              </a:rPr>
              <a:t>init</a:t>
            </a:r>
            <a:r>
              <a:rPr lang="en-US" sz="1600" b="1" dirty="0">
                <a:latin typeface="Calibri"/>
                <a:cs typeface="Calibri"/>
              </a:rPr>
              <a:t>__(self, </a:t>
            </a:r>
            <a:r>
              <a:rPr lang="en-US" sz="1600" b="1" dirty="0">
                <a:solidFill>
                  <a:srgbClr val="3366FF"/>
                </a:solidFill>
                <a:latin typeface="Calibri"/>
                <a:cs typeface="Calibri"/>
              </a:rPr>
              <a:t>name = "Spot"</a:t>
            </a:r>
            <a:r>
              <a:rPr lang="en-US" sz="1600" b="1" dirty="0">
                <a:latin typeface="Calibri"/>
                <a:cs typeface="Calibri"/>
              </a:rPr>
              <a:t>):	</a:t>
            </a:r>
          </a:p>
          <a:p>
            <a:pPr>
              <a:buNone/>
            </a:pPr>
            <a:r>
              <a:rPr lang="en-US" sz="1600" b="1" dirty="0">
                <a:latin typeface="Calibri"/>
                <a:cs typeface="Calibri"/>
              </a:rPr>
              <a:t>        self.name = name</a:t>
            </a:r>
          </a:p>
          <a:p>
            <a:pPr>
              <a:buNone/>
            </a:pPr>
            <a:r>
              <a:rPr lang="en-US" sz="1600" b="1" dirty="0">
                <a:latin typeface="Calibri"/>
                <a:cs typeface="Calibri"/>
              </a:rPr>
              <a:t>        </a:t>
            </a:r>
            <a:r>
              <a:rPr lang="en-US" sz="1600" b="1" dirty="0" err="1">
                <a:latin typeface="Calibri"/>
                <a:cs typeface="Calibri"/>
              </a:rPr>
              <a:t>self.barkCounter</a:t>
            </a:r>
            <a:r>
              <a:rPr lang="en-US" sz="1600" b="1" dirty="0">
                <a:latin typeface="Calibri"/>
                <a:cs typeface="Calibri"/>
              </a:rPr>
              <a:t> = 0</a:t>
            </a:r>
          </a:p>
          <a:p>
            <a:pPr>
              <a:buNone/>
            </a:pPr>
            <a:endParaRPr lang="en-US" sz="1600" b="1" dirty="0">
              <a:latin typeface="Calibri"/>
              <a:cs typeface="Calibri"/>
            </a:endParaRPr>
          </a:p>
          <a:p>
            <a:pPr>
              <a:buNone/>
            </a:pPr>
            <a:r>
              <a:rPr lang="en-US" sz="1600" b="1" dirty="0">
                <a:latin typeface="Calibri"/>
                <a:cs typeface="Calibri"/>
              </a:rPr>
              <a:t>    </a:t>
            </a:r>
            <a:r>
              <a:rPr lang="en-US" sz="1600" b="1" dirty="0" err="1">
                <a:latin typeface="Calibri"/>
                <a:cs typeface="Calibri"/>
              </a:rPr>
              <a:t>def</a:t>
            </a:r>
            <a:r>
              <a:rPr lang="en-US" sz="1600" b="1" dirty="0">
                <a:latin typeface="Calibri"/>
                <a:cs typeface="Calibri"/>
              </a:rPr>
              <a:t> bark(self):</a:t>
            </a:r>
          </a:p>
          <a:p>
            <a:pPr>
              <a:buNone/>
            </a:pPr>
            <a:r>
              <a:rPr lang="en-US" sz="1600" b="1" dirty="0">
                <a:latin typeface="Calibri"/>
                <a:cs typeface="Calibri"/>
              </a:rPr>
              <a:t>        </a:t>
            </a:r>
            <a:r>
              <a:rPr lang="en-US" sz="1600" b="1" dirty="0" err="1">
                <a:latin typeface="Calibri"/>
                <a:cs typeface="Calibri"/>
              </a:rPr>
              <a:t>self.barkCounter</a:t>
            </a:r>
            <a:r>
              <a:rPr lang="en-US" sz="1600" b="1" dirty="0">
                <a:latin typeface="Calibri"/>
                <a:cs typeface="Calibri"/>
              </a:rPr>
              <a:t> += 1</a:t>
            </a:r>
          </a:p>
          <a:p>
            <a:pPr>
              <a:buNone/>
            </a:pPr>
            <a:r>
              <a:rPr lang="en-US" sz="1600" b="1" dirty="0">
                <a:latin typeface="Calibri"/>
                <a:cs typeface="Calibri"/>
              </a:rPr>
              <a:t>        print("Bark!")</a:t>
            </a:r>
          </a:p>
          <a:p>
            <a:pPr>
              <a:buNone/>
            </a:pPr>
            <a:r>
              <a:rPr lang="en-US" sz="1600" b="1" dirty="0">
                <a:latin typeface="Calibri"/>
                <a:cs typeface="Calibri"/>
              </a:rPr>
              <a:t>        print(self.name, "has barked", </a:t>
            </a:r>
            <a:r>
              <a:rPr lang="en-US" sz="1600" b="1" dirty="0" err="1">
                <a:latin typeface="Calibri"/>
                <a:cs typeface="Calibri"/>
              </a:rPr>
              <a:t>self.barkCounter</a:t>
            </a:r>
            <a:r>
              <a:rPr lang="en-US" sz="1600" b="1" dirty="0">
                <a:latin typeface="Calibri"/>
                <a:cs typeface="Calibri"/>
              </a:rPr>
              <a:t>, "time(s).\n")</a:t>
            </a:r>
          </a:p>
          <a:p>
            <a:pPr>
              <a:buNone/>
            </a:pPr>
            <a:endParaRPr lang="en-US" sz="1600" b="1" dirty="0">
              <a:latin typeface="Calibri"/>
              <a:cs typeface="Calibri"/>
            </a:endParaRPr>
          </a:p>
          <a:p>
            <a:pPr>
              <a:buNone/>
            </a:pPr>
            <a:r>
              <a:rPr lang="en-US" sz="1600" b="1" dirty="0">
                <a:solidFill>
                  <a:srgbClr val="B50B1B"/>
                </a:solidFill>
                <a:latin typeface="Calibri"/>
                <a:cs typeface="Calibri"/>
              </a:rPr>
              <a:t>#main</a:t>
            </a:r>
          </a:p>
          <a:p>
            <a:pPr>
              <a:buNone/>
            </a:pPr>
            <a:r>
              <a:rPr lang="en-US" sz="1600" b="1" dirty="0">
                <a:latin typeface="Calibri"/>
                <a:cs typeface="Calibri"/>
              </a:rPr>
              <a:t>dog1 = </a:t>
            </a:r>
            <a:r>
              <a:rPr lang="en-US" sz="1600" b="1" dirty="0">
                <a:solidFill>
                  <a:srgbClr val="3366FF"/>
                </a:solidFill>
                <a:latin typeface="Calibri"/>
                <a:cs typeface="Calibri"/>
              </a:rPr>
              <a:t>Puppy()</a:t>
            </a:r>
            <a:r>
              <a:rPr lang="en-US" sz="1600" b="1" dirty="0">
                <a:latin typeface="Calibri"/>
                <a:cs typeface="Calibri"/>
              </a:rPr>
              <a:t>	      </a:t>
            </a:r>
            <a:r>
              <a:rPr lang="en-US" sz="1600" b="1" dirty="0">
                <a:solidFill>
                  <a:schemeClr val="accent3"/>
                </a:solidFill>
                <a:latin typeface="Calibri"/>
                <a:cs typeface="Calibri"/>
              </a:rPr>
              <a:t>#use the default</a:t>
            </a:r>
          </a:p>
          <a:p>
            <a:pPr>
              <a:buNone/>
            </a:pPr>
            <a:r>
              <a:rPr lang="en-US" sz="1600" b="1" dirty="0">
                <a:latin typeface="Calibri"/>
                <a:cs typeface="Calibri"/>
              </a:rPr>
              <a:t>dog1.bark()</a:t>
            </a:r>
          </a:p>
        </p:txBody>
      </p:sp>
      <p:sp>
        <p:nvSpPr>
          <p:cNvPr id="4" name="Content Placeholder 3"/>
          <p:cNvSpPr>
            <a:spLocks noGrp="1"/>
          </p:cNvSpPr>
          <p:nvPr>
            <p:ph sz="half" idx="4294967295"/>
          </p:nvPr>
        </p:nvSpPr>
        <p:spPr>
          <a:xfrm>
            <a:off x="4495800" y="1524000"/>
            <a:ext cx="4648200" cy="5334000"/>
          </a:xfrm>
        </p:spPr>
        <p:txBody>
          <a:bodyPr>
            <a:normAutofit/>
          </a:bodyPr>
          <a:lstStyle/>
          <a:p>
            <a:pPr marL="0" indent="0">
              <a:buNone/>
            </a:pPr>
            <a:r>
              <a:rPr lang="en-US" dirty="0"/>
              <a:t>You can give class method parameters </a:t>
            </a:r>
            <a:r>
              <a:rPr lang="en-US" i="1" dirty="0"/>
              <a:t>default values</a:t>
            </a:r>
            <a:r>
              <a:rPr lang="en-US" dirty="0"/>
              <a:t>.</a:t>
            </a:r>
          </a:p>
          <a:p>
            <a:endParaRPr lang="en-US" dirty="0"/>
          </a:p>
          <a:p>
            <a:pPr marL="118872" indent="0">
              <a:buNone/>
            </a:pPr>
            <a:r>
              <a:rPr lang="en-US" sz="1800" b="1" dirty="0" err="1">
                <a:solidFill>
                  <a:srgbClr val="000000"/>
                </a:solidFill>
                <a:latin typeface="Calibri"/>
                <a:cs typeface="Calibri"/>
              </a:rPr>
              <a:t>def</a:t>
            </a:r>
            <a:r>
              <a:rPr lang="en-US" sz="1800" b="1" dirty="0">
                <a:solidFill>
                  <a:srgbClr val="000000"/>
                </a:solidFill>
                <a:latin typeface="Calibri"/>
                <a:cs typeface="Calibri"/>
              </a:rPr>
              <a:t> __</a:t>
            </a:r>
            <a:r>
              <a:rPr lang="en-US" sz="1800" b="1" dirty="0" err="1">
                <a:solidFill>
                  <a:srgbClr val="000000"/>
                </a:solidFill>
                <a:latin typeface="Calibri"/>
                <a:cs typeface="Calibri"/>
              </a:rPr>
              <a:t>init</a:t>
            </a:r>
            <a:r>
              <a:rPr lang="en-US" sz="1800" b="1" dirty="0">
                <a:solidFill>
                  <a:srgbClr val="000000"/>
                </a:solidFill>
                <a:latin typeface="Calibri"/>
                <a:cs typeface="Calibri"/>
              </a:rPr>
              <a:t>__(self, </a:t>
            </a:r>
            <a:r>
              <a:rPr lang="en-US" sz="1800" b="1" dirty="0">
                <a:solidFill>
                  <a:srgbClr val="3366FF"/>
                </a:solidFill>
                <a:latin typeface="Calibri"/>
                <a:cs typeface="Calibri"/>
              </a:rPr>
              <a:t>make="BMW"</a:t>
            </a:r>
            <a:r>
              <a:rPr lang="en-US" sz="1800" b="1" dirty="0">
                <a:solidFill>
                  <a:srgbClr val="000000"/>
                </a:solidFill>
                <a:latin typeface="Calibri"/>
                <a:cs typeface="Calibri"/>
              </a:rPr>
              <a:t>):</a:t>
            </a:r>
          </a:p>
          <a:p>
            <a:pPr marL="118872" indent="0">
              <a:buNone/>
            </a:pPr>
            <a:r>
              <a:rPr lang="en-US" sz="1800" b="1" dirty="0">
                <a:solidFill>
                  <a:srgbClr val="000000"/>
                </a:solidFill>
                <a:latin typeface="Calibri"/>
                <a:cs typeface="Calibri"/>
              </a:rPr>
              <a:t>        #constructor</a:t>
            </a:r>
          </a:p>
          <a:p>
            <a:pPr marL="118872" indent="0">
              <a:buNone/>
            </a:pPr>
            <a:r>
              <a:rPr lang="en-US" sz="1800" b="1" dirty="0">
                <a:solidFill>
                  <a:srgbClr val="000000"/>
                </a:solidFill>
                <a:latin typeface="Calibri"/>
                <a:cs typeface="Calibri"/>
              </a:rPr>
              <a:t>        </a:t>
            </a:r>
            <a:r>
              <a:rPr lang="en-US" sz="1800" b="1" dirty="0" err="1">
                <a:solidFill>
                  <a:srgbClr val="000000"/>
                </a:solidFill>
                <a:latin typeface="Calibri"/>
                <a:cs typeface="Calibri"/>
              </a:rPr>
              <a:t>self.miles</a:t>
            </a:r>
            <a:r>
              <a:rPr lang="en-US" sz="1800" b="1" dirty="0">
                <a:solidFill>
                  <a:srgbClr val="000000"/>
                </a:solidFill>
                <a:latin typeface="Calibri"/>
                <a:cs typeface="Calibri"/>
              </a:rPr>
              <a:t> = 0</a:t>
            </a:r>
          </a:p>
          <a:p>
            <a:pPr marL="118872" indent="0">
              <a:buNone/>
            </a:pPr>
            <a:r>
              <a:rPr lang="en-US" sz="1800" b="1" dirty="0">
                <a:solidFill>
                  <a:srgbClr val="000000"/>
                </a:solidFill>
                <a:latin typeface="Calibri"/>
                <a:cs typeface="Calibri"/>
              </a:rPr>
              <a:t>        </a:t>
            </a:r>
            <a:r>
              <a:rPr lang="en-US" sz="1800" b="1" dirty="0" err="1">
                <a:solidFill>
                  <a:srgbClr val="000000"/>
                </a:solidFill>
                <a:latin typeface="Calibri"/>
                <a:cs typeface="Calibri"/>
              </a:rPr>
              <a:t>self.make</a:t>
            </a:r>
            <a:r>
              <a:rPr lang="en-US" sz="1800" b="1" dirty="0">
                <a:solidFill>
                  <a:srgbClr val="000000"/>
                </a:solidFill>
                <a:latin typeface="Calibri"/>
                <a:cs typeface="Calibri"/>
              </a:rPr>
              <a:t> = make</a:t>
            </a:r>
          </a:p>
          <a:p>
            <a:pPr marL="118872" indent="0">
              <a:buNone/>
            </a:pPr>
            <a:endParaRPr lang="en-US" sz="1800" b="1" dirty="0">
              <a:solidFill>
                <a:srgbClr val="000000"/>
              </a:solidFill>
              <a:latin typeface="Calibri"/>
              <a:cs typeface="Calibri"/>
            </a:endParaRPr>
          </a:p>
          <a:p>
            <a:pPr marL="118872" indent="0">
              <a:buNone/>
            </a:pPr>
            <a:r>
              <a:rPr lang="en-US" sz="1800" b="1" dirty="0">
                <a:solidFill>
                  <a:srgbClr val="B50B1B"/>
                </a:solidFill>
                <a:latin typeface="Calibri"/>
                <a:cs typeface="Calibri"/>
              </a:rPr>
              <a:t>#main</a:t>
            </a:r>
          </a:p>
          <a:p>
            <a:pPr marL="118872" indent="0">
              <a:buNone/>
            </a:pPr>
            <a:r>
              <a:rPr lang="en-US" sz="1800" b="1" dirty="0">
                <a:solidFill>
                  <a:srgbClr val="000000"/>
                </a:solidFill>
                <a:latin typeface="Calibri"/>
                <a:cs typeface="Calibri"/>
              </a:rPr>
              <a:t>player1 = </a:t>
            </a:r>
            <a:r>
              <a:rPr lang="en-US" sz="1800" b="1" dirty="0">
                <a:solidFill>
                  <a:srgbClr val="3366FF"/>
                </a:solidFill>
                <a:latin typeface="Calibri"/>
                <a:cs typeface="Calibri"/>
              </a:rPr>
              <a:t>Car() 	    </a:t>
            </a:r>
            <a:r>
              <a:rPr lang="en-US" sz="1800" b="1" dirty="0">
                <a:solidFill>
                  <a:schemeClr val="accent3"/>
                </a:solidFill>
                <a:latin typeface="Calibri"/>
                <a:cs typeface="Calibri"/>
              </a:rPr>
              <a:t>#use the default</a:t>
            </a:r>
          </a:p>
          <a:p>
            <a:pPr marL="118872" indent="0">
              <a:buNone/>
            </a:pPr>
            <a:r>
              <a:rPr lang="en-US" sz="1800" b="1" dirty="0">
                <a:solidFill>
                  <a:srgbClr val="000000"/>
                </a:solidFill>
                <a:latin typeface="Calibri"/>
                <a:cs typeface="Calibri"/>
              </a:rPr>
              <a:t>player1.info()</a:t>
            </a:r>
          </a:p>
        </p:txBody>
      </p:sp>
    </p:spTree>
    <p:extLst>
      <p:ext uri="{BB962C8B-B14F-4D97-AF65-F5344CB8AC3E}">
        <p14:creationId xmlns:p14="http://schemas.microsoft.com/office/powerpoint/2010/main" val="18233878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417637"/>
            <a:ext cx="4073434" cy="5440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4400" dirty="0"/>
              <a:t>OOP: Printing</a:t>
            </a:r>
            <a:endParaRPr lang="en-US" sz="4400" dirty="0">
              <a:solidFill>
                <a:srgbClr val="00B050"/>
              </a:solidFill>
            </a:endParaRPr>
          </a:p>
        </p:txBody>
      </p:sp>
      <p:sp>
        <p:nvSpPr>
          <p:cNvPr id="3" name="Content Placeholder 2"/>
          <p:cNvSpPr>
            <a:spLocks noGrp="1"/>
          </p:cNvSpPr>
          <p:nvPr>
            <p:ph idx="1"/>
          </p:nvPr>
        </p:nvSpPr>
        <p:spPr>
          <a:xfrm>
            <a:off x="4073434" y="1982569"/>
            <a:ext cx="4613366" cy="4776412"/>
          </a:xfrm>
        </p:spPr>
        <p:txBody>
          <a:bodyPr>
            <a:normAutofit fontScale="92500" lnSpcReduction="20000"/>
          </a:bodyPr>
          <a:lstStyle/>
          <a:p>
            <a:pPr marL="118872" indent="0">
              <a:lnSpc>
                <a:spcPct val="120000"/>
              </a:lnSpc>
              <a:buNone/>
            </a:pPr>
            <a:r>
              <a:rPr lang="en-US" sz="3500" dirty="0"/>
              <a:t>So why do our objects print like this?</a:t>
            </a:r>
          </a:p>
          <a:p>
            <a:pPr marL="118872" indent="0">
              <a:buNone/>
            </a:pPr>
            <a:endParaRPr lang="en-US" sz="2800" dirty="0"/>
          </a:p>
          <a:p>
            <a:pPr marL="118872" indent="0">
              <a:buNone/>
            </a:pPr>
            <a:r>
              <a:rPr lang="en-US" sz="2800" dirty="0"/>
              <a:t>Unless you tell Python otherwise, it doesn’t know how to convert our objects to strings.</a:t>
            </a:r>
          </a:p>
          <a:p>
            <a:pPr marL="118872" indent="0">
              <a:buNone/>
            </a:pPr>
            <a:endParaRPr lang="en-US" sz="2800" dirty="0"/>
          </a:p>
          <a:p>
            <a:pPr marL="118872" indent="0">
              <a:buNone/>
            </a:pPr>
            <a:r>
              <a:rPr lang="en-US" sz="2800" dirty="0"/>
              <a:t>What you’re seeing here is basic information about the object and a location in memory!</a:t>
            </a:r>
          </a:p>
        </p:txBody>
      </p:sp>
      <p:pic>
        <p:nvPicPr>
          <p:cNvPr id="5" name="Picture 4"/>
          <p:cNvPicPr>
            <a:picLocks noChangeAspect="1"/>
          </p:cNvPicPr>
          <p:nvPr/>
        </p:nvPicPr>
        <p:blipFill>
          <a:blip r:embed="rId2"/>
          <a:stretch>
            <a:fillRect/>
          </a:stretch>
        </p:blipFill>
        <p:spPr>
          <a:xfrm>
            <a:off x="216988" y="1600200"/>
            <a:ext cx="3657600" cy="2021305"/>
          </a:xfrm>
          <a:prstGeom prst="rect">
            <a:avLst/>
          </a:prstGeom>
        </p:spPr>
      </p:pic>
      <p:cxnSp>
        <p:nvCxnSpPr>
          <p:cNvPr id="7" name="Straight Arrow Connector 6"/>
          <p:cNvCxnSpPr/>
          <p:nvPr/>
        </p:nvCxnSpPr>
        <p:spPr>
          <a:xfrm flipH="1">
            <a:off x="3402875" y="2326106"/>
            <a:ext cx="838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364775" y="2326106"/>
            <a:ext cx="876300" cy="4887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18556" y="3919230"/>
            <a:ext cx="3365319" cy="1292662"/>
          </a:xfrm>
          <a:prstGeom prst="rect">
            <a:avLst/>
          </a:prstGeom>
          <a:noFill/>
        </p:spPr>
        <p:txBody>
          <a:bodyPr wrap="square" rtlCol="0">
            <a:spAutoFit/>
          </a:bodyPr>
          <a:lstStyle/>
          <a:p>
            <a:pPr algn="ctr"/>
            <a:r>
              <a:rPr lang="en-US" sz="2600" i="1" dirty="0">
                <a:solidFill>
                  <a:srgbClr val="FF0000"/>
                </a:solidFill>
              </a:rPr>
              <a:t>Let’s fix this by teaching Python how to print our objects!</a:t>
            </a:r>
          </a:p>
        </p:txBody>
      </p:sp>
    </p:spTree>
    <p:extLst>
      <p:ext uri="{BB962C8B-B14F-4D97-AF65-F5344CB8AC3E}">
        <p14:creationId xmlns:p14="http://schemas.microsoft.com/office/powerpoint/2010/main" val="412616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OOP: __</a:t>
            </a:r>
            <a:r>
              <a:rPr lang="en-US" dirty="0" err="1"/>
              <a:t>str</a:t>
            </a:r>
            <a:r>
              <a:rPr lang="en-US" dirty="0"/>
              <a:t>__ Method</a:t>
            </a:r>
          </a:p>
        </p:txBody>
      </p:sp>
      <p:sp>
        <p:nvSpPr>
          <p:cNvPr id="3" name="Content Placeholder 2"/>
          <p:cNvSpPr>
            <a:spLocks noGrp="1"/>
          </p:cNvSpPr>
          <p:nvPr>
            <p:ph idx="1"/>
          </p:nvPr>
        </p:nvSpPr>
        <p:spPr>
          <a:xfrm>
            <a:off x="457200" y="1671577"/>
            <a:ext cx="8229600" cy="4729224"/>
          </a:xfrm>
        </p:spPr>
        <p:txBody>
          <a:bodyPr>
            <a:normAutofit fontScale="85000" lnSpcReduction="20000"/>
          </a:bodyPr>
          <a:lstStyle/>
          <a:p>
            <a:pPr marL="118872" indent="0">
              <a:buNone/>
            </a:pPr>
            <a:r>
              <a:rPr lang="en-US" sz="2800" b="1" dirty="0">
                <a:latin typeface="Calibri"/>
                <a:cs typeface="Calibri"/>
              </a:rPr>
              <a:t> </a:t>
            </a:r>
            <a:r>
              <a:rPr lang="en-US" sz="2800" b="1" dirty="0" err="1">
                <a:latin typeface="Calibri"/>
                <a:cs typeface="Calibri"/>
              </a:rPr>
              <a:t>def</a:t>
            </a:r>
            <a:r>
              <a:rPr lang="en-US" sz="2800" b="1" dirty="0">
                <a:latin typeface="Calibri"/>
                <a:cs typeface="Calibri"/>
              </a:rPr>
              <a:t> </a:t>
            </a:r>
            <a:r>
              <a:rPr lang="en-US" sz="2800" b="1" dirty="0">
                <a:solidFill>
                  <a:srgbClr val="B50B1B"/>
                </a:solidFill>
                <a:latin typeface="Calibri"/>
                <a:cs typeface="Calibri"/>
              </a:rPr>
              <a:t>__</a:t>
            </a:r>
            <a:r>
              <a:rPr lang="en-US" sz="2800" b="1" dirty="0" err="1">
                <a:latin typeface="Calibri"/>
                <a:cs typeface="Calibri"/>
              </a:rPr>
              <a:t>str</a:t>
            </a:r>
            <a:r>
              <a:rPr lang="en-US" sz="2800" b="1" dirty="0">
                <a:solidFill>
                  <a:srgbClr val="B50B1B"/>
                </a:solidFill>
                <a:latin typeface="Calibri"/>
                <a:cs typeface="Calibri"/>
              </a:rPr>
              <a:t>__</a:t>
            </a:r>
            <a:r>
              <a:rPr lang="en-US" sz="2800" b="1" dirty="0">
                <a:latin typeface="Calibri"/>
                <a:cs typeface="Calibri"/>
              </a:rPr>
              <a:t> (self):			</a:t>
            </a:r>
            <a:r>
              <a:rPr lang="en-US" sz="2800" b="1" dirty="0">
                <a:solidFill>
                  <a:schemeClr val="accent3"/>
                </a:solidFill>
                <a:latin typeface="Calibri"/>
                <a:cs typeface="Calibri"/>
              </a:rPr>
              <a:t>#two _, like __</a:t>
            </a:r>
            <a:r>
              <a:rPr lang="en-US" sz="2800" b="1" dirty="0" err="1">
                <a:solidFill>
                  <a:schemeClr val="accent3"/>
                </a:solidFill>
                <a:latin typeface="Calibri"/>
                <a:cs typeface="Calibri"/>
              </a:rPr>
              <a:t>init</a:t>
            </a:r>
            <a:r>
              <a:rPr lang="en-US" sz="2800" b="1" dirty="0">
                <a:solidFill>
                  <a:schemeClr val="accent3"/>
                </a:solidFill>
                <a:latin typeface="Calibri"/>
                <a:cs typeface="Calibri"/>
              </a:rPr>
              <a:t>__</a:t>
            </a:r>
          </a:p>
          <a:p>
            <a:pPr marL="118872" indent="0">
              <a:buNone/>
            </a:pPr>
            <a:r>
              <a:rPr lang="en-US" sz="2800" b="1" dirty="0">
                <a:latin typeface="Calibri"/>
                <a:cs typeface="Calibri"/>
              </a:rPr>
              <a:t>        reply = "Car object\n"</a:t>
            </a:r>
          </a:p>
          <a:p>
            <a:pPr marL="118872" indent="0">
              <a:buNone/>
            </a:pPr>
            <a:r>
              <a:rPr lang="en-US" sz="2800" b="1" dirty="0">
                <a:latin typeface="Calibri"/>
                <a:cs typeface="Calibri"/>
              </a:rPr>
              <a:t>        reply += "Make: " + </a:t>
            </a:r>
            <a:r>
              <a:rPr lang="en-US" sz="2800" b="1" dirty="0" err="1">
                <a:latin typeface="Calibri"/>
                <a:cs typeface="Calibri"/>
              </a:rPr>
              <a:t>self.make</a:t>
            </a:r>
            <a:r>
              <a:rPr lang="en-US" sz="2800" b="1" dirty="0">
                <a:latin typeface="Calibri"/>
                <a:cs typeface="Calibri"/>
              </a:rPr>
              <a:t> + "\n"</a:t>
            </a:r>
          </a:p>
          <a:p>
            <a:pPr marL="118872" indent="0">
              <a:buNone/>
            </a:pPr>
            <a:r>
              <a:rPr lang="en-US" sz="2800" b="1" dirty="0">
                <a:latin typeface="Calibri"/>
                <a:cs typeface="Calibri"/>
              </a:rPr>
              <a:t>        reply += "Mileage: " + </a:t>
            </a:r>
            <a:r>
              <a:rPr lang="en-US" sz="2800" b="1" dirty="0" err="1">
                <a:latin typeface="Calibri"/>
                <a:cs typeface="Calibri"/>
              </a:rPr>
              <a:t>str</a:t>
            </a:r>
            <a:r>
              <a:rPr lang="en-US" sz="2800" b="1" dirty="0">
                <a:latin typeface="Calibri"/>
                <a:cs typeface="Calibri"/>
              </a:rPr>
              <a:t>(</a:t>
            </a:r>
            <a:r>
              <a:rPr lang="en-US" sz="2800" b="1" dirty="0" err="1">
                <a:latin typeface="Calibri"/>
                <a:cs typeface="Calibri"/>
              </a:rPr>
              <a:t>self.miles</a:t>
            </a:r>
            <a:r>
              <a:rPr lang="en-US" sz="2800" b="1" dirty="0">
                <a:latin typeface="Calibri"/>
                <a:cs typeface="Calibri"/>
              </a:rPr>
              <a:t>) + "\n"</a:t>
            </a:r>
          </a:p>
          <a:p>
            <a:pPr marL="118872" indent="0">
              <a:buNone/>
            </a:pPr>
            <a:r>
              <a:rPr lang="en-US" sz="2800" b="1" dirty="0">
                <a:latin typeface="Calibri"/>
                <a:cs typeface="Calibri"/>
              </a:rPr>
              <a:t>        return reply</a:t>
            </a:r>
          </a:p>
          <a:p>
            <a:pPr marL="118872" indent="0">
              <a:buNone/>
            </a:pPr>
            <a:endParaRPr lang="en-US" sz="2800" b="1" dirty="0">
              <a:solidFill>
                <a:srgbClr val="FF0000"/>
              </a:solidFill>
            </a:endParaRPr>
          </a:p>
          <a:p>
            <a:pPr>
              <a:lnSpc>
                <a:spcPct val="110000"/>
              </a:lnSpc>
            </a:pPr>
            <a:r>
              <a:rPr lang="en-US" sz="2800" dirty="0"/>
              <a:t>The </a:t>
            </a:r>
            <a:r>
              <a:rPr lang="en-US" sz="2800" b="1" dirty="0">
                <a:solidFill>
                  <a:srgbClr val="FF0000"/>
                </a:solidFill>
                <a:latin typeface="Algerian" panose="04020705040A02060702" pitchFamily="82" charset="0"/>
              </a:rPr>
              <a:t>__</a:t>
            </a:r>
            <a:r>
              <a:rPr lang="en-US" sz="2800" b="1" dirty="0" err="1">
                <a:solidFill>
                  <a:srgbClr val="FF0000"/>
                </a:solidFill>
              </a:rPr>
              <a:t>str</a:t>
            </a:r>
            <a:r>
              <a:rPr lang="en-US" sz="2800" b="1" dirty="0">
                <a:solidFill>
                  <a:srgbClr val="FF0000"/>
                </a:solidFill>
                <a:latin typeface="Algerian" panose="04020705040A02060702" pitchFamily="82" charset="0"/>
              </a:rPr>
              <a:t> __</a:t>
            </a:r>
            <a:r>
              <a:rPr lang="en-US" sz="2800" b="1" dirty="0">
                <a:solidFill>
                  <a:srgbClr val="FF0000"/>
                </a:solidFill>
              </a:rPr>
              <a:t> </a:t>
            </a:r>
            <a:r>
              <a:rPr lang="en-US" sz="2800" dirty="0"/>
              <a:t>method (</a:t>
            </a:r>
            <a:r>
              <a:rPr lang="en-US" sz="2800" dirty="0">
                <a:solidFill>
                  <a:srgbClr val="0070C0"/>
                </a:solidFill>
              </a:rPr>
              <a:t>“</a:t>
            </a:r>
            <a:r>
              <a:rPr lang="en-US" sz="2800" b="1" dirty="0">
                <a:solidFill>
                  <a:srgbClr val="0070C0"/>
                </a:solidFill>
              </a:rPr>
              <a:t>to-string method</a:t>
            </a:r>
            <a:r>
              <a:rPr lang="en-US" sz="2800" dirty="0">
                <a:solidFill>
                  <a:srgbClr val="0070C0"/>
                </a:solidFill>
              </a:rPr>
              <a:t>”</a:t>
            </a:r>
            <a:r>
              <a:rPr lang="en-US" sz="2800" dirty="0"/>
              <a:t>) defines how an object will react when Python attempts to convert it to a string, such as when it’s passed to </a:t>
            </a:r>
            <a:r>
              <a:rPr lang="en-US" sz="2800" b="1" dirty="0" err="1">
                <a:solidFill>
                  <a:srgbClr val="FF0000"/>
                </a:solidFill>
              </a:rPr>
              <a:t>str</a:t>
            </a:r>
            <a:r>
              <a:rPr lang="en-US" sz="2800" b="1" dirty="0">
                <a:solidFill>
                  <a:srgbClr val="FF0000"/>
                </a:solidFill>
              </a:rPr>
              <a:t>( ) </a:t>
            </a:r>
            <a:r>
              <a:rPr lang="en-US" sz="2800" dirty="0"/>
              <a:t>or </a:t>
            </a:r>
            <a:r>
              <a:rPr lang="en-US" sz="2800" b="1" dirty="0">
                <a:solidFill>
                  <a:srgbClr val="FF0000"/>
                </a:solidFill>
              </a:rPr>
              <a:t>print()</a:t>
            </a:r>
            <a:r>
              <a:rPr lang="en-US" sz="2800" dirty="0"/>
              <a:t>.</a:t>
            </a:r>
          </a:p>
          <a:p>
            <a:pPr>
              <a:lnSpc>
                <a:spcPct val="110000"/>
              </a:lnSpc>
            </a:pPr>
            <a:endParaRPr lang="en-US" sz="2800" dirty="0"/>
          </a:p>
          <a:p>
            <a:pPr marL="118872" indent="0" algn="ctr">
              <a:lnSpc>
                <a:spcPct val="110000"/>
              </a:lnSpc>
              <a:buNone/>
            </a:pPr>
            <a:r>
              <a:rPr lang="en-US" sz="3500" b="1" dirty="0">
                <a:solidFill>
                  <a:srgbClr val="00B050"/>
                </a:solidFill>
              </a:rPr>
              <a:t>Don’t print </a:t>
            </a:r>
            <a:r>
              <a:rPr lang="en-US" sz="2800" b="1" dirty="0">
                <a:solidFill>
                  <a:srgbClr val="00B050"/>
                </a:solidFill>
              </a:rPr>
              <a:t>in this method! </a:t>
            </a:r>
            <a:r>
              <a:rPr lang="en-US" sz="3500" b="1" i="1" dirty="0">
                <a:solidFill>
                  <a:srgbClr val="00B050"/>
                </a:solidFill>
              </a:rPr>
              <a:t>Return </a:t>
            </a:r>
            <a:r>
              <a:rPr lang="en-US" sz="2800" b="1" dirty="0">
                <a:solidFill>
                  <a:srgbClr val="00B050"/>
                </a:solidFill>
              </a:rPr>
              <a:t>a string.</a:t>
            </a:r>
            <a:br>
              <a:rPr lang="en-US" sz="2800" b="1" dirty="0">
                <a:solidFill>
                  <a:srgbClr val="00B050"/>
                </a:solidFill>
              </a:rPr>
            </a:br>
            <a:r>
              <a:rPr lang="en-US" sz="2800" b="1" dirty="0">
                <a:solidFill>
                  <a:srgbClr val="00B050"/>
                </a:solidFill>
              </a:rPr>
              <a:t>If you print here, </a:t>
            </a:r>
            <a:r>
              <a:rPr lang="en-US" sz="2800" b="1" dirty="0" err="1">
                <a:solidFill>
                  <a:srgbClr val="FF0000"/>
                </a:solidFill>
              </a:rPr>
              <a:t>str</a:t>
            </a:r>
            <a:r>
              <a:rPr lang="en-US" sz="2800" b="1" dirty="0">
                <a:solidFill>
                  <a:srgbClr val="FF0000"/>
                </a:solidFill>
              </a:rPr>
              <a:t>()</a:t>
            </a:r>
            <a:r>
              <a:rPr lang="en-US" sz="2800" b="1" dirty="0">
                <a:solidFill>
                  <a:srgbClr val="00B050"/>
                </a:solidFill>
              </a:rPr>
              <a:t> won’t work with it!</a:t>
            </a:r>
          </a:p>
        </p:txBody>
      </p:sp>
      <p:pic>
        <p:nvPicPr>
          <p:cNvPr id="4" name="Picture 4" descr="http://www.mcneelyfs.com/sites/default/files/users/mcneelyfs/images/blog/warning-sig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220" y="5495866"/>
            <a:ext cx="922356" cy="81422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http://www.mcneelyfs.com/sites/default/files/users/mcneelyfs/images/blog/warning-sig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3246" y="5495866"/>
            <a:ext cx="922356" cy="8142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47596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OOP: __</a:t>
            </a:r>
            <a:r>
              <a:rPr lang="en-US" dirty="0" err="1"/>
              <a:t>str</a:t>
            </a:r>
            <a:r>
              <a:rPr lang="en-US" dirty="0"/>
              <a:t>__ Method &amp; Tracing</a:t>
            </a:r>
          </a:p>
        </p:txBody>
      </p:sp>
      <p:sp>
        <p:nvSpPr>
          <p:cNvPr id="4" name="TextBox 3"/>
          <p:cNvSpPr txBox="1"/>
          <p:nvPr/>
        </p:nvSpPr>
        <p:spPr>
          <a:xfrm>
            <a:off x="4799859" y="2973980"/>
            <a:ext cx="1771567" cy="1800493"/>
          </a:xfrm>
          <a:prstGeom prst="rect">
            <a:avLst/>
          </a:prstGeom>
          <a:noFill/>
        </p:spPr>
        <p:txBody>
          <a:bodyPr wrap="square" rtlCol="0">
            <a:spAutoFit/>
          </a:bodyPr>
          <a:lstStyle/>
          <a:p>
            <a:pPr algn="ctr"/>
            <a:r>
              <a:rPr lang="en-US" sz="2000" b="1" dirty="0">
                <a:latin typeface="Cambria"/>
                <a:cs typeface="Cambria"/>
              </a:rPr>
              <a:t>The</a:t>
            </a:r>
          </a:p>
          <a:p>
            <a:pPr algn="ctr"/>
            <a:r>
              <a:rPr lang="en-US" sz="2000" b="1" dirty="0">
                <a:latin typeface="Cambria"/>
                <a:cs typeface="Cambria"/>
              </a:rPr>
              <a:t> </a:t>
            </a:r>
            <a:r>
              <a:rPr lang="en-US" sz="2000" b="1" dirty="0">
                <a:solidFill>
                  <a:srgbClr val="7030A0"/>
                </a:solidFill>
                <a:latin typeface="Cambria"/>
                <a:cs typeface="Cambria"/>
              </a:rPr>
              <a:t>__</a:t>
            </a:r>
            <a:r>
              <a:rPr lang="en-US" sz="2000" b="1" dirty="0" err="1">
                <a:solidFill>
                  <a:srgbClr val="7030A0"/>
                </a:solidFill>
                <a:latin typeface="Cambria"/>
                <a:cs typeface="Cambria"/>
              </a:rPr>
              <a:t>str</a:t>
            </a:r>
            <a:r>
              <a:rPr lang="en-US" sz="2000" b="1" dirty="0">
                <a:solidFill>
                  <a:srgbClr val="7030A0"/>
                </a:solidFill>
                <a:latin typeface="Cambria"/>
                <a:cs typeface="Cambria"/>
              </a:rPr>
              <a:t>__() </a:t>
            </a:r>
            <a:r>
              <a:rPr lang="en-US" sz="2000" b="1" dirty="0">
                <a:latin typeface="Cambria"/>
                <a:cs typeface="Cambria"/>
              </a:rPr>
              <a:t>method is great for tracing!</a:t>
            </a:r>
          </a:p>
          <a:p>
            <a:endParaRPr lang="en-US" sz="1100" b="1" dirty="0">
              <a:solidFill>
                <a:srgbClr val="00B050"/>
              </a:solidFill>
            </a:endParaRPr>
          </a:p>
        </p:txBody>
      </p:sp>
      <p:pic>
        <p:nvPicPr>
          <p:cNvPr id="6" name="Picture 5"/>
          <p:cNvPicPr>
            <a:picLocks noChangeAspect="1"/>
          </p:cNvPicPr>
          <p:nvPr/>
        </p:nvPicPr>
        <p:blipFill>
          <a:blip r:embed="rId2"/>
          <a:stretch>
            <a:fillRect/>
          </a:stretch>
        </p:blipFill>
        <p:spPr>
          <a:xfrm>
            <a:off x="1" y="1524000"/>
            <a:ext cx="4799858" cy="5334000"/>
          </a:xfrm>
          <a:prstGeom prst="rect">
            <a:avLst/>
          </a:prstGeom>
        </p:spPr>
      </p:pic>
      <p:pic>
        <p:nvPicPr>
          <p:cNvPr id="7" name="Picture 6"/>
          <p:cNvPicPr>
            <a:picLocks noChangeAspect="1"/>
          </p:cNvPicPr>
          <p:nvPr/>
        </p:nvPicPr>
        <p:blipFill>
          <a:blip r:embed="rId3"/>
          <a:stretch>
            <a:fillRect/>
          </a:stretch>
        </p:blipFill>
        <p:spPr>
          <a:xfrm>
            <a:off x="6571427" y="1519646"/>
            <a:ext cx="2496373" cy="5314408"/>
          </a:xfrm>
          <a:prstGeom prst="rect">
            <a:avLst/>
          </a:prstGeom>
        </p:spPr>
      </p:pic>
      <p:cxnSp>
        <p:nvCxnSpPr>
          <p:cNvPr id="8" name="Straight Arrow Connector 7"/>
          <p:cNvCxnSpPr/>
          <p:nvPr/>
        </p:nvCxnSpPr>
        <p:spPr>
          <a:xfrm flipV="1">
            <a:off x="1600200" y="6172200"/>
            <a:ext cx="4800600"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1745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Puppy String (Group Work)</a:t>
            </a:r>
          </a:p>
        </p:txBody>
      </p:sp>
      <p:sp>
        <p:nvSpPr>
          <p:cNvPr id="4" name="Content Placeholder 3"/>
          <p:cNvSpPr>
            <a:spLocks noGrp="1"/>
          </p:cNvSpPr>
          <p:nvPr>
            <p:ph idx="1"/>
          </p:nvPr>
        </p:nvSpPr>
        <p:spPr>
          <a:xfrm>
            <a:off x="163902" y="1600200"/>
            <a:ext cx="5149970" cy="5086583"/>
          </a:xfrm>
        </p:spPr>
        <p:txBody>
          <a:bodyPr>
            <a:noAutofit/>
          </a:bodyPr>
          <a:lstStyle/>
          <a:p>
            <a:pPr marL="118872" indent="0">
              <a:buNone/>
            </a:pPr>
            <a:r>
              <a:rPr lang="en-US" sz="2600" dirty="0"/>
              <a:t>Write a </a:t>
            </a:r>
            <a:r>
              <a:rPr lang="en-US" sz="2600" b="1" dirty="0">
                <a:solidFill>
                  <a:srgbClr val="FF0000"/>
                </a:solidFill>
                <a:latin typeface="Algerian" panose="04020705040A02060702" pitchFamily="82" charset="0"/>
              </a:rPr>
              <a:t>__</a:t>
            </a:r>
            <a:r>
              <a:rPr lang="en-US" sz="2600" b="1" dirty="0" err="1">
                <a:solidFill>
                  <a:srgbClr val="FF0000"/>
                </a:solidFill>
              </a:rPr>
              <a:t>str</a:t>
            </a:r>
            <a:r>
              <a:rPr lang="en-US" sz="2600" b="1" dirty="0">
                <a:solidFill>
                  <a:srgbClr val="FF0000"/>
                </a:solidFill>
                <a:latin typeface="Algerian" panose="04020705040A02060702" pitchFamily="82" charset="0"/>
              </a:rPr>
              <a:t>__</a:t>
            </a:r>
            <a:r>
              <a:rPr lang="en-US" sz="2600" b="1" dirty="0">
                <a:solidFill>
                  <a:srgbClr val="FF0000"/>
                </a:solidFill>
              </a:rPr>
              <a:t> </a:t>
            </a:r>
            <a:r>
              <a:rPr lang="en-US" sz="2600" dirty="0"/>
              <a:t>method for the Puppy class that returns:</a:t>
            </a:r>
          </a:p>
          <a:p>
            <a:pPr lvl="1"/>
            <a:r>
              <a:rPr lang="en-US" sz="2200" dirty="0">
                <a:solidFill>
                  <a:srgbClr val="0070C0"/>
                </a:solidFill>
              </a:rPr>
              <a:t>the type of object (Puppy)</a:t>
            </a:r>
          </a:p>
          <a:p>
            <a:pPr lvl="1"/>
            <a:r>
              <a:rPr lang="en-US" sz="2200" dirty="0">
                <a:solidFill>
                  <a:srgbClr val="0070C0"/>
                </a:solidFill>
              </a:rPr>
              <a:t>the puppy’s name</a:t>
            </a:r>
          </a:p>
          <a:p>
            <a:pPr lvl="1"/>
            <a:r>
              <a:rPr lang="en-US" sz="2200" dirty="0">
                <a:solidFill>
                  <a:srgbClr val="0070C0"/>
                </a:solidFill>
              </a:rPr>
              <a:t>the current value of its bark counter</a:t>
            </a:r>
          </a:p>
        </p:txBody>
      </p:sp>
      <p:pic>
        <p:nvPicPr>
          <p:cNvPr id="5" name="Picture 4"/>
          <p:cNvPicPr>
            <a:picLocks noChangeAspect="1"/>
          </p:cNvPicPr>
          <p:nvPr/>
        </p:nvPicPr>
        <p:blipFill>
          <a:blip r:embed="rId2"/>
          <a:stretch>
            <a:fillRect/>
          </a:stretch>
        </p:blipFill>
        <p:spPr>
          <a:xfrm>
            <a:off x="5486400" y="1619522"/>
            <a:ext cx="3495675" cy="5210175"/>
          </a:xfrm>
          <a:prstGeom prst="rect">
            <a:avLst/>
          </a:prstGeom>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937" y="4876800"/>
            <a:ext cx="1828800" cy="17133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Oval Callout 6"/>
          <p:cNvSpPr/>
          <p:nvPr/>
        </p:nvSpPr>
        <p:spPr>
          <a:xfrm>
            <a:off x="2133600" y="4222432"/>
            <a:ext cx="1676400" cy="762000"/>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Bark!</a:t>
            </a:r>
          </a:p>
        </p:txBody>
      </p:sp>
    </p:spTree>
    <p:extLst>
      <p:ext uri="{BB962C8B-B14F-4D97-AF65-F5344CB8AC3E}">
        <p14:creationId xmlns:p14="http://schemas.microsoft.com/office/powerpoint/2010/main" val="83617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Puppy String (Solution)</a:t>
            </a:r>
          </a:p>
        </p:txBody>
      </p:sp>
      <p:pic>
        <p:nvPicPr>
          <p:cNvPr id="7" name="Picture 6"/>
          <p:cNvPicPr>
            <a:picLocks noChangeAspect="1"/>
          </p:cNvPicPr>
          <p:nvPr/>
        </p:nvPicPr>
        <p:blipFill>
          <a:blip r:embed="rId2"/>
          <a:stretch>
            <a:fillRect/>
          </a:stretch>
        </p:blipFill>
        <p:spPr>
          <a:xfrm>
            <a:off x="1359977" y="1600200"/>
            <a:ext cx="6424045" cy="5024437"/>
          </a:xfrm>
          <a:prstGeom prst="rect">
            <a:avLst/>
          </a:prstGeom>
        </p:spPr>
      </p:pic>
    </p:spTree>
    <p:extLst>
      <p:ext uri="{BB962C8B-B14F-4D97-AF65-F5344CB8AC3E}">
        <p14:creationId xmlns:p14="http://schemas.microsoft.com/office/powerpoint/2010/main" val="198302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8027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Cambria"/>
                <a:ea typeface="+mj-ea"/>
                <a:cs typeface="Cambria"/>
              </a:defRPr>
            </a:lvl1pPr>
          </a:lstStyle>
          <a:p>
            <a:r>
              <a:rPr lang="en-US"/>
              <a:t>Questions?</a:t>
            </a:r>
            <a:endParaRPr lang="en-US" dirty="0"/>
          </a:p>
        </p:txBody>
      </p:sp>
    </p:spTree>
    <p:extLst>
      <p:ext uri="{BB962C8B-B14F-4D97-AF65-F5344CB8AC3E}">
        <p14:creationId xmlns:p14="http://schemas.microsoft.com/office/powerpoint/2010/main" val="5634416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I210 – Introduction to Programming </a:t>
            </a:r>
            <a:r>
              <a:rPr lang="en-US"/>
              <a:t>with Python</a:t>
            </a:r>
            <a:endParaRPr lang="en-US" dirty="0"/>
          </a:p>
        </p:txBody>
      </p:sp>
      <p:sp>
        <p:nvSpPr>
          <p:cNvPr id="3" name="Subtitle 2"/>
          <p:cNvSpPr>
            <a:spLocks noGrp="1"/>
          </p:cNvSpPr>
          <p:nvPr>
            <p:ph type="subTitle" idx="1"/>
          </p:nvPr>
        </p:nvSpPr>
        <p:spPr/>
        <p:txBody>
          <a:bodyPr/>
          <a:lstStyle/>
          <a:p>
            <a:r>
              <a:rPr lang="en-US" dirty="0"/>
              <a:t>Lecture 21</a:t>
            </a:r>
          </a:p>
        </p:txBody>
      </p:sp>
    </p:spTree>
    <p:extLst>
      <p:ext uri="{BB962C8B-B14F-4D97-AF65-F5344CB8AC3E}">
        <p14:creationId xmlns:p14="http://schemas.microsoft.com/office/powerpoint/2010/main" val="37206473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Today</a:t>
            </a:r>
          </a:p>
        </p:txBody>
      </p:sp>
      <p:sp>
        <p:nvSpPr>
          <p:cNvPr id="5" name="TextBox 4"/>
          <p:cNvSpPr txBox="1"/>
          <p:nvPr/>
        </p:nvSpPr>
        <p:spPr>
          <a:xfrm>
            <a:off x="457200" y="1263840"/>
            <a:ext cx="7751285" cy="5484578"/>
          </a:xfrm>
          <a:prstGeom prst="rect">
            <a:avLst/>
          </a:prstGeom>
          <a:noFill/>
        </p:spPr>
        <p:txBody>
          <a:bodyPr wrap="square" rtlCol="0">
            <a:spAutoFit/>
          </a:bodyPr>
          <a:lstStyle/>
          <a:p>
            <a:pPr marL="285750" indent="-285750">
              <a:lnSpc>
                <a:spcPct val="120000"/>
              </a:lnSpc>
              <a:buFont typeface="Arial"/>
              <a:buChar char="•"/>
            </a:pPr>
            <a:endParaRPr lang="en-US" sz="3200" dirty="0">
              <a:latin typeface="Cambria"/>
              <a:cs typeface="Cambria"/>
            </a:endParaRPr>
          </a:p>
          <a:p>
            <a:pPr marL="285750" indent="-285750">
              <a:lnSpc>
                <a:spcPct val="120000"/>
              </a:lnSpc>
              <a:buFont typeface="Arial"/>
              <a:buChar char="•"/>
            </a:pPr>
            <a:r>
              <a:rPr lang="en-US" sz="3200" dirty="0">
                <a:latin typeface="Cambria"/>
                <a:cs typeface="Cambria"/>
              </a:rPr>
              <a:t>Objects!</a:t>
            </a:r>
          </a:p>
          <a:p>
            <a:pPr marL="285750" indent="-285750">
              <a:lnSpc>
                <a:spcPct val="120000"/>
              </a:lnSpc>
              <a:buFont typeface="Arial"/>
              <a:buChar char="•"/>
            </a:pPr>
            <a:endParaRPr lang="en-US" sz="3200" dirty="0">
              <a:latin typeface="Cambria"/>
              <a:cs typeface="Cambria"/>
            </a:endParaRPr>
          </a:p>
          <a:p>
            <a:pPr marL="742950" lvl="1" indent="-285750">
              <a:lnSpc>
                <a:spcPct val="120000"/>
              </a:lnSpc>
              <a:buFont typeface="Arial"/>
              <a:buChar char="•"/>
            </a:pPr>
            <a:r>
              <a:rPr lang="en-US" sz="2800" dirty="0">
                <a:latin typeface="Cambria"/>
                <a:cs typeface="Cambria"/>
              </a:rPr>
              <a:t>Static Methods</a:t>
            </a:r>
          </a:p>
          <a:p>
            <a:pPr marL="742950" lvl="1" indent="-285750">
              <a:lnSpc>
                <a:spcPct val="120000"/>
              </a:lnSpc>
              <a:buFont typeface="Arial"/>
              <a:buChar char="•"/>
            </a:pPr>
            <a:endParaRPr lang="en-US" sz="2800" dirty="0">
              <a:latin typeface="Cambria"/>
              <a:cs typeface="Cambria"/>
            </a:endParaRPr>
          </a:p>
          <a:p>
            <a:pPr marL="742950" lvl="1" indent="-285750">
              <a:lnSpc>
                <a:spcPct val="120000"/>
              </a:lnSpc>
              <a:buFont typeface="Arial"/>
              <a:buChar char="•"/>
            </a:pPr>
            <a:r>
              <a:rPr lang="en-US" sz="2800" dirty="0">
                <a:latin typeface="Cambria"/>
                <a:cs typeface="Cambria"/>
              </a:rPr>
              <a:t>Class Attributes</a:t>
            </a:r>
          </a:p>
          <a:p>
            <a:pPr marL="742950" lvl="1" indent="-285750">
              <a:lnSpc>
                <a:spcPct val="120000"/>
              </a:lnSpc>
              <a:buFont typeface="Arial"/>
              <a:buChar char="•"/>
            </a:pPr>
            <a:endParaRPr lang="en-US" sz="2800" dirty="0">
              <a:latin typeface="Cambria"/>
              <a:cs typeface="Cambria"/>
            </a:endParaRPr>
          </a:p>
          <a:p>
            <a:pPr marL="742950" lvl="1" indent="-285750">
              <a:lnSpc>
                <a:spcPct val="120000"/>
              </a:lnSpc>
              <a:buFont typeface="Arial"/>
              <a:buChar char="•"/>
            </a:pPr>
            <a:r>
              <a:rPr lang="en-US" sz="2800" dirty="0">
                <a:latin typeface="Cambria"/>
                <a:cs typeface="Cambria"/>
              </a:rPr>
              <a:t>Public / Private</a:t>
            </a:r>
          </a:p>
          <a:p>
            <a:pPr marL="742950" lvl="1" indent="-285750">
              <a:lnSpc>
                <a:spcPct val="120000"/>
              </a:lnSpc>
              <a:buFont typeface="Arial"/>
              <a:buChar char="•"/>
            </a:pPr>
            <a:endParaRPr lang="en-US" sz="2800" dirty="0">
              <a:latin typeface="Cambria"/>
              <a:cs typeface="Cambria"/>
            </a:endParaRPr>
          </a:p>
          <a:p>
            <a:pPr marL="742950" lvl="1" indent="-285750">
              <a:lnSpc>
                <a:spcPct val="120000"/>
              </a:lnSpc>
              <a:buFont typeface="Arial"/>
              <a:buChar char="•"/>
            </a:pPr>
            <a:r>
              <a:rPr lang="en-US" sz="2800" dirty="0">
                <a:latin typeface="Cambria"/>
                <a:cs typeface="Cambria"/>
              </a:rPr>
              <a:t>Getter / Setter methods</a:t>
            </a:r>
          </a:p>
        </p:txBody>
      </p:sp>
      <p:pic>
        <p:nvPicPr>
          <p:cNvPr id="2" name="Picture 2" descr="http://cdn.meme.am/instances/500x/653472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780" y="435925"/>
            <a:ext cx="3513919" cy="29024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937027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3410015"/>
            <a:ext cx="9144000" cy="1283934"/>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0" y="1417638"/>
            <a:ext cx="9144000" cy="1105738"/>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538" y="2304279"/>
            <a:ext cx="9144000" cy="1105738"/>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dirty="0"/>
              <a:t>Last Time!</a:t>
            </a:r>
          </a:p>
        </p:txBody>
      </p:sp>
      <p:sp>
        <p:nvSpPr>
          <p:cNvPr id="3" name="Content Placeholder 2"/>
          <p:cNvSpPr>
            <a:spLocks noGrp="1"/>
          </p:cNvSpPr>
          <p:nvPr>
            <p:ph idx="1"/>
          </p:nvPr>
        </p:nvSpPr>
        <p:spPr>
          <a:xfrm>
            <a:off x="457200" y="1600200"/>
            <a:ext cx="4595382" cy="5111487"/>
          </a:xfrm>
        </p:spPr>
        <p:txBody>
          <a:bodyPr>
            <a:normAutofit fontScale="55000" lnSpcReduction="20000"/>
          </a:bodyPr>
          <a:lstStyle/>
          <a:p>
            <a:pPr>
              <a:buNone/>
            </a:pPr>
            <a:r>
              <a:rPr lang="en-US" b="1" dirty="0">
                <a:solidFill>
                  <a:srgbClr val="000000"/>
                </a:solidFill>
                <a:latin typeface="Calibri"/>
                <a:cs typeface="Calibri"/>
              </a:rPr>
              <a:t>class Car(object):</a:t>
            </a:r>
          </a:p>
          <a:p>
            <a:pPr>
              <a:buNone/>
            </a:pPr>
            <a:r>
              <a:rPr lang="en-US" b="1" dirty="0">
                <a:solidFill>
                  <a:srgbClr val="000000"/>
                </a:solidFill>
                <a:latin typeface="Calibri"/>
                <a:cs typeface="Calibri"/>
              </a:rPr>
              <a:t>    """A virtual race car"""</a:t>
            </a:r>
          </a:p>
          <a:p>
            <a:pPr>
              <a:buNone/>
            </a:pPr>
            <a:endParaRPr lang="en-US" b="1" dirty="0">
              <a:solidFill>
                <a:srgbClr val="000000"/>
              </a:solidFill>
              <a:latin typeface="Calibri"/>
              <a:cs typeface="Calibri"/>
            </a:endParaRPr>
          </a:p>
          <a:p>
            <a:pPr>
              <a:buNone/>
            </a:pPr>
            <a:r>
              <a:rPr lang="en-US" b="1" dirty="0">
                <a:solidFill>
                  <a:srgbClr val="000000"/>
                </a:solidFill>
                <a:latin typeface="Calibri"/>
                <a:cs typeface="Calibri"/>
              </a:rPr>
              <a:t>    </a:t>
            </a:r>
            <a:r>
              <a:rPr lang="en-US" b="1" dirty="0" err="1">
                <a:solidFill>
                  <a:srgbClr val="000000"/>
                </a:solidFill>
                <a:latin typeface="Calibri"/>
                <a:cs typeface="Calibri"/>
              </a:rPr>
              <a:t>def</a:t>
            </a:r>
            <a:r>
              <a:rPr lang="en-US" b="1" dirty="0">
                <a:solidFill>
                  <a:srgbClr val="000000"/>
                </a:solidFill>
                <a:latin typeface="Calibri"/>
                <a:cs typeface="Calibri"/>
              </a:rPr>
              <a:t> __</a:t>
            </a:r>
            <a:r>
              <a:rPr lang="en-US" b="1" dirty="0" err="1">
                <a:solidFill>
                  <a:srgbClr val="000000"/>
                </a:solidFill>
                <a:latin typeface="Calibri"/>
                <a:cs typeface="Calibri"/>
              </a:rPr>
              <a:t>init</a:t>
            </a:r>
            <a:r>
              <a:rPr lang="en-US" b="1" dirty="0">
                <a:solidFill>
                  <a:srgbClr val="000000"/>
                </a:solidFill>
                <a:latin typeface="Calibri"/>
                <a:cs typeface="Calibri"/>
              </a:rPr>
              <a:t>__(self, make="BMW"):</a:t>
            </a:r>
          </a:p>
          <a:p>
            <a:pPr>
              <a:buNone/>
            </a:pPr>
            <a:r>
              <a:rPr lang="en-US" b="1" dirty="0">
                <a:solidFill>
                  <a:srgbClr val="000000"/>
                </a:solidFill>
                <a:latin typeface="Calibri"/>
                <a:cs typeface="Calibri"/>
              </a:rPr>
              <a:t>        </a:t>
            </a:r>
            <a:r>
              <a:rPr lang="en-US" b="1" dirty="0" err="1">
                <a:solidFill>
                  <a:srgbClr val="000000"/>
                </a:solidFill>
                <a:latin typeface="Calibri"/>
                <a:cs typeface="Calibri"/>
              </a:rPr>
              <a:t>self.miles</a:t>
            </a:r>
            <a:r>
              <a:rPr lang="en-US" b="1" dirty="0">
                <a:solidFill>
                  <a:srgbClr val="000000"/>
                </a:solidFill>
                <a:latin typeface="Calibri"/>
                <a:cs typeface="Calibri"/>
              </a:rPr>
              <a:t> = 0</a:t>
            </a:r>
          </a:p>
          <a:p>
            <a:pPr>
              <a:buNone/>
            </a:pPr>
            <a:r>
              <a:rPr lang="en-US" b="1" dirty="0">
                <a:solidFill>
                  <a:srgbClr val="000000"/>
                </a:solidFill>
                <a:latin typeface="Calibri"/>
                <a:cs typeface="Calibri"/>
              </a:rPr>
              <a:t>        </a:t>
            </a:r>
            <a:r>
              <a:rPr lang="en-US" b="1" dirty="0" err="1">
                <a:solidFill>
                  <a:srgbClr val="000000"/>
                </a:solidFill>
                <a:latin typeface="Calibri"/>
                <a:cs typeface="Calibri"/>
              </a:rPr>
              <a:t>self.make</a:t>
            </a:r>
            <a:r>
              <a:rPr lang="en-US" b="1" dirty="0">
                <a:solidFill>
                  <a:srgbClr val="000000"/>
                </a:solidFill>
                <a:latin typeface="Calibri"/>
                <a:cs typeface="Calibri"/>
              </a:rPr>
              <a:t> = make</a:t>
            </a:r>
          </a:p>
          <a:p>
            <a:pPr>
              <a:buNone/>
            </a:pPr>
            <a:endParaRPr lang="en-US" b="1" dirty="0">
              <a:solidFill>
                <a:srgbClr val="000000"/>
              </a:solidFill>
              <a:latin typeface="Calibri"/>
              <a:cs typeface="Calibri"/>
            </a:endParaRPr>
          </a:p>
          <a:p>
            <a:pPr>
              <a:buNone/>
            </a:pPr>
            <a:r>
              <a:rPr lang="en-US" b="1" dirty="0">
                <a:solidFill>
                  <a:srgbClr val="000000"/>
                </a:solidFill>
                <a:latin typeface="Calibri"/>
                <a:cs typeface="Calibri"/>
              </a:rPr>
              <a:t>    </a:t>
            </a:r>
            <a:r>
              <a:rPr lang="en-US" b="1" dirty="0" err="1">
                <a:solidFill>
                  <a:srgbClr val="000000"/>
                </a:solidFill>
                <a:latin typeface="Calibri"/>
                <a:cs typeface="Calibri"/>
              </a:rPr>
              <a:t>def</a:t>
            </a:r>
            <a:r>
              <a:rPr lang="en-US" b="1" dirty="0">
                <a:solidFill>
                  <a:srgbClr val="000000"/>
                </a:solidFill>
                <a:latin typeface="Calibri"/>
                <a:cs typeface="Calibri"/>
              </a:rPr>
              <a:t> info(self):</a:t>
            </a:r>
          </a:p>
          <a:p>
            <a:pPr>
              <a:buNone/>
            </a:pPr>
            <a:r>
              <a:rPr lang="en-US" b="1" dirty="0">
                <a:solidFill>
                  <a:srgbClr val="000000"/>
                </a:solidFill>
                <a:latin typeface="Calibri"/>
                <a:cs typeface="Calibri"/>
              </a:rPr>
              <a:t>        print("This race car is a", </a:t>
            </a:r>
            <a:r>
              <a:rPr lang="en-US" b="1" dirty="0" err="1">
                <a:solidFill>
                  <a:srgbClr val="000000"/>
                </a:solidFill>
                <a:latin typeface="Calibri"/>
                <a:cs typeface="Calibri"/>
              </a:rPr>
              <a:t>self.make</a:t>
            </a:r>
            <a:r>
              <a:rPr lang="en-US" b="1" dirty="0">
                <a:solidFill>
                  <a:srgbClr val="000000"/>
                </a:solidFill>
                <a:latin typeface="Calibri"/>
                <a:cs typeface="Calibri"/>
              </a:rPr>
              <a:t> + ".")</a:t>
            </a:r>
          </a:p>
          <a:p>
            <a:pPr>
              <a:buNone/>
            </a:pPr>
            <a:r>
              <a:rPr lang="en-US" b="1" dirty="0">
                <a:solidFill>
                  <a:srgbClr val="000000"/>
                </a:solidFill>
                <a:latin typeface="Calibri"/>
                <a:cs typeface="Calibri"/>
              </a:rPr>
              <a:t>        print("It has", </a:t>
            </a:r>
            <a:r>
              <a:rPr lang="en-US" b="1" dirty="0" err="1">
                <a:solidFill>
                  <a:srgbClr val="000000"/>
                </a:solidFill>
                <a:latin typeface="Calibri"/>
                <a:cs typeface="Calibri"/>
              </a:rPr>
              <a:t>self.miles</a:t>
            </a:r>
            <a:r>
              <a:rPr lang="en-US" b="1" dirty="0">
                <a:solidFill>
                  <a:srgbClr val="000000"/>
                </a:solidFill>
                <a:latin typeface="Calibri"/>
                <a:cs typeface="Calibri"/>
              </a:rPr>
              <a:t>, "miles on it.")</a:t>
            </a:r>
          </a:p>
          <a:p>
            <a:pPr>
              <a:buNone/>
            </a:pPr>
            <a:endParaRPr lang="en-US" b="1" dirty="0">
              <a:solidFill>
                <a:srgbClr val="000000"/>
              </a:solidFill>
              <a:latin typeface="Calibri"/>
              <a:cs typeface="Calibri"/>
            </a:endParaRPr>
          </a:p>
          <a:p>
            <a:pPr>
              <a:buNone/>
            </a:pPr>
            <a:endParaRPr lang="en-US" b="1" dirty="0">
              <a:solidFill>
                <a:srgbClr val="000000"/>
              </a:solidFill>
              <a:latin typeface="Calibri"/>
              <a:cs typeface="Calibri"/>
            </a:endParaRPr>
          </a:p>
          <a:p>
            <a:pPr>
              <a:buNone/>
            </a:pPr>
            <a:r>
              <a:rPr lang="en-US" b="1" dirty="0">
                <a:solidFill>
                  <a:schemeClr val="accent3"/>
                </a:solidFill>
                <a:latin typeface="Calibri"/>
                <a:cs typeface="Calibri"/>
              </a:rPr>
              <a:t># main</a:t>
            </a:r>
          </a:p>
          <a:p>
            <a:pPr>
              <a:buNone/>
            </a:pPr>
            <a:r>
              <a:rPr lang="en-US" b="1" dirty="0">
                <a:solidFill>
                  <a:srgbClr val="000000"/>
                </a:solidFill>
                <a:latin typeface="Calibri"/>
                <a:cs typeface="Calibri"/>
              </a:rPr>
              <a:t>player1 = Car()</a:t>
            </a:r>
          </a:p>
          <a:p>
            <a:pPr>
              <a:buNone/>
            </a:pPr>
            <a:r>
              <a:rPr lang="en-US" b="1" dirty="0">
                <a:solidFill>
                  <a:srgbClr val="000000"/>
                </a:solidFill>
                <a:latin typeface="Calibri"/>
                <a:cs typeface="Calibri"/>
              </a:rPr>
              <a:t>player1.info()</a:t>
            </a:r>
          </a:p>
          <a:p>
            <a:pPr>
              <a:buNone/>
            </a:pPr>
            <a:r>
              <a:rPr lang="en-US" b="1" dirty="0">
                <a:solidFill>
                  <a:srgbClr val="000000"/>
                </a:solidFill>
                <a:latin typeface="Calibri"/>
                <a:cs typeface="Calibri"/>
              </a:rPr>
              <a:t>player1.miles = 1000</a:t>
            </a:r>
          </a:p>
          <a:p>
            <a:pPr>
              <a:buNone/>
            </a:pPr>
            <a:r>
              <a:rPr lang="en-US" b="1" dirty="0">
                <a:solidFill>
                  <a:srgbClr val="000000"/>
                </a:solidFill>
                <a:latin typeface="Calibri"/>
                <a:cs typeface="Calibri"/>
              </a:rPr>
              <a:t>print(player1.miles)</a:t>
            </a:r>
          </a:p>
        </p:txBody>
      </p:sp>
      <p:pic>
        <p:nvPicPr>
          <p:cNvPr id="5" name="Picture 2" descr="http://passat.biz/wp-content/uploads/2010/10/volkswagen-beetl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3025" y="87823"/>
            <a:ext cx="3352800" cy="127459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5292279" y="1627797"/>
            <a:ext cx="3494579" cy="430887"/>
          </a:xfrm>
          <a:prstGeom prst="rect">
            <a:avLst/>
          </a:prstGeom>
        </p:spPr>
        <p:txBody>
          <a:bodyPr wrap="none">
            <a:spAutoFit/>
          </a:bodyPr>
          <a:lstStyle/>
          <a:p>
            <a:r>
              <a:rPr lang="en-US" sz="2200" dirty="0">
                <a:solidFill>
                  <a:srgbClr val="000000"/>
                </a:solidFill>
                <a:latin typeface="Cambria"/>
                <a:cs typeface="Cambria"/>
              </a:rPr>
              <a:t>Class definition &amp; </a:t>
            </a:r>
            <a:r>
              <a:rPr lang="en-US" sz="2200" dirty="0" err="1">
                <a:solidFill>
                  <a:srgbClr val="000000"/>
                </a:solidFill>
                <a:latin typeface="Cambria"/>
                <a:cs typeface="Cambria"/>
              </a:rPr>
              <a:t>docstring</a:t>
            </a:r>
            <a:endParaRPr lang="en-US" sz="2200" dirty="0">
              <a:solidFill>
                <a:srgbClr val="000000"/>
              </a:solidFill>
              <a:latin typeface="Cambria"/>
              <a:cs typeface="Cambria"/>
            </a:endParaRPr>
          </a:p>
        </p:txBody>
      </p:sp>
      <p:sp>
        <p:nvSpPr>
          <p:cNvPr id="10" name="Rectangle 9"/>
          <p:cNvSpPr/>
          <p:nvPr/>
        </p:nvSpPr>
        <p:spPr>
          <a:xfrm>
            <a:off x="5306084" y="2634882"/>
            <a:ext cx="3544447" cy="430887"/>
          </a:xfrm>
          <a:prstGeom prst="rect">
            <a:avLst/>
          </a:prstGeom>
        </p:spPr>
        <p:txBody>
          <a:bodyPr wrap="none">
            <a:spAutoFit/>
          </a:bodyPr>
          <a:lstStyle/>
          <a:p>
            <a:r>
              <a:rPr lang="en-US" sz="2200" dirty="0">
                <a:latin typeface="Cambria"/>
                <a:cs typeface="Cambria"/>
              </a:rPr>
              <a:t>Constructor, with attributes</a:t>
            </a:r>
          </a:p>
        </p:txBody>
      </p:sp>
      <p:sp>
        <p:nvSpPr>
          <p:cNvPr id="11" name="Rectangle 10"/>
          <p:cNvSpPr/>
          <p:nvPr/>
        </p:nvSpPr>
        <p:spPr>
          <a:xfrm>
            <a:off x="5306629" y="3670850"/>
            <a:ext cx="1792027" cy="430887"/>
          </a:xfrm>
          <a:prstGeom prst="rect">
            <a:avLst/>
          </a:prstGeom>
        </p:spPr>
        <p:txBody>
          <a:bodyPr wrap="none">
            <a:spAutoFit/>
          </a:bodyPr>
          <a:lstStyle/>
          <a:p>
            <a:r>
              <a:rPr lang="en-US" sz="2200" dirty="0">
                <a:latin typeface="Cambria"/>
                <a:cs typeface="Cambria"/>
              </a:rPr>
              <a:t>Class method</a:t>
            </a:r>
          </a:p>
        </p:txBody>
      </p:sp>
      <p:sp>
        <p:nvSpPr>
          <p:cNvPr id="12" name="Rectangle 11"/>
          <p:cNvSpPr/>
          <p:nvPr/>
        </p:nvSpPr>
        <p:spPr>
          <a:xfrm>
            <a:off x="5306629" y="5122374"/>
            <a:ext cx="2034481" cy="369332"/>
          </a:xfrm>
          <a:prstGeom prst="rect">
            <a:avLst/>
          </a:prstGeom>
        </p:spPr>
        <p:txBody>
          <a:bodyPr wrap="none">
            <a:spAutoFit/>
          </a:bodyPr>
          <a:lstStyle/>
          <a:p>
            <a:r>
              <a:rPr lang="en-US" dirty="0">
                <a:latin typeface="Cambria"/>
                <a:cs typeface="Cambria"/>
              </a:rPr>
              <a:t>Instantiated object</a:t>
            </a:r>
          </a:p>
        </p:txBody>
      </p:sp>
      <p:sp>
        <p:nvSpPr>
          <p:cNvPr id="13" name="Rectangle 12"/>
          <p:cNvSpPr/>
          <p:nvPr/>
        </p:nvSpPr>
        <p:spPr>
          <a:xfrm>
            <a:off x="5306629" y="5393576"/>
            <a:ext cx="1838965" cy="369332"/>
          </a:xfrm>
          <a:prstGeom prst="rect">
            <a:avLst/>
          </a:prstGeom>
        </p:spPr>
        <p:txBody>
          <a:bodyPr wrap="none">
            <a:spAutoFit/>
          </a:bodyPr>
          <a:lstStyle/>
          <a:p>
            <a:r>
              <a:rPr lang="en-US" dirty="0">
                <a:latin typeface="Cambria"/>
                <a:cs typeface="Cambria"/>
              </a:rPr>
              <a:t>Calling a method</a:t>
            </a:r>
          </a:p>
        </p:txBody>
      </p:sp>
      <p:sp>
        <p:nvSpPr>
          <p:cNvPr id="14" name="Rectangle 13"/>
          <p:cNvSpPr/>
          <p:nvPr/>
        </p:nvSpPr>
        <p:spPr>
          <a:xfrm>
            <a:off x="5306629" y="5664206"/>
            <a:ext cx="3380171" cy="646331"/>
          </a:xfrm>
          <a:prstGeom prst="rect">
            <a:avLst/>
          </a:prstGeom>
        </p:spPr>
        <p:txBody>
          <a:bodyPr wrap="square">
            <a:spAutoFit/>
          </a:bodyPr>
          <a:lstStyle/>
          <a:p>
            <a:r>
              <a:rPr lang="en-US" dirty="0">
                <a:latin typeface="Cambria"/>
                <a:cs typeface="Cambria"/>
              </a:rPr>
              <a:t>Changing the value of an instance’s attribute</a:t>
            </a:r>
          </a:p>
        </p:txBody>
      </p:sp>
      <p:cxnSp>
        <p:nvCxnSpPr>
          <p:cNvPr id="19" name="Straight Arrow Connector 18"/>
          <p:cNvCxnSpPr>
            <a:stCxn id="12" idx="1"/>
          </p:cNvCxnSpPr>
          <p:nvPr/>
        </p:nvCxnSpPr>
        <p:spPr>
          <a:xfrm flipH="1">
            <a:off x="2029315" y="5307040"/>
            <a:ext cx="3277314" cy="8169"/>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028770" y="5596346"/>
            <a:ext cx="3277314" cy="8169"/>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2664340" y="5872997"/>
            <a:ext cx="2642290" cy="0"/>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06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Pass By Reference Vs Value</a:t>
            </a:r>
          </a:p>
        </p:txBody>
      </p:sp>
      <p:sp>
        <p:nvSpPr>
          <p:cNvPr id="5" name="Content Placeholder 4"/>
          <p:cNvSpPr>
            <a:spLocks noGrp="1"/>
          </p:cNvSpPr>
          <p:nvPr>
            <p:ph idx="1"/>
          </p:nvPr>
        </p:nvSpPr>
        <p:spPr/>
        <p:txBody>
          <a:bodyPr/>
          <a:lstStyle/>
          <a:p>
            <a:pPr marL="0" indent="0">
              <a:buNone/>
            </a:pPr>
            <a:r>
              <a:rPr lang="en-US" dirty="0"/>
              <a:t>I might want to write a function.</a:t>
            </a:r>
            <a:br>
              <a:rPr lang="en-US" dirty="0"/>
            </a:br>
            <a:r>
              <a:rPr lang="en-US" dirty="0"/>
              <a:t>Remember this difference?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140" y="2978178"/>
            <a:ext cx="6334754" cy="3425090"/>
          </a:xfrm>
          <a:prstGeom prst="rect">
            <a:avLst/>
          </a:prstGeom>
        </p:spPr>
      </p:pic>
    </p:spTree>
    <p:extLst>
      <p:ext uri="{BB962C8B-B14F-4D97-AF65-F5344CB8AC3E}">
        <p14:creationId xmlns:p14="http://schemas.microsoft.com/office/powerpoint/2010/main" val="18030997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7443"/>
            <a:ext cx="9144000" cy="1405947"/>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Last Time!</a:t>
            </a:r>
          </a:p>
        </p:txBody>
      </p:sp>
      <p:sp>
        <p:nvSpPr>
          <p:cNvPr id="3" name="Content Placeholder 2"/>
          <p:cNvSpPr>
            <a:spLocks noGrp="1"/>
          </p:cNvSpPr>
          <p:nvPr>
            <p:ph idx="1"/>
          </p:nvPr>
        </p:nvSpPr>
        <p:spPr>
          <a:xfrm>
            <a:off x="457200" y="1600200"/>
            <a:ext cx="8229600" cy="5111487"/>
          </a:xfrm>
        </p:spPr>
        <p:txBody>
          <a:bodyPr>
            <a:noAutofit/>
          </a:bodyPr>
          <a:lstStyle/>
          <a:p>
            <a:pPr>
              <a:buNone/>
            </a:pPr>
            <a:r>
              <a:rPr lang="en-US" sz="1300" b="1" dirty="0">
                <a:latin typeface="Calibri"/>
                <a:cs typeface="Calibri"/>
              </a:rPr>
              <a:t>class Car(object):</a:t>
            </a:r>
          </a:p>
          <a:p>
            <a:pPr>
              <a:buNone/>
            </a:pPr>
            <a:r>
              <a:rPr lang="en-US" sz="1300" b="1" dirty="0">
                <a:latin typeface="Calibri"/>
                <a:cs typeface="Calibri"/>
              </a:rPr>
              <a:t>    """A virtual race car"""</a:t>
            </a:r>
          </a:p>
          <a:p>
            <a:pPr>
              <a:buNone/>
            </a:pPr>
            <a:endParaRPr lang="en-US" sz="1300" b="1" dirty="0">
              <a:latin typeface="Calibri"/>
              <a:cs typeface="Calibri"/>
            </a:endParaRPr>
          </a:p>
          <a:p>
            <a:pPr>
              <a:buNone/>
            </a:pPr>
            <a:r>
              <a:rPr lang="en-US" sz="1300" b="1" dirty="0">
                <a:latin typeface="Calibri"/>
                <a:cs typeface="Calibri"/>
              </a:rPr>
              <a:t>    </a:t>
            </a:r>
            <a:r>
              <a:rPr lang="en-US" sz="1300" b="1" dirty="0" err="1">
                <a:latin typeface="Calibri"/>
                <a:cs typeface="Calibri"/>
              </a:rPr>
              <a:t>def</a:t>
            </a:r>
            <a:r>
              <a:rPr lang="en-US" sz="1300" b="1" dirty="0">
                <a:latin typeface="Calibri"/>
                <a:cs typeface="Calibri"/>
              </a:rPr>
              <a:t> __</a:t>
            </a:r>
            <a:r>
              <a:rPr lang="en-US" sz="1300" b="1" dirty="0" err="1">
                <a:latin typeface="Calibri"/>
                <a:cs typeface="Calibri"/>
              </a:rPr>
              <a:t>init</a:t>
            </a:r>
            <a:r>
              <a:rPr lang="en-US" sz="1300" b="1" dirty="0">
                <a:latin typeface="Calibri"/>
                <a:cs typeface="Calibri"/>
              </a:rPr>
              <a:t>__(self, make="BMW"):</a:t>
            </a:r>
          </a:p>
          <a:p>
            <a:pPr>
              <a:buNone/>
            </a:pPr>
            <a:r>
              <a:rPr lang="en-US" sz="1300" b="1" dirty="0">
                <a:latin typeface="Calibri"/>
                <a:cs typeface="Calibri"/>
              </a:rPr>
              <a:t>        </a:t>
            </a:r>
            <a:r>
              <a:rPr lang="en-US" sz="1300" b="1" dirty="0" err="1">
                <a:latin typeface="Calibri"/>
                <a:cs typeface="Calibri"/>
              </a:rPr>
              <a:t>self.miles</a:t>
            </a:r>
            <a:r>
              <a:rPr lang="en-US" sz="1300" b="1" dirty="0">
                <a:latin typeface="Calibri"/>
                <a:cs typeface="Calibri"/>
              </a:rPr>
              <a:t> = 0</a:t>
            </a:r>
          </a:p>
          <a:p>
            <a:pPr>
              <a:buNone/>
            </a:pPr>
            <a:r>
              <a:rPr lang="en-US" sz="1300" b="1" dirty="0">
                <a:latin typeface="Calibri"/>
                <a:cs typeface="Calibri"/>
              </a:rPr>
              <a:t>        </a:t>
            </a:r>
            <a:r>
              <a:rPr lang="en-US" sz="1300" b="1" dirty="0" err="1">
                <a:latin typeface="Calibri"/>
                <a:cs typeface="Calibri"/>
              </a:rPr>
              <a:t>self.make</a:t>
            </a:r>
            <a:r>
              <a:rPr lang="en-US" sz="1300" b="1" dirty="0">
                <a:latin typeface="Calibri"/>
                <a:cs typeface="Calibri"/>
              </a:rPr>
              <a:t> = make</a:t>
            </a:r>
          </a:p>
          <a:p>
            <a:pPr marL="118872" indent="0">
              <a:buNone/>
            </a:pPr>
            <a:endParaRPr lang="en-US" sz="1300" b="1" dirty="0">
              <a:latin typeface="Calibri"/>
              <a:cs typeface="Calibri"/>
            </a:endParaRPr>
          </a:p>
          <a:p>
            <a:pPr marL="118872" indent="0">
              <a:buNone/>
            </a:pPr>
            <a:r>
              <a:rPr lang="en-US" sz="1300" b="1" dirty="0">
                <a:latin typeface="Calibri"/>
                <a:cs typeface="Calibri"/>
              </a:rPr>
              <a:t>    </a:t>
            </a:r>
            <a:r>
              <a:rPr lang="en-US" sz="1300" b="1" dirty="0" err="1">
                <a:latin typeface="Calibri"/>
                <a:cs typeface="Calibri"/>
              </a:rPr>
              <a:t>def</a:t>
            </a:r>
            <a:r>
              <a:rPr lang="en-US" sz="1300" b="1" dirty="0">
                <a:latin typeface="Calibri"/>
                <a:cs typeface="Calibri"/>
              </a:rPr>
              <a:t> __</a:t>
            </a:r>
            <a:r>
              <a:rPr lang="en-US" sz="1300" b="1" dirty="0" err="1">
                <a:latin typeface="Calibri"/>
                <a:cs typeface="Calibri"/>
              </a:rPr>
              <a:t>str</a:t>
            </a:r>
            <a:r>
              <a:rPr lang="en-US" sz="1300" b="1" dirty="0">
                <a:latin typeface="Calibri"/>
                <a:cs typeface="Calibri"/>
              </a:rPr>
              <a:t>__(self):</a:t>
            </a:r>
          </a:p>
          <a:p>
            <a:pPr marL="118872" indent="0">
              <a:buNone/>
            </a:pPr>
            <a:r>
              <a:rPr lang="en-US" sz="1300" b="1" dirty="0">
                <a:latin typeface="Calibri"/>
                <a:cs typeface="Calibri"/>
              </a:rPr>
              <a:t>        reply = "Car object\n"</a:t>
            </a:r>
          </a:p>
          <a:p>
            <a:pPr marL="118872" indent="0">
              <a:buNone/>
            </a:pPr>
            <a:r>
              <a:rPr lang="en-US" sz="1300" b="1" dirty="0">
                <a:latin typeface="Calibri"/>
                <a:cs typeface="Calibri"/>
              </a:rPr>
              <a:t>        reply += "Make: " + </a:t>
            </a:r>
            <a:r>
              <a:rPr lang="en-US" sz="1300" b="1" dirty="0" err="1">
                <a:latin typeface="Calibri"/>
                <a:cs typeface="Calibri"/>
              </a:rPr>
              <a:t>self.make</a:t>
            </a:r>
            <a:r>
              <a:rPr lang="en-US" sz="1300" b="1" dirty="0">
                <a:latin typeface="Calibri"/>
                <a:cs typeface="Calibri"/>
              </a:rPr>
              <a:t> + "\n"</a:t>
            </a:r>
          </a:p>
          <a:p>
            <a:pPr marL="118872" indent="0">
              <a:buNone/>
            </a:pPr>
            <a:r>
              <a:rPr lang="en-US" sz="1300" b="1" dirty="0">
                <a:latin typeface="Calibri"/>
                <a:cs typeface="Calibri"/>
              </a:rPr>
              <a:t>        reply += "Mileage: " + </a:t>
            </a:r>
            <a:r>
              <a:rPr lang="en-US" sz="1300" b="1" dirty="0" err="1">
                <a:latin typeface="Calibri"/>
                <a:cs typeface="Calibri"/>
              </a:rPr>
              <a:t>str</a:t>
            </a:r>
            <a:r>
              <a:rPr lang="en-US" sz="1300" b="1" dirty="0">
                <a:latin typeface="Calibri"/>
                <a:cs typeface="Calibri"/>
              </a:rPr>
              <a:t>(</a:t>
            </a:r>
            <a:r>
              <a:rPr lang="en-US" sz="1300" b="1" dirty="0" err="1">
                <a:latin typeface="Calibri"/>
                <a:cs typeface="Calibri"/>
              </a:rPr>
              <a:t>self.miles</a:t>
            </a:r>
            <a:r>
              <a:rPr lang="en-US" sz="1300" b="1" dirty="0">
                <a:latin typeface="Calibri"/>
                <a:cs typeface="Calibri"/>
              </a:rPr>
              <a:t>) + "\n"</a:t>
            </a:r>
          </a:p>
          <a:p>
            <a:pPr marL="118872" indent="0">
              <a:buNone/>
            </a:pPr>
            <a:r>
              <a:rPr lang="en-US" sz="1300" b="1" dirty="0">
                <a:latin typeface="Calibri"/>
                <a:cs typeface="Calibri"/>
              </a:rPr>
              <a:t>        return reply</a:t>
            </a:r>
          </a:p>
          <a:p>
            <a:pPr marL="118872" indent="0">
              <a:buNone/>
            </a:pPr>
            <a:endParaRPr lang="en-US" sz="1300" b="1" dirty="0">
              <a:latin typeface="Calibri"/>
              <a:cs typeface="Calibri"/>
            </a:endParaRPr>
          </a:p>
          <a:p>
            <a:pPr>
              <a:buNone/>
            </a:pPr>
            <a:r>
              <a:rPr lang="en-US" sz="1300" b="1" dirty="0">
                <a:latin typeface="Calibri"/>
                <a:cs typeface="Calibri"/>
              </a:rPr>
              <a:t>    </a:t>
            </a:r>
            <a:r>
              <a:rPr lang="en-US" sz="1300" b="1" dirty="0" err="1">
                <a:latin typeface="Calibri"/>
                <a:cs typeface="Calibri"/>
              </a:rPr>
              <a:t>def</a:t>
            </a:r>
            <a:r>
              <a:rPr lang="en-US" sz="1300" b="1" dirty="0">
                <a:latin typeface="Calibri"/>
                <a:cs typeface="Calibri"/>
              </a:rPr>
              <a:t> info(self):</a:t>
            </a:r>
          </a:p>
          <a:p>
            <a:pPr>
              <a:buNone/>
            </a:pPr>
            <a:r>
              <a:rPr lang="en-US" sz="1300" b="1" dirty="0">
                <a:latin typeface="Calibri"/>
                <a:cs typeface="Calibri"/>
              </a:rPr>
              <a:t>        print("This race car is a", </a:t>
            </a:r>
            <a:r>
              <a:rPr lang="en-US" sz="1300" b="1" dirty="0" err="1">
                <a:latin typeface="Calibri"/>
                <a:cs typeface="Calibri"/>
              </a:rPr>
              <a:t>self.make</a:t>
            </a:r>
            <a:r>
              <a:rPr lang="en-US" sz="1300" b="1" dirty="0">
                <a:latin typeface="Calibri"/>
                <a:cs typeface="Calibri"/>
              </a:rPr>
              <a:t> + ".")</a:t>
            </a:r>
          </a:p>
          <a:p>
            <a:pPr>
              <a:buNone/>
            </a:pPr>
            <a:r>
              <a:rPr lang="en-US" sz="1300" b="1" dirty="0">
                <a:latin typeface="Calibri"/>
                <a:cs typeface="Calibri"/>
              </a:rPr>
              <a:t>        print("It has", </a:t>
            </a:r>
            <a:r>
              <a:rPr lang="en-US" sz="1300" b="1" dirty="0" err="1">
                <a:latin typeface="Calibri"/>
                <a:cs typeface="Calibri"/>
              </a:rPr>
              <a:t>self.miles</a:t>
            </a:r>
            <a:r>
              <a:rPr lang="en-US" sz="1300" b="1" dirty="0">
                <a:latin typeface="Calibri"/>
                <a:cs typeface="Calibri"/>
              </a:rPr>
              <a:t>, "miles on it.")</a:t>
            </a:r>
          </a:p>
          <a:p>
            <a:pPr>
              <a:buNone/>
            </a:pPr>
            <a:endParaRPr lang="en-US" sz="1300" b="1" dirty="0">
              <a:latin typeface="Calibri"/>
              <a:cs typeface="Calibri"/>
            </a:endParaRPr>
          </a:p>
          <a:p>
            <a:pPr>
              <a:buNone/>
            </a:pPr>
            <a:r>
              <a:rPr lang="en-US" sz="1300" b="1" dirty="0">
                <a:solidFill>
                  <a:schemeClr val="accent3"/>
                </a:solidFill>
                <a:latin typeface="Calibri"/>
                <a:cs typeface="Calibri"/>
              </a:rPr>
              <a:t># main</a:t>
            </a:r>
          </a:p>
          <a:p>
            <a:pPr>
              <a:buNone/>
            </a:pPr>
            <a:r>
              <a:rPr lang="en-US" sz="1300" b="1" dirty="0">
                <a:latin typeface="Calibri"/>
                <a:cs typeface="Calibri"/>
              </a:rPr>
              <a:t>player1 = Car()</a:t>
            </a:r>
          </a:p>
          <a:p>
            <a:pPr>
              <a:buNone/>
            </a:pPr>
            <a:r>
              <a:rPr lang="en-US" sz="1300" b="1" dirty="0">
                <a:latin typeface="Calibri"/>
                <a:cs typeface="Calibri"/>
              </a:rPr>
              <a:t>print(player1)</a:t>
            </a:r>
          </a:p>
        </p:txBody>
      </p:sp>
      <p:pic>
        <p:nvPicPr>
          <p:cNvPr id="5" name="Picture 2" descr="http://passat.biz/wp-content/uploads/2010/10/volkswagen-beetl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5339815"/>
            <a:ext cx="3352800" cy="127459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5292279" y="3654293"/>
            <a:ext cx="2404362" cy="430887"/>
          </a:xfrm>
          <a:prstGeom prst="rect">
            <a:avLst/>
          </a:prstGeom>
        </p:spPr>
        <p:txBody>
          <a:bodyPr wrap="none">
            <a:spAutoFit/>
          </a:bodyPr>
          <a:lstStyle/>
          <a:p>
            <a:r>
              <a:rPr lang="en-US" sz="2200" dirty="0">
                <a:solidFill>
                  <a:srgbClr val="000000"/>
                </a:solidFill>
                <a:latin typeface="Cambria"/>
                <a:cs typeface="Cambria"/>
              </a:rPr>
              <a:t>“to string” method</a:t>
            </a:r>
          </a:p>
        </p:txBody>
      </p:sp>
    </p:spTree>
    <p:extLst>
      <p:ext uri="{BB962C8B-B14F-4D97-AF65-F5344CB8AC3E}">
        <p14:creationId xmlns:p14="http://schemas.microsoft.com/office/powerpoint/2010/main" val="5102954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052730"/>
            <a:ext cx="9144000" cy="18209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457200" y="1675237"/>
            <a:ext cx="8229600" cy="4725564"/>
          </a:xfrm>
        </p:spPr>
        <p:txBody>
          <a:bodyPr>
            <a:normAutofit fontScale="92500" lnSpcReduction="10000"/>
          </a:bodyPr>
          <a:lstStyle/>
          <a:p>
            <a:r>
              <a:rPr lang="en-US" dirty="0"/>
              <a:t>Some information you may want to store relates to the </a:t>
            </a:r>
            <a:r>
              <a:rPr lang="en-US" i="1" dirty="0">
                <a:solidFill>
                  <a:srgbClr val="FF0000"/>
                </a:solidFill>
              </a:rPr>
              <a:t>entire class</a:t>
            </a:r>
            <a:r>
              <a:rPr lang="en-US" dirty="0"/>
              <a:t>, not to a single instance of it. These are called </a:t>
            </a:r>
            <a:r>
              <a:rPr lang="en-US" b="1" dirty="0"/>
              <a:t>class attributes</a:t>
            </a:r>
            <a:r>
              <a:rPr lang="en-US" dirty="0"/>
              <a:t>.</a:t>
            </a:r>
          </a:p>
          <a:p>
            <a:endParaRPr lang="en-US" dirty="0"/>
          </a:p>
          <a:p>
            <a:r>
              <a:rPr lang="en-US" dirty="0"/>
              <a:t>Methods that manipulate these also need to belong to the entire class – </a:t>
            </a:r>
            <a:r>
              <a:rPr lang="en-US" b="1" dirty="0"/>
              <a:t>static methods</a:t>
            </a:r>
            <a:r>
              <a:rPr lang="en-US" dirty="0"/>
              <a:t>!</a:t>
            </a:r>
          </a:p>
          <a:p>
            <a:endParaRPr lang="en-US" dirty="0"/>
          </a:p>
          <a:p>
            <a:pPr marL="0" indent="0">
              <a:buNone/>
            </a:pPr>
            <a:r>
              <a:rPr lang="en-US" i="1" dirty="0"/>
              <a:t>						For our car example, we’ll track </a:t>
            </a:r>
            <a:br>
              <a:rPr lang="en-US" i="1" dirty="0"/>
            </a:br>
            <a:r>
              <a:rPr lang="en-US" i="1" dirty="0"/>
              <a:t>						how many cars there are.</a:t>
            </a:r>
          </a:p>
        </p:txBody>
      </p:sp>
      <p:pic>
        <p:nvPicPr>
          <p:cNvPr id="1026" name="Picture 2" descr="http://financialproverbs.com/wp-content/uploads/2012/11/NewCarSales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12" y="5197249"/>
            <a:ext cx="2514600" cy="167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4875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1417638"/>
            <a:ext cx="4593956" cy="54403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023124"/>
            <a:ext cx="4593956" cy="2431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4315309"/>
            <a:ext cx="4593956" cy="2431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2094047"/>
            <a:ext cx="4593956" cy="131046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457200" y="1600200"/>
            <a:ext cx="8229600" cy="5111487"/>
          </a:xfrm>
        </p:spPr>
        <p:txBody>
          <a:bodyPr>
            <a:normAutofit fontScale="47500" lnSpcReduction="20000"/>
          </a:bodyPr>
          <a:lstStyle/>
          <a:p>
            <a:pPr marL="118872" indent="0">
              <a:buNone/>
            </a:pPr>
            <a:r>
              <a:rPr lang="en-US" sz="3300" b="1" dirty="0">
                <a:solidFill>
                  <a:srgbClr val="000000"/>
                </a:solidFill>
                <a:latin typeface="Calibri"/>
                <a:cs typeface="Calibri"/>
              </a:rPr>
              <a:t>class Car(object):</a:t>
            </a:r>
          </a:p>
          <a:p>
            <a:pPr marL="118872" indent="0">
              <a:buNone/>
            </a:pPr>
            <a:r>
              <a:rPr lang="en-US" sz="3300" b="1" dirty="0">
                <a:solidFill>
                  <a:srgbClr val="000000"/>
                </a:solidFill>
                <a:latin typeface="Calibri"/>
                <a:cs typeface="Calibri"/>
              </a:rPr>
              <a:t>    """A virtual race car"""</a:t>
            </a:r>
          </a:p>
          <a:p>
            <a:pPr marL="118872" indent="0">
              <a:buNone/>
            </a:pPr>
            <a:r>
              <a:rPr lang="en-US" sz="3300" b="1" dirty="0">
                <a:solidFill>
                  <a:srgbClr val="7030A0"/>
                </a:solidFill>
                <a:latin typeface="Calibri"/>
                <a:cs typeface="Calibri"/>
              </a:rPr>
              <a:t>    count = 0	</a:t>
            </a:r>
            <a:r>
              <a:rPr lang="en-US" sz="3300" b="1" dirty="0">
                <a:solidFill>
                  <a:srgbClr val="B50B1B"/>
                </a:solidFill>
                <a:latin typeface="Calibri"/>
                <a:cs typeface="Calibri"/>
              </a:rPr>
              <a:t>#class attribute!</a:t>
            </a:r>
          </a:p>
          <a:p>
            <a:pPr marL="118872" indent="0">
              <a:buNone/>
            </a:pPr>
            <a:endParaRPr lang="en-US" sz="3300" b="1" dirty="0">
              <a:solidFill>
                <a:srgbClr val="FF0000"/>
              </a:solidFill>
              <a:latin typeface="Calibri"/>
              <a:cs typeface="Calibri"/>
            </a:endParaRPr>
          </a:p>
          <a:p>
            <a:pPr marL="118872" indent="0">
              <a:buNone/>
            </a:pPr>
            <a:r>
              <a:rPr lang="en-US" sz="3300" b="1" dirty="0">
                <a:solidFill>
                  <a:srgbClr val="FF0000"/>
                </a:solidFill>
                <a:latin typeface="Calibri"/>
                <a:cs typeface="Calibri"/>
              </a:rPr>
              <a:t>    </a:t>
            </a:r>
            <a:r>
              <a:rPr lang="en-US" sz="3300" b="1" dirty="0">
                <a:solidFill>
                  <a:srgbClr val="7030A0"/>
                </a:solidFill>
                <a:latin typeface="Calibri"/>
                <a:cs typeface="Calibri"/>
              </a:rPr>
              <a:t>@</a:t>
            </a:r>
            <a:r>
              <a:rPr lang="en-US" sz="3300" b="1" dirty="0" err="1">
                <a:solidFill>
                  <a:srgbClr val="7030A0"/>
                </a:solidFill>
                <a:latin typeface="Calibri"/>
                <a:cs typeface="Calibri"/>
              </a:rPr>
              <a:t>staticmethod</a:t>
            </a:r>
            <a:endParaRPr lang="en-US" sz="3300" b="1" dirty="0">
              <a:solidFill>
                <a:srgbClr val="7030A0"/>
              </a:solidFill>
              <a:latin typeface="Calibri"/>
              <a:cs typeface="Calibri"/>
            </a:endParaRPr>
          </a:p>
          <a:p>
            <a:pPr marL="118872" indent="0">
              <a:buNone/>
            </a:pPr>
            <a:r>
              <a:rPr lang="en-US" sz="3300" b="1" dirty="0">
                <a:solidFill>
                  <a:srgbClr val="7030A0"/>
                </a:solidFill>
                <a:latin typeface="Calibri"/>
                <a:cs typeface="Calibri"/>
              </a:rPr>
              <a:t>    </a:t>
            </a:r>
            <a:r>
              <a:rPr lang="en-US" sz="3300" b="1" dirty="0" err="1">
                <a:solidFill>
                  <a:srgbClr val="3366FF"/>
                </a:solidFill>
                <a:latin typeface="Calibri"/>
                <a:cs typeface="Calibri"/>
              </a:rPr>
              <a:t>def</a:t>
            </a:r>
            <a:r>
              <a:rPr lang="en-US" sz="3300" b="1" dirty="0">
                <a:solidFill>
                  <a:srgbClr val="3366FF"/>
                </a:solidFill>
                <a:latin typeface="Calibri"/>
                <a:cs typeface="Calibri"/>
              </a:rPr>
              <a:t> inventory():</a:t>
            </a:r>
          </a:p>
          <a:p>
            <a:pPr marL="118872" indent="0">
              <a:buNone/>
            </a:pPr>
            <a:r>
              <a:rPr lang="en-US" sz="3300" b="1" dirty="0">
                <a:solidFill>
                  <a:srgbClr val="7030A0"/>
                </a:solidFill>
                <a:latin typeface="Calibri"/>
                <a:cs typeface="Calibri"/>
              </a:rPr>
              <a:t>        print("There are"</a:t>
            </a:r>
            <a:r>
              <a:rPr lang="en-US" sz="3300" b="1" dirty="0">
                <a:solidFill>
                  <a:schemeClr val="accent5"/>
                </a:solidFill>
                <a:latin typeface="Calibri"/>
                <a:cs typeface="Calibri"/>
              </a:rPr>
              <a:t>, </a:t>
            </a:r>
            <a:r>
              <a:rPr lang="en-US" sz="3300" b="1" dirty="0" err="1">
                <a:solidFill>
                  <a:schemeClr val="accent5"/>
                </a:solidFill>
                <a:latin typeface="Calibri"/>
                <a:cs typeface="Calibri"/>
              </a:rPr>
              <a:t>Car.count</a:t>
            </a:r>
            <a:r>
              <a:rPr lang="en-US" sz="3300" b="1" dirty="0">
                <a:solidFill>
                  <a:srgbClr val="7030A0"/>
                </a:solidFill>
                <a:latin typeface="Calibri"/>
                <a:cs typeface="Calibri"/>
              </a:rPr>
              <a:t>, "cars.")</a:t>
            </a:r>
          </a:p>
          <a:p>
            <a:pPr marL="118872" indent="0">
              <a:buNone/>
            </a:pPr>
            <a:endParaRPr lang="en-US" sz="3300" b="1" dirty="0">
              <a:solidFill>
                <a:srgbClr val="FF0000"/>
              </a:solidFill>
              <a:latin typeface="Calibri"/>
              <a:cs typeface="Calibri"/>
            </a:endParaRPr>
          </a:p>
          <a:p>
            <a:pPr marL="118872" indent="0">
              <a:buNone/>
            </a:pPr>
            <a:r>
              <a:rPr lang="en-US" sz="3300" b="1" dirty="0">
                <a:solidFill>
                  <a:srgbClr val="FF0000"/>
                </a:solidFill>
                <a:latin typeface="Calibri"/>
                <a:cs typeface="Calibri"/>
              </a:rPr>
              <a:t>    </a:t>
            </a:r>
            <a:r>
              <a:rPr lang="en-US" sz="3300" b="1" dirty="0" err="1">
                <a:solidFill>
                  <a:srgbClr val="000000"/>
                </a:solidFill>
                <a:latin typeface="Calibri"/>
                <a:cs typeface="Calibri"/>
              </a:rPr>
              <a:t>def</a:t>
            </a:r>
            <a:r>
              <a:rPr lang="en-US" sz="3300" b="1" dirty="0">
                <a:solidFill>
                  <a:srgbClr val="000000"/>
                </a:solidFill>
                <a:latin typeface="Calibri"/>
                <a:cs typeface="Calibri"/>
              </a:rPr>
              <a:t> __</a:t>
            </a:r>
            <a:r>
              <a:rPr lang="en-US" sz="3300" b="1" dirty="0" err="1">
                <a:solidFill>
                  <a:srgbClr val="000000"/>
                </a:solidFill>
                <a:latin typeface="Calibri"/>
                <a:cs typeface="Calibri"/>
              </a:rPr>
              <a:t>init</a:t>
            </a:r>
            <a:r>
              <a:rPr lang="en-US" sz="3300" b="1" dirty="0">
                <a:solidFill>
                  <a:srgbClr val="000000"/>
                </a:solidFill>
                <a:latin typeface="Calibri"/>
                <a:cs typeface="Calibri"/>
              </a:rPr>
              <a:t>__(self, make="BMW"):</a:t>
            </a:r>
          </a:p>
          <a:p>
            <a:pPr marL="118872" indent="0">
              <a:buNone/>
            </a:pPr>
            <a:r>
              <a:rPr lang="en-US" sz="3300" b="1" dirty="0">
                <a:solidFill>
                  <a:srgbClr val="000000"/>
                </a:solidFill>
                <a:latin typeface="Calibri"/>
                <a:cs typeface="Calibri"/>
              </a:rPr>
              <a:t>        </a:t>
            </a:r>
            <a:r>
              <a:rPr lang="en-US" sz="3300" b="1" dirty="0" err="1">
                <a:solidFill>
                  <a:srgbClr val="000000"/>
                </a:solidFill>
                <a:latin typeface="Calibri"/>
                <a:cs typeface="Calibri"/>
              </a:rPr>
              <a:t>self.miles</a:t>
            </a:r>
            <a:r>
              <a:rPr lang="en-US" sz="3300" b="1" dirty="0">
                <a:solidFill>
                  <a:srgbClr val="000000"/>
                </a:solidFill>
                <a:latin typeface="Calibri"/>
                <a:cs typeface="Calibri"/>
              </a:rPr>
              <a:t> = 0</a:t>
            </a:r>
          </a:p>
          <a:p>
            <a:pPr marL="118872" indent="0">
              <a:buNone/>
            </a:pPr>
            <a:r>
              <a:rPr lang="en-US" sz="3300" b="1" dirty="0">
                <a:solidFill>
                  <a:srgbClr val="000000"/>
                </a:solidFill>
                <a:latin typeface="Calibri"/>
                <a:cs typeface="Calibri"/>
              </a:rPr>
              <a:t>        </a:t>
            </a:r>
            <a:r>
              <a:rPr lang="en-US" sz="3300" b="1" dirty="0" err="1">
                <a:solidFill>
                  <a:srgbClr val="000000"/>
                </a:solidFill>
                <a:latin typeface="Calibri"/>
                <a:cs typeface="Calibri"/>
              </a:rPr>
              <a:t>self.make</a:t>
            </a:r>
            <a:r>
              <a:rPr lang="en-US" sz="3300" b="1" dirty="0">
                <a:solidFill>
                  <a:srgbClr val="000000"/>
                </a:solidFill>
                <a:latin typeface="Calibri"/>
                <a:cs typeface="Calibri"/>
              </a:rPr>
              <a:t> = make</a:t>
            </a:r>
          </a:p>
          <a:p>
            <a:pPr marL="118872" indent="0">
              <a:buNone/>
            </a:pPr>
            <a:r>
              <a:rPr lang="en-US" sz="3300" b="1" dirty="0">
                <a:solidFill>
                  <a:srgbClr val="FF0000"/>
                </a:solidFill>
                <a:latin typeface="Calibri"/>
                <a:cs typeface="Calibri"/>
              </a:rPr>
              <a:t>      </a:t>
            </a:r>
            <a:r>
              <a:rPr lang="en-US" sz="3300" b="1" dirty="0">
                <a:solidFill>
                  <a:srgbClr val="55992B"/>
                </a:solidFill>
                <a:latin typeface="Calibri"/>
                <a:cs typeface="Calibri"/>
              </a:rPr>
              <a:t>  </a:t>
            </a:r>
            <a:r>
              <a:rPr lang="en-US" sz="3300" b="1" dirty="0" err="1">
                <a:solidFill>
                  <a:srgbClr val="55992B"/>
                </a:solidFill>
                <a:latin typeface="Calibri"/>
                <a:cs typeface="Calibri"/>
              </a:rPr>
              <a:t>Car.count</a:t>
            </a:r>
            <a:r>
              <a:rPr lang="en-US" sz="3300" b="1" dirty="0">
                <a:solidFill>
                  <a:srgbClr val="55992B"/>
                </a:solidFill>
                <a:latin typeface="Calibri"/>
                <a:cs typeface="Calibri"/>
              </a:rPr>
              <a:t> </a:t>
            </a:r>
            <a:r>
              <a:rPr lang="en-US" sz="3300" b="1" dirty="0">
                <a:solidFill>
                  <a:srgbClr val="7030A0"/>
                </a:solidFill>
                <a:latin typeface="Calibri"/>
                <a:cs typeface="Calibri"/>
              </a:rPr>
              <a:t>+= 1</a:t>
            </a:r>
          </a:p>
          <a:p>
            <a:pPr marL="118872" indent="0">
              <a:buNone/>
            </a:pPr>
            <a:endParaRPr lang="en-US" sz="3300" b="1" dirty="0">
              <a:solidFill>
                <a:srgbClr val="FF0000"/>
              </a:solidFill>
              <a:latin typeface="Calibri"/>
              <a:cs typeface="Calibri"/>
            </a:endParaRPr>
          </a:p>
          <a:p>
            <a:pPr marL="118872" indent="0">
              <a:buNone/>
            </a:pPr>
            <a:r>
              <a:rPr lang="en-US" sz="3300" b="1" dirty="0">
                <a:solidFill>
                  <a:schemeClr val="accent3"/>
                </a:solidFill>
                <a:latin typeface="Calibri"/>
                <a:cs typeface="Calibri"/>
              </a:rPr>
              <a:t># main</a:t>
            </a:r>
          </a:p>
          <a:p>
            <a:pPr marL="118872" indent="0">
              <a:buNone/>
            </a:pPr>
            <a:r>
              <a:rPr lang="en-US" sz="3300" b="1" dirty="0">
                <a:solidFill>
                  <a:srgbClr val="000000"/>
                </a:solidFill>
                <a:latin typeface="Calibri"/>
                <a:cs typeface="Calibri"/>
              </a:rPr>
              <a:t>player1 = Car()</a:t>
            </a:r>
          </a:p>
          <a:p>
            <a:pPr marL="118872" indent="0">
              <a:buNone/>
            </a:pPr>
            <a:r>
              <a:rPr lang="en-US" sz="3300" b="1" dirty="0">
                <a:solidFill>
                  <a:srgbClr val="000000"/>
                </a:solidFill>
                <a:latin typeface="Calibri"/>
                <a:cs typeface="Calibri"/>
              </a:rPr>
              <a:t>player2 = Car()</a:t>
            </a:r>
          </a:p>
          <a:p>
            <a:pPr marL="118872" indent="0">
              <a:buNone/>
            </a:pPr>
            <a:r>
              <a:rPr lang="en-US" sz="3300" b="1" dirty="0">
                <a:solidFill>
                  <a:srgbClr val="000000"/>
                </a:solidFill>
                <a:latin typeface="Calibri"/>
                <a:cs typeface="Calibri"/>
              </a:rPr>
              <a:t>player3 = Car()</a:t>
            </a:r>
          </a:p>
          <a:p>
            <a:pPr marL="118872" indent="0">
              <a:buNone/>
            </a:pPr>
            <a:endParaRPr lang="en-US" sz="3300" b="1" dirty="0">
              <a:solidFill>
                <a:srgbClr val="FF0000"/>
              </a:solidFill>
              <a:latin typeface="Calibri"/>
              <a:cs typeface="Calibri"/>
            </a:endParaRPr>
          </a:p>
          <a:p>
            <a:pPr marL="118872" indent="0">
              <a:buNone/>
            </a:pPr>
            <a:r>
              <a:rPr lang="en-US" sz="3300" b="1" dirty="0" err="1">
                <a:solidFill>
                  <a:srgbClr val="55992B"/>
                </a:solidFill>
                <a:latin typeface="Calibri"/>
                <a:cs typeface="Calibri"/>
              </a:rPr>
              <a:t>Car.inventory</a:t>
            </a:r>
            <a:r>
              <a:rPr lang="en-US" sz="3300" b="1" dirty="0">
                <a:solidFill>
                  <a:srgbClr val="55992B"/>
                </a:solidFill>
                <a:latin typeface="Calibri"/>
                <a:cs typeface="Calibri"/>
              </a:rPr>
              <a:t>()</a:t>
            </a:r>
            <a:endParaRPr lang="en-US" b="1" dirty="0">
              <a:solidFill>
                <a:srgbClr val="55992B"/>
              </a:solidFill>
              <a:latin typeface="Calibri"/>
              <a:cs typeface="Calibri"/>
            </a:endParaRPr>
          </a:p>
          <a:p>
            <a:pPr marL="118872" indent="0">
              <a:buNone/>
            </a:pPr>
            <a:endParaRPr lang="en-US" dirty="0">
              <a:latin typeface="Calibri"/>
              <a:cs typeface="Calibri"/>
            </a:endParaRPr>
          </a:p>
        </p:txBody>
      </p:sp>
      <p:sp>
        <p:nvSpPr>
          <p:cNvPr id="4" name="Content Placeholder 3"/>
          <p:cNvSpPr>
            <a:spLocks noGrp="1"/>
          </p:cNvSpPr>
          <p:nvPr>
            <p:ph sz="half" idx="4294967295"/>
          </p:nvPr>
        </p:nvSpPr>
        <p:spPr>
          <a:xfrm>
            <a:off x="5029200" y="2256165"/>
            <a:ext cx="3657600" cy="4177160"/>
          </a:xfrm>
        </p:spPr>
        <p:txBody>
          <a:bodyPr>
            <a:normAutofit fontScale="55000" lnSpcReduction="20000"/>
          </a:bodyPr>
          <a:lstStyle/>
          <a:p>
            <a:pPr marL="0" indent="0">
              <a:buNone/>
            </a:pPr>
            <a:r>
              <a:rPr lang="en-US" sz="3600" b="1" dirty="0">
                <a:solidFill>
                  <a:srgbClr val="7030A0"/>
                </a:solidFill>
              </a:rPr>
              <a:t>@</a:t>
            </a:r>
            <a:r>
              <a:rPr lang="en-US" sz="3600" b="1" dirty="0" err="1">
                <a:solidFill>
                  <a:srgbClr val="7030A0"/>
                </a:solidFill>
              </a:rPr>
              <a:t>staticmethod</a:t>
            </a:r>
            <a:r>
              <a:rPr lang="en-US" sz="3600" b="1" dirty="0">
                <a:solidFill>
                  <a:srgbClr val="7030A0"/>
                </a:solidFill>
              </a:rPr>
              <a:t> </a:t>
            </a:r>
            <a:r>
              <a:rPr lang="en-US" sz="3600" dirty="0"/>
              <a:t>is a </a:t>
            </a:r>
            <a:r>
              <a:rPr lang="en-US" sz="3600" b="1" dirty="0"/>
              <a:t>decorator</a:t>
            </a:r>
            <a:r>
              <a:rPr lang="en-US" sz="3600" dirty="0"/>
              <a:t> that tells Python that the method is static (shared by the entire class).</a:t>
            </a:r>
          </a:p>
          <a:p>
            <a:pPr marL="0" indent="0">
              <a:buNone/>
            </a:pPr>
            <a:endParaRPr lang="en-US" sz="3600" dirty="0"/>
          </a:p>
          <a:p>
            <a:pPr marL="0" indent="0">
              <a:buNone/>
            </a:pPr>
            <a:r>
              <a:rPr lang="en-US" sz="3600" dirty="0"/>
              <a:t>Static methods </a:t>
            </a:r>
            <a:r>
              <a:rPr lang="en-US" sz="3600" b="1" dirty="0">
                <a:solidFill>
                  <a:srgbClr val="0070C0"/>
                </a:solidFill>
              </a:rPr>
              <a:t>don’t take self</a:t>
            </a:r>
            <a:r>
              <a:rPr lang="en-US" sz="3600" b="1" dirty="0"/>
              <a:t> </a:t>
            </a:r>
            <a:r>
              <a:rPr lang="en-US" sz="3600" dirty="0"/>
              <a:t>as an argument – they don’t belong to an instance!</a:t>
            </a:r>
          </a:p>
          <a:p>
            <a:endParaRPr lang="en-US" sz="3600" dirty="0"/>
          </a:p>
          <a:p>
            <a:pPr marL="0" indent="0">
              <a:buNone/>
            </a:pPr>
            <a:r>
              <a:rPr lang="en-US" sz="3600" dirty="0"/>
              <a:t>Class attributes and static methods use dot notation, but they use the </a:t>
            </a:r>
            <a:r>
              <a:rPr lang="en-US" sz="3600" b="1" dirty="0">
                <a:solidFill>
                  <a:srgbClr val="00B050"/>
                </a:solidFill>
              </a:rPr>
              <a:t>name of the class</a:t>
            </a:r>
            <a:r>
              <a:rPr lang="en-US" sz="3600" i="1" dirty="0"/>
              <a:t>, </a:t>
            </a:r>
            <a:r>
              <a:rPr lang="en-US" sz="3600" dirty="0"/>
              <a:t>not the name of the instance!</a:t>
            </a:r>
          </a:p>
          <a:p>
            <a:endParaRPr lang="en-US" b="1" dirty="0">
              <a:solidFill>
                <a:srgbClr val="7030A0"/>
              </a:solidFill>
            </a:endParaRPr>
          </a:p>
          <a:p>
            <a:endParaRPr lang="en-US" dirty="0"/>
          </a:p>
          <a:p>
            <a:pPr marL="118872" indent="0">
              <a:buNone/>
            </a:pPr>
            <a:endParaRPr lang="en-US" dirty="0"/>
          </a:p>
        </p:txBody>
      </p:sp>
    </p:spTree>
    <p:extLst>
      <p:ext uri="{BB962C8B-B14F-4D97-AF65-F5344CB8AC3E}">
        <p14:creationId xmlns:p14="http://schemas.microsoft.com/office/powerpoint/2010/main" val="295591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34700" y="1444658"/>
            <a:ext cx="6009300" cy="544036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Puppy Names (Group Work)</a:t>
            </a:r>
          </a:p>
        </p:txBody>
      </p:sp>
      <p:sp>
        <p:nvSpPr>
          <p:cNvPr id="3" name="Content Placeholder 2"/>
          <p:cNvSpPr>
            <a:spLocks noGrp="1"/>
          </p:cNvSpPr>
          <p:nvPr>
            <p:ph idx="1"/>
          </p:nvPr>
        </p:nvSpPr>
        <p:spPr>
          <a:xfrm>
            <a:off x="173448" y="1417638"/>
            <a:ext cx="3036498" cy="5440362"/>
          </a:xfrm>
        </p:spPr>
        <p:txBody>
          <a:bodyPr>
            <a:noAutofit/>
          </a:bodyPr>
          <a:lstStyle/>
          <a:p>
            <a:pPr>
              <a:buNone/>
            </a:pPr>
            <a:r>
              <a:rPr lang="en-US" sz="1400" b="1" dirty="0">
                <a:latin typeface="Calibri"/>
                <a:cs typeface="Calibri"/>
              </a:rPr>
              <a:t>class Puppy(object):</a:t>
            </a:r>
          </a:p>
          <a:p>
            <a:pPr>
              <a:buNone/>
            </a:pPr>
            <a:r>
              <a:rPr lang="en-US" sz="1400" b="1" dirty="0">
                <a:latin typeface="Calibri"/>
                <a:cs typeface="Calibri"/>
              </a:rPr>
              <a:t>    """A virtual puppy"""</a:t>
            </a:r>
          </a:p>
          <a:p>
            <a:pPr>
              <a:buNone/>
            </a:pPr>
            <a:endParaRPr lang="en-US" sz="1400" b="1" dirty="0">
              <a:latin typeface="Calibri"/>
              <a:cs typeface="Calibri"/>
            </a:endParaRPr>
          </a:p>
          <a:p>
            <a:pPr>
              <a:buNone/>
            </a:pPr>
            <a:r>
              <a:rPr lang="en-US" sz="1400" b="1" dirty="0">
                <a:latin typeface="Calibri"/>
                <a:cs typeface="Calibri"/>
              </a:rPr>
              <a:t>    </a:t>
            </a:r>
            <a:r>
              <a:rPr lang="en-US" sz="1400" b="1" dirty="0" err="1">
                <a:latin typeface="Calibri"/>
                <a:cs typeface="Calibri"/>
              </a:rPr>
              <a:t>def</a:t>
            </a:r>
            <a:r>
              <a:rPr lang="en-US" sz="1400" b="1" dirty="0">
                <a:latin typeface="Calibri"/>
                <a:cs typeface="Calibri"/>
              </a:rPr>
              <a:t> __</a:t>
            </a:r>
            <a:r>
              <a:rPr lang="en-US" sz="1400" b="1" dirty="0" err="1">
                <a:latin typeface="Calibri"/>
                <a:cs typeface="Calibri"/>
              </a:rPr>
              <a:t>init</a:t>
            </a:r>
            <a:r>
              <a:rPr lang="en-US" sz="1400" b="1" dirty="0">
                <a:latin typeface="Calibri"/>
                <a:cs typeface="Calibri"/>
              </a:rPr>
              <a:t>__(self, name):	</a:t>
            </a:r>
          </a:p>
          <a:p>
            <a:pPr>
              <a:buNone/>
            </a:pPr>
            <a:r>
              <a:rPr lang="en-US" sz="1400" b="1" dirty="0">
                <a:latin typeface="Calibri"/>
                <a:cs typeface="Calibri"/>
              </a:rPr>
              <a:t>        self.name = name</a:t>
            </a:r>
          </a:p>
          <a:p>
            <a:pPr>
              <a:buNone/>
            </a:pPr>
            <a:r>
              <a:rPr lang="en-US" sz="1400" b="1" dirty="0">
                <a:latin typeface="Calibri"/>
                <a:cs typeface="Calibri"/>
              </a:rPr>
              <a:t>        </a:t>
            </a:r>
            <a:r>
              <a:rPr lang="en-US" sz="1400" b="1" dirty="0" err="1">
                <a:latin typeface="Calibri"/>
                <a:cs typeface="Calibri"/>
              </a:rPr>
              <a:t>self.barkCounter</a:t>
            </a:r>
            <a:r>
              <a:rPr lang="en-US" sz="1400" b="1" dirty="0">
                <a:latin typeface="Calibri"/>
                <a:cs typeface="Calibri"/>
              </a:rPr>
              <a:t> = 0</a:t>
            </a:r>
          </a:p>
          <a:p>
            <a:pPr>
              <a:buNone/>
            </a:pPr>
            <a:endParaRPr lang="en-US" sz="1400" b="1" dirty="0">
              <a:latin typeface="Calibri"/>
              <a:cs typeface="Calibri"/>
            </a:endParaRPr>
          </a:p>
          <a:p>
            <a:pPr>
              <a:buNone/>
            </a:pPr>
            <a:r>
              <a:rPr lang="en-US" sz="1400" b="1" dirty="0">
                <a:latin typeface="Calibri"/>
                <a:cs typeface="Calibri"/>
              </a:rPr>
              <a:t>    </a:t>
            </a:r>
            <a:r>
              <a:rPr lang="en-US" sz="1400" b="1" dirty="0" err="1">
                <a:latin typeface="Calibri"/>
                <a:cs typeface="Calibri"/>
              </a:rPr>
              <a:t>def</a:t>
            </a:r>
            <a:r>
              <a:rPr lang="en-US" sz="1400" b="1" dirty="0">
                <a:latin typeface="Calibri"/>
                <a:cs typeface="Calibri"/>
              </a:rPr>
              <a:t> bark(self):</a:t>
            </a:r>
          </a:p>
          <a:p>
            <a:pPr>
              <a:buNone/>
            </a:pPr>
            <a:r>
              <a:rPr lang="en-US" sz="1400" b="1" dirty="0">
                <a:latin typeface="Calibri"/>
                <a:cs typeface="Calibri"/>
              </a:rPr>
              <a:t>        </a:t>
            </a:r>
            <a:r>
              <a:rPr lang="en-US" sz="1400" b="1" dirty="0" err="1">
                <a:latin typeface="Calibri"/>
                <a:cs typeface="Calibri"/>
              </a:rPr>
              <a:t>self.barkCounter</a:t>
            </a:r>
            <a:r>
              <a:rPr lang="en-US" sz="1400" b="1" dirty="0">
                <a:latin typeface="Calibri"/>
                <a:cs typeface="Calibri"/>
              </a:rPr>
              <a:t> += 1</a:t>
            </a:r>
          </a:p>
          <a:p>
            <a:pPr>
              <a:buNone/>
            </a:pPr>
            <a:r>
              <a:rPr lang="en-US" sz="1400" b="1" dirty="0">
                <a:latin typeface="Calibri"/>
                <a:cs typeface="Calibri"/>
              </a:rPr>
              <a:t>        print("Bark!")</a:t>
            </a:r>
          </a:p>
          <a:p>
            <a:pPr>
              <a:buNone/>
            </a:pPr>
            <a:r>
              <a:rPr lang="en-US" sz="1400" b="1" dirty="0">
                <a:latin typeface="Calibri"/>
                <a:cs typeface="Calibri"/>
              </a:rPr>
              <a:t>        print(self.name, "has barked", </a:t>
            </a:r>
            <a:br>
              <a:rPr lang="en-US" sz="1400" b="1" dirty="0">
                <a:latin typeface="Calibri"/>
                <a:cs typeface="Calibri"/>
              </a:rPr>
            </a:br>
            <a:r>
              <a:rPr lang="en-US" sz="1400" b="1" dirty="0">
                <a:latin typeface="Calibri"/>
                <a:cs typeface="Calibri"/>
              </a:rPr>
              <a:t>	</a:t>
            </a:r>
            <a:r>
              <a:rPr lang="en-US" sz="1400" b="1" dirty="0" err="1">
                <a:latin typeface="Calibri"/>
                <a:cs typeface="Calibri"/>
              </a:rPr>
              <a:t>self.barkCounter</a:t>
            </a:r>
            <a:r>
              <a:rPr lang="en-US" sz="1400" b="1" dirty="0">
                <a:latin typeface="Calibri"/>
                <a:cs typeface="Calibri"/>
              </a:rPr>
              <a:t>, "time(s).\n")</a:t>
            </a:r>
          </a:p>
          <a:p>
            <a:pPr>
              <a:buNone/>
            </a:pPr>
            <a:endParaRPr lang="en-US" sz="1400" b="1" dirty="0">
              <a:latin typeface="Calibri"/>
              <a:cs typeface="Calibri"/>
            </a:endParaRPr>
          </a:p>
          <a:p>
            <a:pPr>
              <a:buNone/>
            </a:pPr>
            <a:r>
              <a:rPr lang="en-US" sz="1400" b="1" dirty="0">
                <a:solidFill>
                  <a:schemeClr val="accent3"/>
                </a:solidFill>
                <a:latin typeface="Calibri"/>
                <a:cs typeface="Calibri"/>
              </a:rPr>
              <a:t>#main</a:t>
            </a:r>
          </a:p>
          <a:p>
            <a:pPr>
              <a:buNone/>
            </a:pPr>
            <a:r>
              <a:rPr lang="en-US" sz="1400" b="1" dirty="0">
                <a:latin typeface="Calibri"/>
                <a:cs typeface="Calibri"/>
              </a:rPr>
              <a:t>dog1 = Puppy("Spot")</a:t>
            </a:r>
          </a:p>
          <a:p>
            <a:pPr>
              <a:buNone/>
            </a:pPr>
            <a:r>
              <a:rPr lang="en-US" sz="1400" b="1" dirty="0">
                <a:latin typeface="Calibri"/>
                <a:cs typeface="Calibri"/>
              </a:rPr>
              <a:t>dog2 = Puppy("Spot")</a:t>
            </a:r>
          </a:p>
          <a:p>
            <a:pPr>
              <a:buNone/>
            </a:pPr>
            <a:r>
              <a:rPr lang="en-US" sz="1400" b="1" dirty="0">
                <a:latin typeface="Calibri"/>
                <a:cs typeface="Calibri"/>
              </a:rPr>
              <a:t>dog3 = Puppy("Rover")</a:t>
            </a:r>
          </a:p>
          <a:p>
            <a:pPr>
              <a:buNone/>
            </a:pPr>
            <a:r>
              <a:rPr lang="en-US" sz="1400" b="1" dirty="0">
                <a:latin typeface="Calibri"/>
                <a:cs typeface="Calibri"/>
              </a:rPr>
              <a:t>dog4 = Puppy("Rover")</a:t>
            </a:r>
          </a:p>
          <a:p>
            <a:pPr>
              <a:buNone/>
            </a:pPr>
            <a:r>
              <a:rPr lang="en-US" sz="1400" b="1" dirty="0">
                <a:latin typeface="Calibri"/>
                <a:cs typeface="Calibri"/>
              </a:rPr>
              <a:t>dog5 = Puppy("Rover")</a:t>
            </a:r>
          </a:p>
          <a:p>
            <a:pPr>
              <a:buNone/>
            </a:pPr>
            <a:r>
              <a:rPr lang="en-US" sz="1400" b="1" dirty="0">
                <a:latin typeface="Calibri"/>
                <a:cs typeface="Calibri"/>
              </a:rPr>
              <a:t>dog6 = Puppy("Lassie")</a:t>
            </a:r>
          </a:p>
          <a:p>
            <a:pPr>
              <a:buNone/>
            </a:pPr>
            <a:r>
              <a:rPr lang="en-US" sz="1400" b="1" dirty="0" err="1">
                <a:solidFill>
                  <a:srgbClr val="008000"/>
                </a:solidFill>
                <a:latin typeface="Calibri"/>
                <a:cs typeface="Calibri"/>
              </a:rPr>
              <a:t>Puppy.dog_names</a:t>
            </a:r>
            <a:r>
              <a:rPr lang="en-US" sz="1400" b="1" dirty="0">
                <a:solidFill>
                  <a:srgbClr val="008000"/>
                </a:solidFill>
                <a:latin typeface="Calibri"/>
                <a:cs typeface="Calibri"/>
              </a:rPr>
              <a:t>()</a:t>
            </a:r>
          </a:p>
        </p:txBody>
      </p:sp>
      <p:sp>
        <p:nvSpPr>
          <p:cNvPr id="4" name="Content Placeholder 3"/>
          <p:cNvSpPr>
            <a:spLocks noGrp="1"/>
          </p:cNvSpPr>
          <p:nvPr>
            <p:ph sz="half" idx="4294967295"/>
          </p:nvPr>
        </p:nvSpPr>
        <p:spPr>
          <a:xfrm>
            <a:off x="3304530" y="1524000"/>
            <a:ext cx="5382270" cy="4873625"/>
          </a:xfrm>
        </p:spPr>
        <p:txBody>
          <a:bodyPr>
            <a:noAutofit/>
          </a:bodyPr>
          <a:lstStyle/>
          <a:p>
            <a:pPr>
              <a:spcAft>
                <a:spcPts val="600"/>
              </a:spcAft>
            </a:pPr>
            <a:r>
              <a:rPr lang="en-US" sz="2200" dirty="0"/>
              <a:t>Keep track of the names of puppies when they are created, using a class attribute </a:t>
            </a:r>
            <a:r>
              <a:rPr lang="en-US" sz="1800" dirty="0"/>
              <a:t>(we recommend a dictionary) </a:t>
            </a:r>
            <a:r>
              <a:rPr lang="en-US" sz="2200" dirty="0"/>
              <a:t>called </a:t>
            </a:r>
            <a:r>
              <a:rPr lang="en-US" sz="2200" b="1" dirty="0" err="1"/>
              <a:t>Puppy.names</a:t>
            </a:r>
            <a:r>
              <a:rPr lang="en-US" sz="2200" dirty="0"/>
              <a:t>.</a:t>
            </a:r>
          </a:p>
          <a:p>
            <a:r>
              <a:rPr lang="en-US" sz="2200" dirty="0"/>
              <a:t>Write a static method called </a:t>
            </a:r>
            <a:r>
              <a:rPr lang="en-US" sz="2200" b="1" dirty="0" err="1"/>
              <a:t>dog_names</a:t>
            </a:r>
            <a:r>
              <a:rPr lang="en-US" sz="2200" b="1" dirty="0"/>
              <a:t>() </a:t>
            </a:r>
            <a:r>
              <a:rPr lang="en-US" sz="2200" dirty="0"/>
              <a:t>that prints out output </a:t>
            </a:r>
            <a:br>
              <a:rPr lang="en-US" sz="2200" dirty="0"/>
            </a:br>
            <a:r>
              <a:rPr lang="en-US" sz="2200" dirty="0"/>
              <a:t>like this: 	</a:t>
            </a:r>
          </a:p>
          <a:p>
            <a:pPr marL="0" indent="0">
              <a:buNone/>
            </a:pPr>
            <a:endParaRPr lang="en-US" sz="2200" dirty="0"/>
          </a:p>
          <a:p>
            <a:pPr marL="0" indent="0">
              <a:buNone/>
            </a:pPr>
            <a:r>
              <a:rPr lang="en-US" sz="2200" i="1" dirty="0"/>
              <a:t>							     </a:t>
            </a:r>
            <a:r>
              <a:rPr lang="en-US" sz="2200" b="1" i="1" dirty="0">
                <a:solidFill>
                  <a:srgbClr val="0070C0"/>
                </a:solidFill>
              </a:rPr>
              <a:t>HINT:</a:t>
            </a:r>
          </a:p>
          <a:p>
            <a:pPr marL="0" indent="0">
              <a:buNone/>
            </a:pPr>
            <a:r>
              <a:rPr lang="en-US" sz="2200" b="1" i="1" dirty="0">
                <a:solidFill>
                  <a:srgbClr val="0070C0"/>
                </a:solidFill>
              </a:rPr>
              <a:t>							     use tools.py</a:t>
            </a:r>
          </a:p>
          <a:p>
            <a:pPr marL="0" indent="0">
              <a:buNone/>
            </a:pPr>
            <a:r>
              <a:rPr lang="en-US" sz="2200" b="1" i="1" dirty="0">
                <a:solidFill>
                  <a:srgbClr val="0070C0"/>
                </a:solidFill>
              </a:rPr>
              <a:t>							     for printing!</a:t>
            </a:r>
          </a:p>
          <a:p>
            <a:pPr marL="118872" indent="0">
              <a:buNone/>
            </a:pPr>
            <a:endParaRPr lang="en-US" sz="2200" b="1" dirty="0"/>
          </a:p>
        </p:txBody>
      </p:sp>
      <p:pic>
        <p:nvPicPr>
          <p:cNvPr id="5" name="Picture 4"/>
          <p:cNvPicPr>
            <a:picLocks noChangeAspect="1"/>
          </p:cNvPicPr>
          <p:nvPr/>
        </p:nvPicPr>
        <p:blipFill>
          <a:blip r:embed="rId2"/>
          <a:stretch>
            <a:fillRect/>
          </a:stretch>
        </p:blipFill>
        <p:spPr>
          <a:xfrm>
            <a:off x="3404944" y="4286484"/>
            <a:ext cx="3333750" cy="2400300"/>
          </a:xfrm>
          <a:prstGeom prst="rect">
            <a:avLst/>
          </a:prstGeom>
        </p:spPr>
      </p:pic>
      <p:cxnSp>
        <p:nvCxnSpPr>
          <p:cNvPr id="6" name="Straight Arrow Connector 5"/>
          <p:cNvCxnSpPr/>
          <p:nvPr/>
        </p:nvCxnSpPr>
        <p:spPr>
          <a:xfrm flipV="1">
            <a:off x="1808951" y="5944980"/>
            <a:ext cx="1636529" cy="742397"/>
          </a:xfrm>
          <a:prstGeom prst="straightConnector1">
            <a:avLst/>
          </a:prstGeom>
          <a:ln w="28575" cmpd="sng">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355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6630"/>
          </a:xfrm>
        </p:spPr>
        <p:txBody>
          <a:bodyPr>
            <a:normAutofit fontScale="90000"/>
          </a:bodyPr>
          <a:lstStyle/>
          <a:p>
            <a:r>
              <a:rPr lang="en-US" dirty="0"/>
              <a:t>Puppy Names (Solution)</a:t>
            </a:r>
          </a:p>
        </p:txBody>
      </p:sp>
      <p:pic>
        <p:nvPicPr>
          <p:cNvPr id="7" name="Picture 6"/>
          <p:cNvPicPr>
            <a:picLocks noChangeAspect="1"/>
          </p:cNvPicPr>
          <p:nvPr/>
        </p:nvPicPr>
        <p:blipFill>
          <a:blip r:embed="rId2"/>
          <a:stretch>
            <a:fillRect/>
          </a:stretch>
        </p:blipFill>
        <p:spPr>
          <a:xfrm>
            <a:off x="1195387" y="1219200"/>
            <a:ext cx="6753225" cy="5592400"/>
          </a:xfrm>
          <a:prstGeom prst="rect">
            <a:avLst/>
          </a:prstGeom>
        </p:spPr>
      </p:pic>
    </p:spTree>
    <p:extLst>
      <p:ext uri="{BB962C8B-B14F-4D97-AF65-F5344CB8AC3E}">
        <p14:creationId xmlns:p14="http://schemas.microsoft.com/office/powerpoint/2010/main" val="31444902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457200" y="1600200"/>
            <a:ext cx="8229599" cy="5111487"/>
          </a:xfrm>
        </p:spPr>
        <p:txBody>
          <a:bodyPr>
            <a:normAutofit fontScale="92500" lnSpcReduction="20000"/>
          </a:bodyPr>
          <a:lstStyle/>
          <a:p>
            <a:pPr marL="0" indent="0">
              <a:buNone/>
            </a:pPr>
            <a:r>
              <a:rPr lang="en-US" dirty="0"/>
              <a:t>While we can work with attributes directly, using </a:t>
            </a:r>
            <a:r>
              <a:rPr lang="en-US" b="1" dirty="0" err="1"/>
              <a:t>object.attribute</a:t>
            </a:r>
            <a:r>
              <a:rPr lang="en-US" dirty="0"/>
              <a:t>, we often want to provide some protection on those attributes.</a:t>
            </a:r>
          </a:p>
          <a:p>
            <a:endParaRPr lang="en-US" dirty="0"/>
          </a:p>
          <a:p>
            <a:pPr lvl="1"/>
            <a:r>
              <a:rPr lang="en-US" dirty="0"/>
              <a:t>Should a program just be able to set an attribute’s value to anything?</a:t>
            </a:r>
          </a:p>
          <a:p>
            <a:pPr lvl="1"/>
            <a:r>
              <a:rPr lang="en-US" dirty="0"/>
              <a:t>Should something special happen when a value is changed, or should another value also change?</a:t>
            </a:r>
          </a:p>
          <a:p>
            <a:endParaRPr lang="en-US" dirty="0"/>
          </a:p>
          <a:p>
            <a:r>
              <a:rPr lang="en-US" dirty="0"/>
              <a:t>For validation and data protection, we </a:t>
            </a:r>
            <a:br>
              <a:rPr lang="en-US" dirty="0"/>
            </a:br>
            <a:r>
              <a:rPr lang="en-US" dirty="0"/>
              <a:t>use </a:t>
            </a:r>
            <a:r>
              <a:rPr lang="en-US" b="1" dirty="0"/>
              <a:t>encapsulation</a:t>
            </a:r>
            <a:r>
              <a:rPr lang="en-US" dirty="0"/>
              <a:t>! We write </a:t>
            </a:r>
            <a:br>
              <a:rPr lang="en-US" dirty="0"/>
            </a:br>
            <a:r>
              <a:rPr lang="en-US" dirty="0"/>
              <a:t>methods to manage access to data.</a:t>
            </a:r>
          </a:p>
        </p:txBody>
      </p:sp>
      <p:pic>
        <p:nvPicPr>
          <p:cNvPr id="2050" name="Picture 2" descr="http://techsharer.com/wp-content/uploads/2013/11/encapsul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4992166"/>
            <a:ext cx="2232852" cy="17097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3566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457200" y="1524001"/>
            <a:ext cx="8420099" cy="4876800"/>
          </a:xfrm>
        </p:spPr>
        <p:txBody>
          <a:bodyPr/>
          <a:lstStyle/>
          <a:p>
            <a:pPr marL="0" indent="0">
              <a:buNone/>
            </a:pPr>
            <a:r>
              <a:rPr lang="en-US" b="1" dirty="0"/>
              <a:t>Public</a:t>
            </a:r>
            <a:r>
              <a:rPr lang="en-US" dirty="0"/>
              <a:t> methods and data can be accessed directly and changed by anyone. </a:t>
            </a:r>
            <a:br>
              <a:rPr lang="en-US" dirty="0"/>
            </a:br>
            <a:r>
              <a:rPr lang="en-US" sz="2800" dirty="0">
                <a:solidFill>
                  <a:srgbClr val="FF0000"/>
                </a:solidFill>
              </a:rPr>
              <a:t>(Everything we’ve written so far has been public!)</a:t>
            </a:r>
          </a:p>
          <a:p>
            <a:endParaRPr lang="en-US" sz="2400" dirty="0"/>
          </a:p>
          <a:p>
            <a:pPr marL="0" indent="0">
              <a:buNone/>
            </a:pPr>
            <a:r>
              <a:rPr lang="en-US" b="1" dirty="0"/>
              <a:t>Private</a:t>
            </a:r>
            <a:r>
              <a:rPr lang="en-US" dirty="0"/>
              <a:t> methods and data can be accessed directly within a specific instance of the class, but must be indirectly accessed outside of </a:t>
            </a:r>
            <a:br>
              <a:rPr lang="en-US" dirty="0"/>
            </a:br>
            <a:r>
              <a:rPr lang="en-US" dirty="0"/>
              <a:t>the object.</a:t>
            </a:r>
          </a:p>
        </p:txBody>
      </p:sp>
      <p:pic>
        <p:nvPicPr>
          <p:cNvPr id="3074" name="Picture 2" descr="http://upload.wikimedia.org/wikipedia/commons/thumb/8/82/CPT-OOP-interfaces.svg/300px-CPT-OOP-interface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5038725"/>
            <a:ext cx="2857500" cy="16668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963207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15631" y="1444658"/>
            <a:ext cx="4928369" cy="544036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Encapsulation (Public / Private)</a:t>
            </a:r>
          </a:p>
        </p:txBody>
      </p:sp>
      <p:sp>
        <p:nvSpPr>
          <p:cNvPr id="3" name="Content Placeholder 2"/>
          <p:cNvSpPr>
            <a:spLocks noGrp="1"/>
          </p:cNvSpPr>
          <p:nvPr>
            <p:ph idx="1"/>
          </p:nvPr>
        </p:nvSpPr>
        <p:spPr>
          <a:xfrm>
            <a:off x="76200" y="1524000"/>
            <a:ext cx="8915400" cy="5257799"/>
          </a:xfrm>
        </p:spPr>
        <p:txBody>
          <a:bodyPr>
            <a:noAutofit/>
          </a:bodyPr>
          <a:lstStyle/>
          <a:p>
            <a:pPr marL="118872" indent="0">
              <a:buNone/>
            </a:pPr>
            <a:r>
              <a:rPr lang="en-US" sz="1100" b="1" dirty="0">
                <a:solidFill>
                  <a:srgbClr val="000000"/>
                </a:solidFill>
                <a:latin typeface="Calibri"/>
                <a:cs typeface="Calibri"/>
              </a:rPr>
              <a:t>class Pizza(object):</a:t>
            </a:r>
          </a:p>
          <a:p>
            <a:pPr marL="118872" indent="0">
              <a:buNone/>
            </a:pPr>
            <a:endParaRPr lang="en-US" sz="1100" b="1" dirty="0">
              <a:solidFill>
                <a:srgbClr val="000000"/>
              </a:solidFill>
              <a:latin typeface="Calibri"/>
              <a:cs typeface="Calibri"/>
            </a:endParaRPr>
          </a:p>
          <a:p>
            <a:pPr marL="118872" indent="0">
              <a:buNone/>
            </a:pPr>
            <a:r>
              <a:rPr lang="en-US" sz="1100" b="1" dirty="0">
                <a:solidFill>
                  <a:srgbClr val="000000"/>
                </a:solidFill>
                <a:latin typeface="Calibri"/>
                <a:cs typeface="Calibri"/>
              </a:rPr>
              <a:t>    </a:t>
            </a:r>
            <a:r>
              <a:rPr lang="en-US" sz="1100" b="1" dirty="0" err="1">
                <a:solidFill>
                  <a:srgbClr val="000000"/>
                </a:solidFill>
                <a:latin typeface="Calibri"/>
                <a:cs typeface="Calibri"/>
              </a:rPr>
              <a:t>def</a:t>
            </a:r>
            <a:r>
              <a:rPr lang="en-US" sz="1100" b="1" dirty="0">
                <a:solidFill>
                  <a:srgbClr val="000000"/>
                </a:solidFill>
                <a:latin typeface="Calibri"/>
                <a:cs typeface="Calibri"/>
              </a:rPr>
              <a:t> __</a:t>
            </a:r>
            <a:r>
              <a:rPr lang="en-US" sz="1100" b="1" dirty="0" err="1">
                <a:solidFill>
                  <a:srgbClr val="000000"/>
                </a:solidFill>
                <a:latin typeface="Calibri"/>
                <a:cs typeface="Calibri"/>
              </a:rPr>
              <a:t>init</a:t>
            </a:r>
            <a:r>
              <a:rPr lang="en-US" sz="1100" b="1" dirty="0">
                <a:solidFill>
                  <a:srgbClr val="000000"/>
                </a:solidFill>
                <a:latin typeface="Calibri"/>
                <a:cs typeface="Calibri"/>
              </a:rPr>
              <a:t>__(self, size):</a:t>
            </a:r>
          </a:p>
          <a:p>
            <a:pPr marL="118872" indent="0">
              <a:buNone/>
            </a:pPr>
            <a:r>
              <a:rPr lang="en-US" sz="1100" b="1" dirty="0">
                <a:solidFill>
                  <a:srgbClr val="000000"/>
                </a:solidFill>
                <a:latin typeface="Calibri"/>
                <a:cs typeface="Calibri"/>
              </a:rPr>
              <a:t>        </a:t>
            </a:r>
            <a:r>
              <a:rPr lang="en-US" sz="1100" b="1" dirty="0" err="1">
                <a:solidFill>
                  <a:srgbClr val="000000"/>
                </a:solidFill>
                <a:latin typeface="Calibri"/>
                <a:cs typeface="Calibri"/>
              </a:rPr>
              <a:t>self.size</a:t>
            </a:r>
            <a:r>
              <a:rPr lang="en-US" sz="1100" b="1" dirty="0">
                <a:solidFill>
                  <a:srgbClr val="000000"/>
                </a:solidFill>
                <a:latin typeface="Calibri"/>
                <a:cs typeface="Calibri"/>
              </a:rPr>
              <a:t> = size</a:t>
            </a:r>
          </a:p>
          <a:p>
            <a:pPr marL="118872" indent="0">
              <a:buNone/>
            </a:pPr>
            <a:r>
              <a:rPr lang="en-US" sz="1100" b="1" dirty="0">
                <a:solidFill>
                  <a:srgbClr val="000000"/>
                </a:solidFill>
                <a:latin typeface="Calibri"/>
                <a:cs typeface="Calibri"/>
              </a:rPr>
              <a:t>        </a:t>
            </a:r>
            <a:r>
              <a:rPr lang="en-US" sz="1100" b="1" dirty="0" err="1">
                <a:solidFill>
                  <a:srgbClr val="000000"/>
                </a:solidFill>
                <a:latin typeface="Calibri"/>
                <a:cs typeface="Calibri"/>
              </a:rPr>
              <a:t>self.toppings</a:t>
            </a:r>
            <a:r>
              <a:rPr lang="en-US" sz="1100" b="1" dirty="0">
                <a:solidFill>
                  <a:srgbClr val="000000"/>
                </a:solidFill>
                <a:latin typeface="Calibri"/>
                <a:cs typeface="Calibri"/>
              </a:rPr>
              <a:t> = []</a:t>
            </a:r>
          </a:p>
          <a:p>
            <a:pPr marL="118872" indent="0">
              <a:buNone/>
            </a:pPr>
            <a:r>
              <a:rPr lang="en-US" sz="1100" b="1" dirty="0">
                <a:solidFill>
                  <a:srgbClr val="000000"/>
                </a:solidFill>
                <a:latin typeface="Calibri"/>
                <a:cs typeface="Calibri"/>
              </a:rPr>
              <a:t>        </a:t>
            </a:r>
            <a:r>
              <a:rPr lang="en-US" sz="1100" b="1" dirty="0" err="1">
                <a:solidFill>
                  <a:srgbClr val="000000"/>
                </a:solidFill>
                <a:latin typeface="Calibri"/>
                <a:cs typeface="Calibri"/>
              </a:rPr>
              <a:t>self.delivered</a:t>
            </a:r>
            <a:r>
              <a:rPr lang="en-US" sz="1100" b="1" dirty="0">
                <a:solidFill>
                  <a:srgbClr val="000000"/>
                </a:solidFill>
                <a:latin typeface="Calibri"/>
                <a:cs typeface="Calibri"/>
              </a:rPr>
              <a:t> = False</a:t>
            </a:r>
          </a:p>
          <a:p>
            <a:pPr marL="118872" indent="0">
              <a:buNone/>
            </a:pPr>
            <a:endParaRPr lang="en-US" sz="1100" b="1" dirty="0">
              <a:solidFill>
                <a:srgbClr val="000000"/>
              </a:solidFill>
              <a:latin typeface="Calibri"/>
              <a:cs typeface="Calibri"/>
            </a:endParaRPr>
          </a:p>
          <a:p>
            <a:pPr marL="118872" indent="0">
              <a:buNone/>
            </a:pPr>
            <a:r>
              <a:rPr lang="en-US" sz="1100" b="1" dirty="0">
                <a:solidFill>
                  <a:srgbClr val="000000"/>
                </a:solidFill>
                <a:latin typeface="Calibri"/>
                <a:cs typeface="Calibri"/>
              </a:rPr>
              <a:t>    </a:t>
            </a:r>
            <a:r>
              <a:rPr lang="en-US" sz="1100" b="1" dirty="0" err="1">
                <a:solidFill>
                  <a:srgbClr val="000000"/>
                </a:solidFill>
                <a:latin typeface="Calibri"/>
                <a:cs typeface="Calibri"/>
              </a:rPr>
              <a:t>def</a:t>
            </a:r>
            <a:r>
              <a:rPr lang="en-US" sz="1100" b="1" dirty="0">
                <a:solidFill>
                  <a:srgbClr val="000000"/>
                </a:solidFill>
                <a:latin typeface="Calibri"/>
                <a:cs typeface="Calibri"/>
              </a:rPr>
              <a:t> deliver(self):</a:t>
            </a:r>
          </a:p>
          <a:p>
            <a:pPr marL="118872" indent="0">
              <a:buNone/>
            </a:pPr>
            <a:r>
              <a:rPr lang="en-US" sz="1100" b="1" dirty="0">
                <a:solidFill>
                  <a:srgbClr val="000000"/>
                </a:solidFill>
                <a:latin typeface="Calibri"/>
                <a:cs typeface="Calibri"/>
              </a:rPr>
              <a:t>        if not </a:t>
            </a:r>
            <a:r>
              <a:rPr lang="en-US" sz="1100" b="1" dirty="0" err="1">
                <a:solidFill>
                  <a:srgbClr val="000000"/>
                </a:solidFill>
                <a:latin typeface="Calibri"/>
                <a:cs typeface="Calibri"/>
              </a:rPr>
              <a:t>self.delivered</a:t>
            </a:r>
            <a:r>
              <a:rPr lang="en-US" sz="1100" b="1" dirty="0">
                <a:solidFill>
                  <a:srgbClr val="000000"/>
                </a:solidFill>
                <a:latin typeface="Calibri"/>
                <a:cs typeface="Calibri"/>
              </a:rPr>
              <a:t>:</a:t>
            </a:r>
          </a:p>
          <a:p>
            <a:pPr marL="118872" indent="0">
              <a:buNone/>
            </a:pPr>
            <a:r>
              <a:rPr lang="en-US" sz="1100" b="1" dirty="0">
                <a:solidFill>
                  <a:srgbClr val="000000"/>
                </a:solidFill>
                <a:latin typeface="Calibri"/>
                <a:cs typeface="Calibri"/>
              </a:rPr>
              <a:t>            print("We're delivering a", </a:t>
            </a:r>
            <a:r>
              <a:rPr lang="en-US" sz="1100" b="1" dirty="0" err="1">
                <a:solidFill>
                  <a:srgbClr val="000000"/>
                </a:solidFill>
                <a:latin typeface="Calibri"/>
                <a:cs typeface="Calibri"/>
              </a:rPr>
              <a:t>self.size</a:t>
            </a:r>
            <a:r>
              <a:rPr lang="en-US" sz="1100" b="1" dirty="0">
                <a:solidFill>
                  <a:srgbClr val="000000"/>
                </a:solidFill>
                <a:latin typeface="Calibri"/>
                <a:cs typeface="Calibri"/>
              </a:rPr>
              <a:t>, "pizza with: ", end='')</a:t>
            </a:r>
          </a:p>
          <a:p>
            <a:pPr marL="118872" indent="0">
              <a:buNone/>
            </a:pPr>
            <a:r>
              <a:rPr lang="en-US" sz="1100" b="1" dirty="0">
                <a:solidFill>
                  <a:srgbClr val="000000"/>
                </a:solidFill>
                <a:latin typeface="Calibri"/>
                <a:cs typeface="Calibri"/>
              </a:rPr>
              <a:t>            </a:t>
            </a:r>
          </a:p>
          <a:p>
            <a:pPr marL="118872" indent="0">
              <a:buNone/>
            </a:pPr>
            <a:r>
              <a:rPr lang="en-US" sz="1100" b="1" dirty="0">
                <a:solidFill>
                  <a:srgbClr val="000000"/>
                </a:solidFill>
                <a:latin typeface="Calibri"/>
                <a:cs typeface="Calibri"/>
              </a:rPr>
              <a:t>            if not </a:t>
            </a:r>
            <a:r>
              <a:rPr lang="en-US" sz="1100" b="1" dirty="0" err="1">
                <a:solidFill>
                  <a:srgbClr val="000000"/>
                </a:solidFill>
                <a:latin typeface="Calibri"/>
                <a:cs typeface="Calibri"/>
              </a:rPr>
              <a:t>self.toppings</a:t>
            </a:r>
            <a:r>
              <a:rPr lang="en-US" sz="1100" b="1" dirty="0">
                <a:solidFill>
                  <a:srgbClr val="000000"/>
                </a:solidFill>
                <a:latin typeface="Calibri"/>
                <a:cs typeface="Calibri"/>
              </a:rPr>
              <a:t>:</a:t>
            </a:r>
          </a:p>
          <a:p>
            <a:pPr marL="118872" indent="0">
              <a:buNone/>
            </a:pPr>
            <a:r>
              <a:rPr lang="en-US" sz="1100" b="1" dirty="0">
                <a:solidFill>
                  <a:srgbClr val="000000"/>
                </a:solidFill>
                <a:latin typeface="Calibri"/>
                <a:cs typeface="Calibri"/>
              </a:rPr>
              <a:t>                print("nothing but cheese on it!")</a:t>
            </a:r>
          </a:p>
          <a:p>
            <a:pPr marL="118872" indent="0">
              <a:buNone/>
            </a:pPr>
            <a:r>
              <a:rPr lang="en-US" sz="1100" b="1" dirty="0">
                <a:solidFill>
                  <a:srgbClr val="000000"/>
                </a:solidFill>
                <a:latin typeface="Calibri"/>
                <a:cs typeface="Calibri"/>
              </a:rPr>
              <a:t>            else:</a:t>
            </a:r>
          </a:p>
          <a:p>
            <a:pPr marL="118872" indent="0">
              <a:buNone/>
            </a:pPr>
            <a:r>
              <a:rPr lang="en-US" sz="1100" b="1" dirty="0">
                <a:solidFill>
                  <a:srgbClr val="000000"/>
                </a:solidFill>
                <a:latin typeface="Calibri"/>
                <a:cs typeface="Calibri"/>
              </a:rPr>
              <a:t>                print(", ".join(</a:t>
            </a:r>
            <a:r>
              <a:rPr lang="en-US" sz="1100" b="1" dirty="0" err="1">
                <a:solidFill>
                  <a:srgbClr val="000000"/>
                </a:solidFill>
                <a:latin typeface="Calibri"/>
                <a:cs typeface="Calibri"/>
              </a:rPr>
              <a:t>self.toppings</a:t>
            </a:r>
            <a:r>
              <a:rPr lang="en-US" sz="1100" b="1" dirty="0">
                <a:solidFill>
                  <a:srgbClr val="000000"/>
                </a:solidFill>
                <a:latin typeface="Calibri"/>
                <a:cs typeface="Calibri"/>
              </a:rPr>
              <a:t>))</a:t>
            </a:r>
          </a:p>
          <a:p>
            <a:pPr marL="118872" indent="0">
              <a:buNone/>
            </a:pPr>
            <a:r>
              <a:rPr lang="en-US" sz="1100" b="1" dirty="0">
                <a:solidFill>
                  <a:srgbClr val="000000"/>
                </a:solidFill>
                <a:latin typeface="Calibri"/>
                <a:cs typeface="Calibri"/>
              </a:rPr>
              <a:t>                </a:t>
            </a:r>
          </a:p>
          <a:p>
            <a:pPr marL="118872" indent="0">
              <a:buNone/>
            </a:pPr>
            <a:r>
              <a:rPr lang="en-US" sz="1100" b="1" dirty="0">
                <a:solidFill>
                  <a:srgbClr val="000000"/>
                </a:solidFill>
                <a:latin typeface="Calibri"/>
                <a:cs typeface="Calibri"/>
              </a:rPr>
              <a:t>            </a:t>
            </a:r>
            <a:r>
              <a:rPr lang="en-US" sz="1100" b="1" dirty="0" err="1">
                <a:solidFill>
                  <a:srgbClr val="000000"/>
                </a:solidFill>
                <a:latin typeface="Calibri"/>
                <a:cs typeface="Calibri"/>
              </a:rPr>
              <a:t>self.delivered</a:t>
            </a:r>
            <a:r>
              <a:rPr lang="en-US" sz="1100" b="1" dirty="0">
                <a:solidFill>
                  <a:srgbClr val="000000"/>
                </a:solidFill>
                <a:latin typeface="Calibri"/>
                <a:cs typeface="Calibri"/>
              </a:rPr>
              <a:t> = True</a:t>
            </a:r>
          </a:p>
          <a:p>
            <a:pPr marL="118872" indent="0">
              <a:buNone/>
            </a:pPr>
            <a:r>
              <a:rPr lang="en-US" sz="1100" b="1" dirty="0">
                <a:solidFill>
                  <a:srgbClr val="000000"/>
                </a:solidFill>
                <a:latin typeface="Calibri"/>
                <a:cs typeface="Calibri"/>
              </a:rPr>
              <a:t>        else:</a:t>
            </a:r>
          </a:p>
          <a:p>
            <a:pPr marL="118872" indent="0">
              <a:buNone/>
            </a:pPr>
            <a:r>
              <a:rPr lang="en-US" sz="1100" b="1" dirty="0">
                <a:solidFill>
                  <a:srgbClr val="000000"/>
                </a:solidFill>
                <a:latin typeface="Calibri"/>
                <a:cs typeface="Calibri"/>
              </a:rPr>
              <a:t>            print("This pizza has already been delivered.")</a:t>
            </a:r>
          </a:p>
          <a:p>
            <a:pPr marL="118872" indent="0">
              <a:buNone/>
            </a:pPr>
            <a:endParaRPr lang="en-US" sz="1100" b="1" dirty="0">
              <a:solidFill>
                <a:srgbClr val="000000"/>
              </a:solidFill>
              <a:latin typeface="Calibri"/>
              <a:cs typeface="Calibri"/>
            </a:endParaRPr>
          </a:p>
          <a:p>
            <a:pPr marL="118872" indent="0">
              <a:buNone/>
            </a:pPr>
            <a:r>
              <a:rPr lang="en-US" sz="1100" b="1" dirty="0">
                <a:solidFill>
                  <a:schemeClr val="accent3"/>
                </a:solidFill>
                <a:latin typeface="Calibri"/>
                <a:cs typeface="Calibri"/>
              </a:rPr>
              <a:t>#main</a:t>
            </a:r>
          </a:p>
          <a:p>
            <a:pPr marL="118872" indent="0">
              <a:buNone/>
            </a:pPr>
            <a:r>
              <a:rPr lang="en-US" sz="1100" b="1" dirty="0">
                <a:solidFill>
                  <a:srgbClr val="000000"/>
                </a:solidFill>
                <a:latin typeface="Calibri"/>
                <a:cs typeface="Calibri"/>
              </a:rPr>
              <a:t>pizza1 = Pizza("small")</a:t>
            </a:r>
          </a:p>
          <a:p>
            <a:pPr marL="118872" indent="0">
              <a:buNone/>
            </a:pPr>
            <a:r>
              <a:rPr lang="en-US" sz="1100" b="1" dirty="0">
                <a:solidFill>
                  <a:srgbClr val="000000"/>
                </a:solidFill>
                <a:latin typeface="Calibri"/>
                <a:cs typeface="Calibri"/>
              </a:rPr>
              <a:t>pizza1.toppings.append("black olives")</a:t>
            </a:r>
          </a:p>
          <a:p>
            <a:pPr marL="118872" indent="0">
              <a:buNone/>
            </a:pPr>
            <a:r>
              <a:rPr lang="en-US" sz="1100" b="1" dirty="0">
                <a:solidFill>
                  <a:srgbClr val="000000"/>
                </a:solidFill>
                <a:latin typeface="Calibri"/>
                <a:cs typeface="Calibri"/>
              </a:rPr>
              <a:t>pizza1.toppings.append("extra cheese")</a:t>
            </a:r>
          </a:p>
          <a:p>
            <a:pPr marL="118872" indent="0">
              <a:buNone/>
            </a:pPr>
            <a:r>
              <a:rPr lang="en-US" sz="1100" b="1" dirty="0">
                <a:solidFill>
                  <a:srgbClr val="000000"/>
                </a:solidFill>
                <a:latin typeface="Calibri"/>
                <a:cs typeface="Calibri"/>
              </a:rPr>
              <a:t>pizza1.deliver()</a:t>
            </a:r>
          </a:p>
        </p:txBody>
      </p:sp>
      <p:sp>
        <p:nvSpPr>
          <p:cNvPr id="4" name="TextBox 3"/>
          <p:cNvSpPr txBox="1"/>
          <p:nvPr/>
        </p:nvSpPr>
        <p:spPr>
          <a:xfrm>
            <a:off x="4316104" y="3024732"/>
            <a:ext cx="4370696" cy="2554545"/>
          </a:xfrm>
          <a:prstGeom prst="rect">
            <a:avLst/>
          </a:prstGeom>
          <a:noFill/>
        </p:spPr>
        <p:txBody>
          <a:bodyPr wrap="square" rtlCol="0">
            <a:spAutoFit/>
          </a:bodyPr>
          <a:lstStyle/>
          <a:p>
            <a:r>
              <a:rPr lang="en-US" sz="2200" b="1" dirty="0">
                <a:latin typeface="Cambria"/>
                <a:cs typeface="Cambria"/>
              </a:rPr>
              <a:t>Here we have some basic code for ordering a pizza. </a:t>
            </a:r>
          </a:p>
          <a:p>
            <a:pPr algn="ctr"/>
            <a:endParaRPr lang="en-US" sz="2400" dirty="0">
              <a:latin typeface="Cambria"/>
              <a:cs typeface="Cambria"/>
            </a:endParaRPr>
          </a:p>
          <a:p>
            <a:r>
              <a:rPr lang="en-US" sz="2200" dirty="0">
                <a:latin typeface="Cambria"/>
                <a:cs typeface="Cambria"/>
              </a:rPr>
              <a:t>We define the </a:t>
            </a:r>
            <a:r>
              <a:rPr lang="en-US" sz="2200" b="1" dirty="0">
                <a:latin typeface="Cambria"/>
                <a:cs typeface="Cambria"/>
              </a:rPr>
              <a:t>size</a:t>
            </a:r>
            <a:r>
              <a:rPr lang="en-US" sz="2200" dirty="0">
                <a:latin typeface="Cambria"/>
                <a:cs typeface="Cambria"/>
              </a:rPr>
              <a:t> when the pizza is created, track </a:t>
            </a:r>
            <a:r>
              <a:rPr lang="en-US" sz="2200" b="1" dirty="0">
                <a:latin typeface="Cambria"/>
                <a:cs typeface="Cambria"/>
              </a:rPr>
              <a:t>toppings</a:t>
            </a:r>
            <a:r>
              <a:rPr lang="en-US" sz="2200" dirty="0">
                <a:latin typeface="Cambria"/>
                <a:cs typeface="Cambria"/>
              </a:rPr>
              <a:t>, and track whether the pizza has been </a:t>
            </a:r>
            <a:r>
              <a:rPr lang="en-US" sz="2200" b="1" dirty="0">
                <a:latin typeface="Cambria"/>
                <a:cs typeface="Cambria"/>
              </a:rPr>
              <a:t>delivered</a:t>
            </a:r>
            <a:r>
              <a:rPr lang="en-US" sz="2200" dirty="0">
                <a:latin typeface="Cambria"/>
                <a:cs typeface="Cambria"/>
              </a:rPr>
              <a:t> or not.</a:t>
            </a:r>
          </a:p>
        </p:txBody>
      </p:sp>
      <p:pic>
        <p:nvPicPr>
          <p:cNvPr id="5" name="Picture 2" descr="https://i.ytimg.com/vi/S9RqsgQ-tqU/hq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104" y="1417638"/>
            <a:ext cx="2053086" cy="153981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p:nvPicPr>
        <p:blipFill>
          <a:blip r:embed="rId3"/>
          <a:stretch>
            <a:fillRect/>
          </a:stretch>
        </p:blipFill>
        <p:spPr>
          <a:xfrm>
            <a:off x="4316104" y="5631654"/>
            <a:ext cx="4517346" cy="1150145"/>
          </a:xfrm>
          <a:prstGeom prst="rect">
            <a:avLst/>
          </a:prstGeom>
        </p:spPr>
      </p:pic>
    </p:spTree>
    <p:extLst>
      <p:ext uri="{BB962C8B-B14F-4D97-AF65-F5344CB8AC3E}">
        <p14:creationId xmlns:p14="http://schemas.microsoft.com/office/powerpoint/2010/main" val="4212345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 (Public / Private)</a:t>
            </a:r>
          </a:p>
        </p:txBody>
      </p:sp>
      <p:sp>
        <p:nvSpPr>
          <p:cNvPr id="3" name="Content Placeholder 2"/>
          <p:cNvSpPr>
            <a:spLocks noGrp="1"/>
          </p:cNvSpPr>
          <p:nvPr>
            <p:ph idx="1"/>
          </p:nvPr>
        </p:nvSpPr>
        <p:spPr>
          <a:xfrm>
            <a:off x="457200" y="1524000"/>
            <a:ext cx="8229600" cy="5257799"/>
          </a:xfrm>
        </p:spPr>
        <p:txBody>
          <a:bodyPr>
            <a:noAutofit/>
          </a:bodyPr>
          <a:lstStyle/>
          <a:p>
            <a:pPr marL="118872" indent="0">
              <a:buNone/>
            </a:pPr>
            <a:r>
              <a:rPr lang="en-US" sz="1400" b="1" dirty="0">
                <a:solidFill>
                  <a:schemeClr val="accent3"/>
                </a:solidFill>
                <a:latin typeface="Calibri"/>
                <a:cs typeface="Calibri"/>
              </a:rPr>
              <a:t>#main</a:t>
            </a:r>
          </a:p>
          <a:p>
            <a:pPr marL="118872" indent="0">
              <a:buNone/>
            </a:pPr>
            <a:r>
              <a:rPr lang="en-US" sz="1400" b="1" dirty="0">
                <a:latin typeface="Calibri"/>
                <a:cs typeface="Calibri"/>
              </a:rPr>
              <a:t>pizza1 = Pizza("small")</a:t>
            </a:r>
          </a:p>
          <a:p>
            <a:pPr marL="118872" indent="0">
              <a:buNone/>
            </a:pPr>
            <a:r>
              <a:rPr lang="en-US" sz="1400" b="1" dirty="0">
                <a:latin typeface="Calibri"/>
                <a:cs typeface="Calibri"/>
              </a:rPr>
              <a:t>pizza1.toppings.append("black olives")</a:t>
            </a:r>
          </a:p>
          <a:p>
            <a:pPr marL="118872" indent="0">
              <a:buNone/>
            </a:pPr>
            <a:r>
              <a:rPr lang="en-US" sz="1400" b="1" dirty="0">
                <a:latin typeface="Calibri"/>
                <a:cs typeface="Calibri"/>
              </a:rPr>
              <a:t>pizza1.toppings.append("extra cheese")</a:t>
            </a:r>
          </a:p>
          <a:p>
            <a:pPr marL="118872" indent="0">
              <a:buNone/>
            </a:pPr>
            <a:endParaRPr lang="en-US" sz="1400" b="1" dirty="0">
              <a:latin typeface="Calibri"/>
              <a:cs typeface="Calibri"/>
            </a:endParaRPr>
          </a:p>
          <a:p>
            <a:pPr marL="118872" indent="0">
              <a:buNone/>
            </a:pPr>
            <a:r>
              <a:rPr lang="en-US" sz="1400" b="1" dirty="0">
                <a:solidFill>
                  <a:srgbClr val="FF0000"/>
                </a:solidFill>
                <a:latin typeface="Calibri"/>
                <a:cs typeface="Calibri"/>
              </a:rPr>
              <a:t>#this is a problem!</a:t>
            </a:r>
          </a:p>
          <a:p>
            <a:pPr marL="118872" indent="0">
              <a:buNone/>
            </a:pPr>
            <a:r>
              <a:rPr lang="en-US" sz="1400" b="1" dirty="0">
                <a:solidFill>
                  <a:srgbClr val="FF0000"/>
                </a:solidFill>
                <a:latin typeface="Calibri"/>
                <a:cs typeface="Calibri"/>
              </a:rPr>
              <a:t>pizza1.size = "HUUUUUUUGE"</a:t>
            </a:r>
          </a:p>
          <a:p>
            <a:pPr marL="118872" indent="0">
              <a:buNone/>
            </a:pPr>
            <a:r>
              <a:rPr lang="en-US" sz="1400" b="1" dirty="0">
                <a:solidFill>
                  <a:srgbClr val="FF0000"/>
                </a:solidFill>
                <a:latin typeface="Calibri"/>
                <a:cs typeface="Calibri"/>
              </a:rPr>
              <a:t>for </a:t>
            </a:r>
            <a:r>
              <a:rPr lang="en-US" sz="1400" b="1" dirty="0" err="1">
                <a:solidFill>
                  <a:srgbClr val="FF0000"/>
                </a:solidFill>
                <a:latin typeface="Calibri"/>
                <a:cs typeface="Calibri"/>
              </a:rPr>
              <a:t>i</a:t>
            </a:r>
            <a:r>
              <a:rPr lang="en-US" sz="1400" b="1" dirty="0">
                <a:solidFill>
                  <a:srgbClr val="FF0000"/>
                </a:solidFill>
                <a:latin typeface="Calibri"/>
                <a:cs typeface="Calibri"/>
              </a:rPr>
              <a:t> in range(10):</a:t>
            </a:r>
          </a:p>
          <a:p>
            <a:pPr marL="118872" indent="0">
              <a:buNone/>
            </a:pPr>
            <a:r>
              <a:rPr lang="en-US" sz="1400" b="1" dirty="0">
                <a:solidFill>
                  <a:srgbClr val="FF0000"/>
                </a:solidFill>
                <a:latin typeface="Calibri"/>
                <a:cs typeface="Calibri"/>
              </a:rPr>
              <a:t>    pizza1.toppings.append("extra pepperoni")</a:t>
            </a:r>
          </a:p>
          <a:p>
            <a:pPr marL="118872" indent="0">
              <a:buNone/>
            </a:pPr>
            <a:endParaRPr lang="en-US" sz="1400" b="1" dirty="0">
              <a:latin typeface="Calibri"/>
              <a:cs typeface="Calibri"/>
            </a:endParaRPr>
          </a:p>
          <a:p>
            <a:pPr marL="118872" indent="0">
              <a:buNone/>
            </a:pPr>
            <a:r>
              <a:rPr lang="en-US" sz="1400" b="1" dirty="0">
                <a:latin typeface="Calibri"/>
                <a:cs typeface="Calibri"/>
              </a:rPr>
              <a:t>pizza1.deliver()</a:t>
            </a:r>
          </a:p>
        </p:txBody>
      </p:sp>
      <p:sp>
        <p:nvSpPr>
          <p:cNvPr id="4" name="TextBox 3"/>
          <p:cNvSpPr txBox="1"/>
          <p:nvPr/>
        </p:nvSpPr>
        <p:spPr>
          <a:xfrm>
            <a:off x="4431817" y="1792857"/>
            <a:ext cx="4390429" cy="2677656"/>
          </a:xfrm>
          <a:prstGeom prst="rect">
            <a:avLst/>
          </a:prstGeom>
          <a:noFill/>
        </p:spPr>
        <p:txBody>
          <a:bodyPr wrap="square" rtlCol="0">
            <a:spAutoFit/>
          </a:bodyPr>
          <a:lstStyle/>
          <a:p>
            <a:r>
              <a:rPr lang="en-US" sz="2400" i="1" dirty="0">
                <a:latin typeface="Cambria"/>
                <a:cs typeface="Cambria"/>
              </a:rPr>
              <a:t>Everything</a:t>
            </a:r>
            <a:r>
              <a:rPr lang="en-US" sz="2400" dirty="0">
                <a:latin typeface="Cambria"/>
                <a:cs typeface="Cambria"/>
              </a:rPr>
              <a:t> is PUBLIC right now.</a:t>
            </a:r>
          </a:p>
          <a:p>
            <a:endParaRPr lang="en-US" sz="2400" dirty="0">
              <a:latin typeface="Cambria"/>
              <a:cs typeface="Cambria"/>
            </a:endParaRPr>
          </a:p>
          <a:p>
            <a:r>
              <a:rPr lang="en-US" sz="2400" dirty="0">
                <a:latin typeface="Cambria"/>
                <a:cs typeface="Cambria"/>
              </a:rPr>
              <a:t>We could add as many toppings as we want, or change the value of size to “HUUUUGE”.</a:t>
            </a:r>
          </a:p>
          <a:p>
            <a:endParaRPr lang="en-US" sz="2400" b="1" dirty="0">
              <a:latin typeface="Cambria"/>
              <a:cs typeface="Cambria"/>
            </a:endParaRPr>
          </a:p>
          <a:p>
            <a:r>
              <a:rPr lang="en-US" sz="2400" b="1" dirty="0">
                <a:latin typeface="Cambria"/>
                <a:cs typeface="Cambria"/>
              </a:rPr>
              <a:t>THERE ARE NO CONTROLS!</a:t>
            </a:r>
          </a:p>
        </p:txBody>
      </p:sp>
      <p:pic>
        <p:nvPicPr>
          <p:cNvPr id="6" name="Picture 5"/>
          <p:cNvPicPr>
            <a:picLocks noChangeAspect="1"/>
          </p:cNvPicPr>
          <p:nvPr/>
        </p:nvPicPr>
        <p:blipFill>
          <a:blip r:embed="rId2"/>
          <a:stretch>
            <a:fillRect/>
          </a:stretch>
        </p:blipFill>
        <p:spPr>
          <a:xfrm>
            <a:off x="173877" y="4838777"/>
            <a:ext cx="5565308" cy="1593452"/>
          </a:xfrm>
          <a:prstGeom prst="rect">
            <a:avLst/>
          </a:prstGeom>
        </p:spPr>
      </p:pic>
      <p:pic>
        <p:nvPicPr>
          <p:cNvPr id="2050" name="Picture 2" descr="http://photos1.blogger.com/x/blogger/667/1276/1600/804177/20%20Inch%20Big%20Jim%20Super%20Pepperoni200dpi%20co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3499" y="4825267"/>
            <a:ext cx="2705235" cy="17594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463079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a:xfrm>
            <a:off x="65903" y="1600200"/>
            <a:ext cx="8620897" cy="5111487"/>
          </a:xfrm>
        </p:spPr>
        <p:txBody>
          <a:bodyPr>
            <a:noAutofit/>
          </a:bodyPr>
          <a:lstStyle/>
          <a:p>
            <a:pPr marL="118872" indent="0">
              <a:buNone/>
            </a:pPr>
            <a:r>
              <a:rPr lang="en-US" sz="1200" b="1" dirty="0">
                <a:latin typeface="Calibri"/>
                <a:cs typeface="Calibri"/>
              </a:rPr>
              <a:t>class Pizza(object):</a:t>
            </a:r>
          </a:p>
          <a:p>
            <a:pPr marL="118872" indent="0">
              <a:buNone/>
            </a:pPr>
            <a:endParaRPr lang="en-US" sz="1200" b="1" dirty="0">
              <a:latin typeface="Calibri"/>
              <a:cs typeface="Calibri"/>
            </a:endParaRPr>
          </a:p>
          <a:p>
            <a:pPr marL="118872" indent="0">
              <a:buNone/>
            </a:pPr>
            <a:r>
              <a:rPr lang="en-US" sz="1200" b="1" dirty="0">
                <a:latin typeface="Calibri"/>
                <a:cs typeface="Calibri"/>
              </a:rPr>
              <a:t>    </a:t>
            </a:r>
            <a:r>
              <a:rPr lang="en-US" sz="1200" b="1" dirty="0" err="1">
                <a:latin typeface="Calibri"/>
                <a:cs typeface="Calibri"/>
              </a:rPr>
              <a:t>def</a:t>
            </a:r>
            <a:r>
              <a:rPr lang="en-US" sz="1200" b="1" dirty="0">
                <a:latin typeface="Calibri"/>
                <a:cs typeface="Calibri"/>
              </a:rPr>
              <a:t> __</a:t>
            </a:r>
            <a:r>
              <a:rPr lang="en-US" sz="1200" b="1" dirty="0" err="1">
                <a:latin typeface="Calibri"/>
                <a:cs typeface="Calibri"/>
              </a:rPr>
              <a:t>init</a:t>
            </a:r>
            <a:r>
              <a:rPr lang="en-US" sz="1200" b="1" dirty="0">
                <a:latin typeface="Calibri"/>
                <a:cs typeface="Calibri"/>
              </a:rPr>
              <a:t>__(self, size):</a:t>
            </a:r>
          </a:p>
          <a:p>
            <a:pPr marL="118872" indent="0">
              <a:buNone/>
            </a:pPr>
            <a:r>
              <a:rPr lang="en-US" sz="1200" b="1" dirty="0">
                <a:latin typeface="Calibri"/>
                <a:cs typeface="Calibri"/>
              </a:rPr>
              <a:t>        </a:t>
            </a:r>
            <a:r>
              <a:rPr lang="en-US" sz="1200" b="1" dirty="0" err="1">
                <a:solidFill>
                  <a:srgbClr val="3366FF"/>
                </a:solidFill>
                <a:latin typeface="Calibri"/>
                <a:cs typeface="Calibri"/>
              </a:rPr>
              <a:t>self.__size</a:t>
            </a:r>
            <a:r>
              <a:rPr lang="en-US" sz="1200" b="1" dirty="0">
                <a:solidFill>
                  <a:srgbClr val="3366FF"/>
                </a:solidFill>
                <a:latin typeface="Calibri"/>
                <a:cs typeface="Calibri"/>
              </a:rPr>
              <a:t> </a:t>
            </a:r>
            <a:r>
              <a:rPr lang="en-US" sz="1200" b="1" dirty="0">
                <a:latin typeface="Calibri"/>
                <a:cs typeface="Calibri"/>
              </a:rPr>
              <a:t>= size</a:t>
            </a:r>
          </a:p>
          <a:p>
            <a:pPr marL="118872" indent="0">
              <a:buNone/>
            </a:pPr>
            <a:r>
              <a:rPr lang="en-US" sz="1200" b="1" dirty="0">
                <a:latin typeface="Calibri"/>
                <a:cs typeface="Calibri"/>
              </a:rPr>
              <a:t>        </a:t>
            </a:r>
            <a:r>
              <a:rPr lang="en-US" sz="1200" b="1" dirty="0" err="1">
                <a:latin typeface="Calibri"/>
                <a:cs typeface="Calibri"/>
              </a:rPr>
              <a:t>self.toppings</a:t>
            </a:r>
            <a:r>
              <a:rPr lang="en-US" sz="1200" b="1" dirty="0">
                <a:latin typeface="Calibri"/>
                <a:cs typeface="Calibri"/>
              </a:rPr>
              <a:t> = []</a:t>
            </a:r>
          </a:p>
          <a:p>
            <a:pPr marL="118872" indent="0">
              <a:buNone/>
            </a:pPr>
            <a:r>
              <a:rPr lang="en-US" sz="1200" b="1" dirty="0">
                <a:latin typeface="Calibri"/>
                <a:cs typeface="Calibri"/>
              </a:rPr>
              <a:t>        </a:t>
            </a:r>
            <a:r>
              <a:rPr lang="en-US" sz="1200" b="1" dirty="0" err="1">
                <a:latin typeface="Calibri"/>
                <a:cs typeface="Calibri"/>
              </a:rPr>
              <a:t>self.delivered</a:t>
            </a:r>
            <a:r>
              <a:rPr lang="en-US" sz="1200" b="1" dirty="0">
                <a:latin typeface="Calibri"/>
                <a:cs typeface="Calibri"/>
              </a:rPr>
              <a:t> = False</a:t>
            </a:r>
          </a:p>
          <a:p>
            <a:pPr marL="118872" indent="0">
              <a:buNone/>
            </a:pPr>
            <a:endParaRPr lang="en-US" sz="1200" b="1" dirty="0">
              <a:latin typeface="Calibri"/>
              <a:cs typeface="Calibri"/>
            </a:endParaRPr>
          </a:p>
          <a:p>
            <a:pPr marL="118872" indent="0">
              <a:buNone/>
            </a:pPr>
            <a:r>
              <a:rPr lang="en-US" sz="1200" b="1" dirty="0">
                <a:latin typeface="Calibri"/>
                <a:cs typeface="Calibri"/>
              </a:rPr>
              <a:t>    </a:t>
            </a:r>
            <a:r>
              <a:rPr lang="en-US" sz="1200" b="1" dirty="0" err="1">
                <a:latin typeface="Calibri"/>
                <a:cs typeface="Calibri"/>
              </a:rPr>
              <a:t>def</a:t>
            </a:r>
            <a:r>
              <a:rPr lang="en-US" sz="1200" b="1" dirty="0">
                <a:latin typeface="Calibri"/>
                <a:cs typeface="Calibri"/>
              </a:rPr>
              <a:t> </a:t>
            </a:r>
            <a:r>
              <a:rPr lang="en-US" sz="1200" b="1" dirty="0" err="1">
                <a:latin typeface="Calibri"/>
                <a:cs typeface="Calibri"/>
              </a:rPr>
              <a:t>add_topping</a:t>
            </a:r>
            <a:r>
              <a:rPr lang="en-US" sz="1200" b="1" dirty="0">
                <a:latin typeface="Calibri"/>
                <a:cs typeface="Calibri"/>
              </a:rPr>
              <a:t>(self, topping):</a:t>
            </a:r>
          </a:p>
          <a:p>
            <a:pPr marL="118872" indent="0">
              <a:buNone/>
            </a:pPr>
            <a:r>
              <a:rPr lang="en-US" sz="1200" b="1" dirty="0">
                <a:latin typeface="Calibri"/>
                <a:cs typeface="Calibri"/>
              </a:rPr>
              <a:t>        </a:t>
            </a:r>
            <a:r>
              <a:rPr lang="en-US" sz="1200" b="1" dirty="0" err="1">
                <a:latin typeface="Calibri"/>
                <a:cs typeface="Calibri"/>
              </a:rPr>
              <a:t>self.toppings.append</a:t>
            </a:r>
            <a:r>
              <a:rPr lang="en-US" sz="1200" b="1" dirty="0">
                <a:latin typeface="Calibri"/>
                <a:cs typeface="Calibri"/>
              </a:rPr>
              <a:t>(topping)</a:t>
            </a:r>
          </a:p>
          <a:p>
            <a:pPr marL="118872" indent="0">
              <a:buNone/>
            </a:pPr>
            <a:endParaRPr lang="en-US" sz="1200" b="1" dirty="0">
              <a:latin typeface="Calibri"/>
              <a:cs typeface="Calibri"/>
            </a:endParaRPr>
          </a:p>
          <a:p>
            <a:pPr marL="118872" indent="0">
              <a:buNone/>
            </a:pPr>
            <a:r>
              <a:rPr lang="en-US" sz="1200" b="1" dirty="0">
                <a:latin typeface="Calibri"/>
                <a:cs typeface="Calibri"/>
              </a:rPr>
              <a:t>    </a:t>
            </a:r>
            <a:r>
              <a:rPr lang="en-US" sz="1200" b="1" dirty="0" err="1">
                <a:latin typeface="Calibri"/>
                <a:cs typeface="Calibri"/>
              </a:rPr>
              <a:t>def</a:t>
            </a:r>
            <a:r>
              <a:rPr lang="en-US" sz="1200" b="1" dirty="0">
                <a:latin typeface="Calibri"/>
                <a:cs typeface="Calibri"/>
              </a:rPr>
              <a:t> deliver(self):</a:t>
            </a:r>
          </a:p>
          <a:p>
            <a:pPr marL="118872" indent="0">
              <a:buNone/>
            </a:pPr>
            <a:r>
              <a:rPr lang="en-US" sz="1200" b="1" dirty="0">
                <a:latin typeface="Calibri"/>
                <a:cs typeface="Calibri"/>
              </a:rPr>
              <a:t>        if not </a:t>
            </a:r>
            <a:r>
              <a:rPr lang="en-US" sz="1200" b="1" dirty="0" err="1">
                <a:latin typeface="Calibri"/>
                <a:cs typeface="Calibri"/>
              </a:rPr>
              <a:t>self.delivered</a:t>
            </a:r>
            <a:r>
              <a:rPr lang="en-US" sz="1200" b="1" dirty="0">
                <a:latin typeface="Calibri"/>
                <a:cs typeface="Calibri"/>
              </a:rPr>
              <a:t>:</a:t>
            </a:r>
          </a:p>
          <a:p>
            <a:pPr marL="118872" indent="0">
              <a:buNone/>
            </a:pPr>
            <a:r>
              <a:rPr lang="en-US" sz="1200" b="1" dirty="0">
                <a:latin typeface="Calibri"/>
                <a:cs typeface="Calibri"/>
              </a:rPr>
              <a:t>            print("We're delivering a", </a:t>
            </a:r>
            <a:r>
              <a:rPr lang="en-US" sz="1200" b="1" dirty="0" err="1">
                <a:solidFill>
                  <a:srgbClr val="3366FF"/>
                </a:solidFill>
                <a:latin typeface="Calibri"/>
                <a:cs typeface="Calibri"/>
              </a:rPr>
              <a:t>self.__size</a:t>
            </a:r>
            <a:r>
              <a:rPr lang="en-US" sz="1200" b="1" dirty="0">
                <a:latin typeface="Calibri"/>
                <a:cs typeface="Calibri"/>
              </a:rPr>
              <a:t>, "pizza with: ", end='')</a:t>
            </a:r>
          </a:p>
          <a:p>
            <a:pPr marL="118872" indent="0">
              <a:buNone/>
            </a:pPr>
            <a:r>
              <a:rPr lang="en-US" sz="1200" b="1" dirty="0">
                <a:latin typeface="Calibri"/>
                <a:cs typeface="Calibri"/>
              </a:rPr>
              <a:t>            </a:t>
            </a:r>
          </a:p>
          <a:p>
            <a:pPr marL="118872" indent="0">
              <a:buNone/>
            </a:pPr>
            <a:r>
              <a:rPr lang="en-US" sz="1200" b="1" dirty="0">
                <a:latin typeface="Calibri"/>
                <a:cs typeface="Calibri"/>
              </a:rPr>
              <a:t>            if not </a:t>
            </a:r>
            <a:r>
              <a:rPr lang="en-US" sz="1200" b="1" dirty="0" err="1">
                <a:latin typeface="Calibri"/>
                <a:cs typeface="Calibri"/>
              </a:rPr>
              <a:t>self.toppings</a:t>
            </a:r>
            <a:r>
              <a:rPr lang="en-US" sz="1200" b="1" dirty="0">
                <a:latin typeface="Calibri"/>
                <a:cs typeface="Calibri"/>
              </a:rPr>
              <a:t>:</a:t>
            </a:r>
          </a:p>
          <a:p>
            <a:pPr marL="118872" indent="0">
              <a:buNone/>
            </a:pPr>
            <a:r>
              <a:rPr lang="en-US" sz="1200" b="1" dirty="0">
                <a:latin typeface="Calibri"/>
                <a:cs typeface="Calibri"/>
              </a:rPr>
              <a:t>                print("nothing but cheese on it!")</a:t>
            </a:r>
          </a:p>
          <a:p>
            <a:pPr marL="118872" indent="0">
              <a:buNone/>
            </a:pPr>
            <a:r>
              <a:rPr lang="en-US" sz="1200" b="1" dirty="0">
                <a:latin typeface="Calibri"/>
                <a:cs typeface="Calibri"/>
              </a:rPr>
              <a:t>            else:</a:t>
            </a:r>
          </a:p>
          <a:p>
            <a:pPr marL="118872" indent="0">
              <a:buNone/>
            </a:pPr>
            <a:r>
              <a:rPr lang="en-US" sz="1200" b="1" dirty="0">
                <a:latin typeface="Calibri"/>
                <a:cs typeface="Calibri"/>
              </a:rPr>
              <a:t>                print(", ".join(</a:t>
            </a:r>
            <a:r>
              <a:rPr lang="en-US" sz="1200" b="1" dirty="0" err="1">
                <a:latin typeface="Calibri"/>
                <a:cs typeface="Calibri"/>
              </a:rPr>
              <a:t>self.toppings</a:t>
            </a:r>
            <a:r>
              <a:rPr lang="en-US" sz="1200" b="1" dirty="0">
                <a:latin typeface="Calibri"/>
                <a:cs typeface="Calibri"/>
              </a:rPr>
              <a:t>))</a:t>
            </a:r>
          </a:p>
          <a:p>
            <a:pPr marL="118872" indent="0">
              <a:buNone/>
            </a:pPr>
            <a:r>
              <a:rPr lang="en-US" sz="1200" b="1" dirty="0">
                <a:latin typeface="Calibri"/>
                <a:cs typeface="Calibri"/>
              </a:rPr>
              <a:t>                </a:t>
            </a:r>
          </a:p>
          <a:p>
            <a:pPr marL="118872" indent="0">
              <a:buNone/>
            </a:pPr>
            <a:r>
              <a:rPr lang="en-US" sz="1200" b="1" dirty="0">
                <a:latin typeface="Calibri"/>
                <a:cs typeface="Calibri"/>
              </a:rPr>
              <a:t>            </a:t>
            </a:r>
            <a:r>
              <a:rPr lang="en-US" sz="1200" b="1" dirty="0" err="1">
                <a:latin typeface="Calibri"/>
                <a:cs typeface="Calibri"/>
              </a:rPr>
              <a:t>self.delivered</a:t>
            </a:r>
            <a:r>
              <a:rPr lang="en-US" sz="1200" b="1" dirty="0">
                <a:latin typeface="Calibri"/>
                <a:cs typeface="Calibri"/>
              </a:rPr>
              <a:t> = True</a:t>
            </a:r>
          </a:p>
          <a:p>
            <a:pPr marL="118872" indent="0">
              <a:buNone/>
            </a:pPr>
            <a:r>
              <a:rPr lang="en-US" sz="1200" b="1" dirty="0">
                <a:latin typeface="Calibri"/>
                <a:cs typeface="Calibri"/>
              </a:rPr>
              <a:t>        else:</a:t>
            </a:r>
          </a:p>
          <a:p>
            <a:pPr marL="118872" indent="0">
              <a:buNone/>
            </a:pPr>
            <a:r>
              <a:rPr lang="en-US" sz="1200" b="1" dirty="0">
                <a:latin typeface="Calibri"/>
                <a:cs typeface="Calibri"/>
              </a:rPr>
              <a:t>            print("This pizza has already been delivered.")</a:t>
            </a:r>
          </a:p>
          <a:p>
            <a:pPr marL="118872" indent="0">
              <a:buNone/>
            </a:pPr>
            <a:endParaRPr lang="en-US" sz="900" b="1" dirty="0">
              <a:latin typeface="Calibri"/>
              <a:cs typeface="Calibri"/>
            </a:endParaRPr>
          </a:p>
        </p:txBody>
      </p:sp>
      <p:sp>
        <p:nvSpPr>
          <p:cNvPr id="4" name="Content Placeholder 3"/>
          <p:cNvSpPr>
            <a:spLocks noGrp="1"/>
          </p:cNvSpPr>
          <p:nvPr>
            <p:ph sz="half" idx="4294967295"/>
          </p:nvPr>
        </p:nvSpPr>
        <p:spPr>
          <a:xfrm>
            <a:off x="5026329" y="1600200"/>
            <a:ext cx="3660472" cy="5029200"/>
          </a:xfrm>
        </p:spPr>
        <p:txBody>
          <a:bodyPr>
            <a:normAutofit/>
          </a:bodyPr>
          <a:lstStyle/>
          <a:p>
            <a:pPr marL="118872" indent="0">
              <a:buNone/>
            </a:pPr>
            <a:r>
              <a:rPr lang="en-US" sz="1400" b="1" dirty="0">
                <a:solidFill>
                  <a:schemeClr val="accent3"/>
                </a:solidFill>
                <a:latin typeface="Calibri"/>
                <a:cs typeface="Calibri"/>
              </a:rPr>
              <a:t>#main</a:t>
            </a:r>
          </a:p>
          <a:p>
            <a:pPr marL="118872" indent="0">
              <a:buNone/>
            </a:pPr>
            <a:r>
              <a:rPr lang="en-US" sz="1400" b="1" dirty="0">
                <a:latin typeface="Calibri"/>
                <a:cs typeface="Calibri"/>
              </a:rPr>
              <a:t>pizza1 = Pizza("small")</a:t>
            </a:r>
          </a:p>
          <a:p>
            <a:pPr marL="118872" indent="0">
              <a:buNone/>
            </a:pPr>
            <a:r>
              <a:rPr lang="en-US" sz="1400" b="1" dirty="0">
                <a:latin typeface="Calibri"/>
                <a:cs typeface="Calibri"/>
              </a:rPr>
              <a:t>pizza1.add_topping("black olives")</a:t>
            </a:r>
          </a:p>
          <a:p>
            <a:pPr marL="118872" indent="0">
              <a:buNone/>
            </a:pPr>
            <a:r>
              <a:rPr lang="en-US" sz="1400" b="1" dirty="0">
                <a:latin typeface="Calibri"/>
                <a:cs typeface="Calibri"/>
              </a:rPr>
              <a:t>pizza1.add_topping("extra cheese")</a:t>
            </a:r>
          </a:p>
          <a:p>
            <a:pPr marL="118872" indent="0">
              <a:buNone/>
            </a:pPr>
            <a:endParaRPr lang="en-US" sz="1400" b="1" dirty="0">
              <a:latin typeface="Calibri"/>
              <a:cs typeface="Calibri"/>
            </a:endParaRPr>
          </a:p>
          <a:p>
            <a:pPr marL="118872" indent="0">
              <a:buNone/>
            </a:pPr>
            <a:r>
              <a:rPr lang="en-US" sz="1400" b="1" dirty="0">
                <a:latin typeface="Calibri"/>
                <a:cs typeface="Calibri"/>
              </a:rPr>
              <a:t>pizza1.deliver()</a:t>
            </a:r>
            <a:endParaRPr lang="en-US" sz="1400" dirty="0">
              <a:latin typeface="Calibri"/>
              <a:cs typeface="Calibri"/>
            </a:endParaRPr>
          </a:p>
          <a:p>
            <a:pPr marL="118872" indent="0">
              <a:buNone/>
            </a:pPr>
            <a:endParaRPr lang="en-US" sz="1100" b="1" dirty="0">
              <a:solidFill>
                <a:srgbClr val="7030A0"/>
              </a:solidFill>
            </a:endParaRPr>
          </a:p>
          <a:p>
            <a:pPr marL="0" indent="0">
              <a:buNone/>
            </a:pPr>
            <a:endParaRPr lang="en-US" sz="2400" i="1" dirty="0"/>
          </a:p>
          <a:p>
            <a:pPr marL="0" indent="0">
              <a:buNone/>
            </a:pPr>
            <a:r>
              <a:rPr lang="en-US" sz="2400" i="1" dirty="0"/>
              <a:t>Two underscores </a:t>
            </a:r>
            <a:r>
              <a:rPr lang="en-US" sz="2400" dirty="0"/>
              <a:t>in front of the name of a method or attribute mark it as </a:t>
            </a:r>
            <a:r>
              <a:rPr lang="en-US" sz="2400" b="1" dirty="0">
                <a:solidFill>
                  <a:srgbClr val="3366FF"/>
                </a:solidFill>
              </a:rPr>
              <a:t>private</a:t>
            </a:r>
            <a:r>
              <a:rPr lang="en-US" sz="2400" dirty="0"/>
              <a:t>. All other methods and attributes are </a:t>
            </a:r>
            <a:r>
              <a:rPr lang="en-US" sz="2400" b="1" dirty="0"/>
              <a:t>public</a:t>
            </a:r>
            <a:r>
              <a:rPr lang="en-US" sz="2400" dirty="0"/>
              <a:t>.</a:t>
            </a:r>
          </a:p>
          <a:p>
            <a:endParaRPr lang="en-US" sz="2900" dirty="0"/>
          </a:p>
          <a:p>
            <a:endParaRPr lang="en-US" sz="2900" b="1" dirty="0">
              <a:solidFill>
                <a:srgbClr val="7030A0"/>
              </a:solidFill>
            </a:endParaRPr>
          </a:p>
          <a:p>
            <a:endParaRPr lang="en-US" dirty="0"/>
          </a:p>
          <a:p>
            <a:pPr marL="118872" indent="0">
              <a:buNone/>
            </a:pPr>
            <a:endParaRPr lang="en-US" dirty="0"/>
          </a:p>
        </p:txBody>
      </p:sp>
    </p:spTree>
    <p:extLst>
      <p:ext uri="{BB962C8B-B14F-4D97-AF65-F5344CB8AC3E}">
        <p14:creationId xmlns:p14="http://schemas.microsoft.com/office/powerpoint/2010/main" val="3432474111"/>
      </p:ext>
    </p:extLst>
  </p:cSld>
  <p:clrMapOvr>
    <a:masterClrMapping/>
  </p:clrMapOvr>
</p:sld>
</file>

<file path=ppt/theme/theme1.xml><?xml version="1.0" encoding="utf-8"?>
<a:theme xmlns:a="http://schemas.openxmlformats.org/drawingml/2006/main" name="Information-Infrastructure">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alibri"/>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Information-Infrastructure.potx</Template>
  <TotalTime>479</TotalTime>
  <Words>10161</Words>
  <Application>Microsoft Macintosh PowerPoint</Application>
  <PresentationFormat>On-screen Show (4:3)</PresentationFormat>
  <Paragraphs>1937</Paragraphs>
  <Slides>146</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146</vt:i4>
      </vt:variant>
    </vt:vector>
  </HeadingPairs>
  <TitlesOfParts>
    <vt:vector size="158" baseType="lpstr">
      <vt:lpstr>ＭＳ Ｐゴシック</vt:lpstr>
      <vt:lpstr>Algerian</vt:lpstr>
      <vt:lpstr>Arial</vt:lpstr>
      <vt:lpstr>Calibri</vt:lpstr>
      <vt:lpstr>Cambria</vt:lpstr>
      <vt:lpstr>Courier New</vt:lpstr>
      <vt:lpstr>Georgia</vt:lpstr>
      <vt:lpstr>Symbol</vt:lpstr>
      <vt:lpstr>Times New Roman</vt:lpstr>
      <vt:lpstr>Wingdings</vt:lpstr>
      <vt:lpstr>Wingdings 2</vt:lpstr>
      <vt:lpstr>Information-Infrastructure</vt:lpstr>
      <vt:lpstr>I210 – Introduction to Programming with Python</vt:lpstr>
      <vt:lpstr>Today</vt:lpstr>
      <vt:lpstr>SWAP metaphor</vt:lpstr>
      <vt:lpstr>SWAP metaphor</vt:lpstr>
      <vt:lpstr>Swap metaphor</vt:lpstr>
      <vt:lpstr>SWAP Part 1 (Group Work – 1pt)</vt:lpstr>
      <vt:lpstr>SWAP Part 1 (Solution)</vt:lpstr>
      <vt:lpstr>Information Storage</vt:lpstr>
      <vt:lpstr>Pass By Reference Vs Value</vt:lpstr>
      <vt:lpstr>Swap (Group Work)*</vt:lpstr>
      <vt:lpstr>Swap (Algorithm)</vt:lpstr>
      <vt:lpstr>Swap (Solution 1)</vt:lpstr>
      <vt:lpstr>SWAP (Version 2) – Juggler’s Swap</vt:lpstr>
      <vt:lpstr>Swap (Solution 2)</vt:lpstr>
      <vt:lpstr>Global Variables</vt:lpstr>
      <vt:lpstr>New Python Program Template</vt:lpstr>
      <vt:lpstr>Scope</vt:lpstr>
      <vt:lpstr>Global Variables</vt:lpstr>
      <vt:lpstr>Global Variables</vt:lpstr>
      <vt:lpstr>Global Variables</vt:lpstr>
      <vt:lpstr>Shadowing</vt:lpstr>
      <vt:lpstr>Globals vs. Parameters</vt:lpstr>
      <vt:lpstr>What Prints? (Group Practice)</vt:lpstr>
      <vt:lpstr>What Prints? (Answer)</vt:lpstr>
      <vt:lpstr>Documenting a Function</vt:lpstr>
      <vt:lpstr>Selection Sort</vt:lpstr>
      <vt:lpstr>Selection Sort</vt:lpstr>
      <vt:lpstr>Selection Sort (Group Work) *</vt:lpstr>
      <vt:lpstr>Selection Sort (Algorithm)</vt:lpstr>
      <vt:lpstr>Selection Sort (Solution 1)</vt:lpstr>
      <vt:lpstr>PowerPoint Presentation</vt:lpstr>
      <vt:lpstr>I210 – Introduction to Programming with Python</vt:lpstr>
      <vt:lpstr>Today</vt:lpstr>
      <vt:lpstr>Exceptions</vt:lpstr>
      <vt:lpstr>Catching Exceptions</vt:lpstr>
      <vt:lpstr>Catching specific exceptions</vt:lpstr>
      <vt:lpstr>Exception Types</vt:lpstr>
      <vt:lpstr>Exceptions</vt:lpstr>
      <vt:lpstr>Exceptions</vt:lpstr>
      <vt:lpstr>Exceptions</vt:lpstr>
      <vt:lpstr>Number Validation (Group Work, 1 pt)*</vt:lpstr>
      <vt:lpstr>Number Validation (Algorithm)</vt:lpstr>
      <vt:lpstr>Number Validation (Solution)</vt:lpstr>
      <vt:lpstr>Validating Integers</vt:lpstr>
      <vt:lpstr>File Validation (Group Work)</vt:lpstr>
      <vt:lpstr>Number Validation (Solution 1)</vt:lpstr>
      <vt:lpstr>Number Validation (Solution 2)</vt:lpstr>
      <vt:lpstr>Recursive Definitions</vt:lpstr>
      <vt:lpstr>Recursive Definitions</vt:lpstr>
      <vt:lpstr>Recursive Functions in Python</vt:lpstr>
      <vt:lpstr>Recursive Functions in Python</vt:lpstr>
      <vt:lpstr>Factorial (Group Work)*</vt:lpstr>
      <vt:lpstr>Factorial (Algorithm)</vt:lpstr>
      <vt:lpstr>Factorial (Solution)</vt:lpstr>
      <vt:lpstr>Factorial (Solution)</vt:lpstr>
      <vt:lpstr>Fibonacci (Group Work)*</vt:lpstr>
      <vt:lpstr>Fibonacci (Algorithm)</vt:lpstr>
      <vt:lpstr>Fibonacci (Solution)</vt:lpstr>
      <vt:lpstr>PowerPoint Presentation</vt:lpstr>
      <vt:lpstr>I210 – Introduction to Programming with Python</vt:lpstr>
      <vt:lpstr>Today</vt:lpstr>
      <vt:lpstr>Scalability for Physical objects</vt:lpstr>
      <vt:lpstr>Scalability for Virtual objects</vt:lpstr>
      <vt:lpstr>Chapter 8 - OOP!</vt:lpstr>
      <vt:lpstr>Chapter 8 - OOP!</vt:lpstr>
      <vt:lpstr>Object-Oriented Programming</vt:lpstr>
      <vt:lpstr>Object-Oriented Programming</vt:lpstr>
      <vt:lpstr>Object-Oriented Programming (Try this!)</vt:lpstr>
      <vt:lpstr>OOP: Constructors</vt:lpstr>
      <vt:lpstr>OOP: Constructors &amp; Methods</vt:lpstr>
      <vt:lpstr>IMPORTANT NOTE</vt:lpstr>
      <vt:lpstr>OOP: Object Attributes</vt:lpstr>
      <vt:lpstr>OOP: Changing Attribute Values</vt:lpstr>
      <vt:lpstr>Cell Phone (Group Work)</vt:lpstr>
      <vt:lpstr>Cell Phone (Solution)</vt:lpstr>
      <vt:lpstr>OOP: Other Objects Example</vt:lpstr>
      <vt:lpstr>OOP: Other Objects Example</vt:lpstr>
      <vt:lpstr>Puppy (Group Work)</vt:lpstr>
      <vt:lpstr>Puppy (Solution)</vt:lpstr>
      <vt:lpstr>OOP: Default Values in Methods</vt:lpstr>
      <vt:lpstr>OOP: Printing</vt:lpstr>
      <vt:lpstr>OOP: __str__ Method</vt:lpstr>
      <vt:lpstr>OOP: __str__ Method &amp; Tracing</vt:lpstr>
      <vt:lpstr>Puppy String (Group Work)</vt:lpstr>
      <vt:lpstr>Puppy String (Solution)</vt:lpstr>
      <vt:lpstr>PowerPoint Presentation</vt:lpstr>
      <vt:lpstr>I210 – Introduction to Programming with Python</vt:lpstr>
      <vt:lpstr>Today</vt:lpstr>
      <vt:lpstr>Last Time!</vt:lpstr>
      <vt:lpstr>Last Time!</vt:lpstr>
      <vt:lpstr>Object-Oriented Programming</vt:lpstr>
      <vt:lpstr>Object-Oriented Programming</vt:lpstr>
      <vt:lpstr>Puppy Names (Group Work)</vt:lpstr>
      <vt:lpstr>Puppy Names (Solution)</vt:lpstr>
      <vt:lpstr>Object-Oriented Programming</vt:lpstr>
      <vt:lpstr>Object-Oriented Programming</vt:lpstr>
      <vt:lpstr>Encapsulation (Public / Private)</vt:lpstr>
      <vt:lpstr>Encapsulation (Public / Private)</vt:lpstr>
      <vt:lpstr>Object-Oriented Programming</vt:lpstr>
      <vt:lpstr>Object-Oriented Programming</vt:lpstr>
      <vt:lpstr>Encapsulation (Public / Private)</vt:lpstr>
      <vt:lpstr>Object-Oriented Programming</vt:lpstr>
      <vt:lpstr>Object-Oriented Programming</vt:lpstr>
      <vt:lpstr>Object-Oriented Programming</vt:lpstr>
      <vt:lpstr>Object-Oriented Programming</vt:lpstr>
      <vt:lpstr>Full Pizza Code</vt:lpstr>
      <vt:lpstr>Using Methods to Access Data</vt:lpstr>
      <vt:lpstr>Puppy Name (Group Work)</vt:lpstr>
      <vt:lpstr>Puppy Name (Solution)</vt:lpstr>
      <vt:lpstr>PowerPoint Presentation</vt:lpstr>
      <vt:lpstr>I210 – Introduction to Programming with Python</vt:lpstr>
      <vt:lpstr>Today</vt:lpstr>
      <vt:lpstr>Working with Multiple Classes</vt:lpstr>
      <vt:lpstr>Working with Multiple Classes</vt:lpstr>
      <vt:lpstr>Working with Multiple Classes</vt:lpstr>
      <vt:lpstr>Inheritance = Hierarchy</vt:lpstr>
      <vt:lpstr>How Does Inheritance Work?</vt:lpstr>
      <vt:lpstr>OOP Inheritance Example</vt:lpstr>
      <vt:lpstr>Inheritance Example</vt:lpstr>
      <vt:lpstr>Movies pt 1 (Group Work)</vt:lpstr>
      <vt:lpstr>Movies pt 1 (Solution)</vt:lpstr>
      <vt:lpstr>Altering Inherited Methods</vt:lpstr>
      <vt:lpstr>Altering Inherited Methods</vt:lpstr>
      <vt:lpstr>Overriding Example</vt:lpstr>
      <vt:lpstr>Remember __str__() ?</vt:lpstr>
      <vt:lpstr>Overload example: __lt__ and __eq__</vt:lpstr>
      <vt:lpstr>Other Overloaded Operators?</vt:lpstr>
      <vt:lpstr>Movies pt 2 (Group Work)</vt:lpstr>
      <vt:lpstr>Movies pt 2 (Solution)</vt:lpstr>
      <vt:lpstr>Inheritance &amp; Additional Functionality </vt:lpstr>
      <vt:lpstr>Inheritance &amp; Additional Functionality </vt:lpstr>
      <vt:lpstr>Van (Group Work)</vt:lpstr>
      <vt:lpstr>Van (Solution)</vt:lpstr>
      <vt:lpstr>PowerPoint Presentation</vt:lpstr>
      <vt:lpstr>I210 – Introduction to Programming with Python</vt:lpstr>
      <vt:lpstr>Today</vt:lpstr>
      <vt:lpstr>Fighting Robots pt 1 (In Lab)</vt:lpstr>
      <vt:lpstr>Fighting Robots pt 2 (In Lab)</vt:lpstr>
      <vt:lpstr>Fighting Robots pt 3 (Group Work)</vt:lpstr>
      <vt:lpstr>Fighting Robots pt 4 (Group Work)</vt:lpstr>
      <vt:lpstr>Fighting Robots pt 5 (Group Work)</vt:lpstr>
      <vt:lpstr>Fighting Robots pt 3 (Solution)</vt:lpstr>
      <vt:lpstr>Fighting Robots pt 4 (Solution)</vt:lpstr>
      <vt:lpstr>Fighting Robots pt 5 (Solution)</vt:lpstr>
      <vt:lpstr>Full Robots Code</vt:lpstr>
      <vt:lpstr>PowerPoint Presentation</vt:lpstr>
    </vt:vector>
  </TitlesOfParts>
  <Company>Indiana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Lee</dc:creator>
  <cp:lastModifiedBy>Ravi, Sreeti</cp:lastModifiedBy>
  <cp:revision>78</cp:revision>
  <dcterms:created xsi:type="dcterms:W3CDTF">2015-12-29T00:29:41Z</dcterms:created>
  <dcterms:modified xsi:type="dcterms:W3CDTF">2018-11-14T18:00:39Z</dcterms:modified>
</cp:coreProperties>
</file>